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2"/>
    <p:sldId id="257" r:id="rId33"/>
    <p:sldId id="258" r:id="rId34"/>
    <p:sldId id="259" r:id="rId35"/>
    <p:sldId id="260" r:id="rId36"/>
    <p:sldId id="261" r:id="rId37"/>
    <p:sldId id="262" r:id="rId38"/>
    <p:sldId id="263" r:id="rId39"/>
    <p:sldId id="264" r:id="rId40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Lato" charset="1" panose="020F0502020204030203"/>
      <p:regular r:id="rId10"/>
    </p:embeddedFont>
    <p:embeddedFont>
      <p:font typeface="Lato Bold" charset="1" panose="020F0502020204030203"/>
      <p:regular r:id="rId11"/>
    </p:embeddedFont>
    <p:embeddedFont>
      <p:font typeface="Lato Italics" charset="1" panose="020F0502020204030203"/>
      <p:regular r:id="rId12"/>
    </p:embeddedFont>
    <p:embeddedFont>
      <p:font typeface="Lato Bold Italics" charset="1" panose="020F0502020204030203"/>
      <p:regular r:id="rId13"/>
    </p:embeddedFont>
    <p:embeddedFont>
      <p:font typeface="Poppins" charset="1" panose="00000500000000000000"/>
      <p:regular r:id="rId14"/>
    </p:embeddedFont>
    <p:embeddedFont>
      <p:font typeface="Poppins Bold" charset="1" panose="00000800000000000000"/>
      <p:regular r:id="rId15"/>
    </p:embeddedFont>
    <p:embeddedFont>
      <p:font typeface="Poppins Italics" charset="1" panose="00000500000000000000"/>
      <p:regular r:id="rId16"/>
    </p:embeddedFont>
    <p:embeddedFont>
      <p:font typeface="Poppins Bold Italics" charset="1" panose="00000800000000000000"/>
      <p:regular r:id="rId17"/>
    </p:embeddedFont>
    <p:embeddedFont>
      <p:font typeface="Poppins Thin" charset="1" panose="00000300000000000000"/>
      <p:regular r:id="rId18"/>
    </p:embeddedFont>
    <p:embeddedFont>
      <p:font typeface="Poppins Thin Italics" charset="1" panose="00000300000000000000"/>
      <p:regular r:id="rId19"/>
    </p:embeddedFont>
    <p:embeddedFont>
      <p:font typeface="Poppins Extra-Light" charset="1" panose="00000300000000000000"/>
      <p:regular r:id="rId20"/>
    </p:embeddedFont>
    <p:embeddedFont>
      <p:font typeface="Poppins Extra-Light Italics" charset="1" panose="00000300000000000000"/>
      <p:regular r:id="rId21"/>
    </p:embeddedFont>
    <p:embeddedFont>
      <p:font typeface="Poppins Light" charset="1" panose="00000400000000000000"/>
      <p:regular r:id="rId22"/>
    </p:embeddedFont>
    <p:embeddedFont>
      <p:font typeface="Poppins Light Italics" charset="1" panose="00000400000000000000"/>
      <p:regular r:id="rId23"/>
    </p:embeddedFont>
    <p:embeddedFont>
      <p:font typeface="Poppins Medium" charset="1" panose="00000600000000000000"/>
      <p:regular r:id="rId24"/>
    </p:embeddedFont>
    <p:embeddedFont>
      <p:font typeface="Poppins Medium Italics" charset="1" panose="00000600000000000000"/>
      <p:regular r:id="rId25"/>
    </p:embeddedFont>
    <p:embeddedFont>
      <p:font typeface="Poppins Semi-Bold" charset="1" panose="00000700000000000000"/>
      <p:regular r:id="rId26"/>
    </p:embeddedFont>
    <p:embeddedFont>
      <p:font typeface="Poppins Semi-Bold Italics" charset="1" panose="00000700000000000000"/>
      <p:regular r:id="rId27"/>
    </p:embeddedFont>
    <p:embeddedFont>
      <p:font typeface="Poppins Ultra-Bold" charset="1" panose="00000900000000000000"/>
      <p:regular r:id="rId28"/>
    </p:embeddedFont>
    <p:embeddedFont>
      <p:font typeface="Poppins Ultra-Bold Italics" charset="1" panose="00000900000000000000"/>
      <p:regular r:id="rId29"/>
    </p:embeddedFont>
    <p:embeddedFont>
      <p:font typeface="Poppins Heavy" charset="1" panose="00000A00000000000000"/>
      <p:regular r:id="rId30"/>
    </p:embeddedFont>
    <p:embeddedFont>
      <p:font typeface="Poppins Heavy Italics" charset="1" panose="00000A00000000000000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slides/slide1.xml" Type="http://schemas.openxmlformats.org/officeDocument/2006/relationships/slide"/><Relationship Id="rId33" Target="slides/slide2.xml" Type="http://schemas.openxmlformats.org/officeDocument/2006/relationships/slide"/><Relationship Id="rId34" Target="slides/slide3.xml" Type="http://schemas.openxmlformats.org/officeDocument/2006/relationships/slide"/><Relationship Id="rId35" Target="slides/slide4.xml" Type="http://schemas.openxmlformats.org/officeDocument/2006/relationships/slide"/><Relationship Id="rId36" Target="slides/slide5.xml" Type="http://schemas.openxmlformats.org/officeDocument/2006/relationships/slide"/><Relationship Id="rId37" Target="slides/slide6.xml" Type="http://schemas.openxmlformats.org/officeDocument/2006/relationships/slide"/><Relationship Id="rId38" Target="slides/slide7.xml" Type="http://schemas.openxmlformats.org/officeDocument/2006/relationships/slide"/><Relationship Id="rId39" Target="slides/slide8.xml" Type="http://schemas.openxmlformats.org/officeDocument/2006/relationships/slide"/><Relationship Id="rId4" Target="theme/theme1.xml" Type="http://schemas.openxmlformats.org/officeDocument/2006/relationships/theme"/><Relationship Id="rId40" Target="slides/slide9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700000">
            <a:off x="15004959" y="1860459"/>
            <a:ext cx="6566081" cy="6566081"/>
            <a:chOff x="0" y="0"/>
            <a:chExt cx="1913890" cy="19138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name="Group 4" id="4"/>
          <p:cNvGrpSpPr/>
          <p:nvPr/>
        </p:nvGrpSpPr>
        <p:grpSpPr>
          <a:xfrm rot="2700000">
            <a:off x="15361560" y="2217060"/>
            <a:ext cx="5852880" cy="5852880"/>
            <a:chOff x="0" y="0"/>
            <a:chExt cx="1913890" cy="19138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6" id="6"/>
          <p:cNvGrpSpPr/>
          <p:nvPr/>
        </p:nvGrpSpPr>
        <p:grpSpPr>
          <a:xfrm rot="2700000">
            <a:off x="11143419" y="8163269"/>
            <a:ext cx="6164339" cy="6164339"/>
            <a:chOff x="0" y="0"/>
            <a:chExt cx="1913890" cy="191389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5499815" y="1028700"/>
            <a:ext cx="766692" cy="639839"/>
          </a:xfrm>
          <a:custGeom>
            <a:avLst/>
            <a:gdLst/>
            <a:ahLst/>
            <a:cxnLst/>
            <a:rect r="r" b="b" t="t" l="l"/>
            <a:pathLst>
              <a:path h="639839" w="766692">
                <a:moveTo>
                  <a:pt x="0" y="0"/>
                </a:moveTo>
                <a:lnTo>
                  <a:pt x="766692" y="0"/>
                </a:lnTo>
                <a:lnTo>
                  <a:pt x="766692" y="639839"/>
                </a:lnTo>
                <a:lnTo>
                  <a:pt x="0" y="6398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3052945"/>
            <a:ext cx="12616379" cy="3049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880"/>
              </a:lnSpc>
            </a:pPr>
            <a:r>
              <a:rPr lang="en-US" sz="5600" spc="560">
                <a:solidFill>
                  <a:srgbClr val="5271FF"/>
                </a:solidFill>
                <a:latin typeface="Poppins Heavy"/>
              </a:rPr>
              <a:t>MACHINE TRANSLATION SYSTEM USING DEEP LEARNING FOR ENGLISH TO URDU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224837" y="7260387"/>
            <a:ext cx="12616379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spc="300">
                <a:solidFill>
                  <a:srgbClr val="000000"/>
                </a:solidFill>
                <a:latin typeface="Lato"/>
              </a:rPr>
              <a:t>SUBMITTED BY:NIRJHAR GOPE ID:19301140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811407" y="990600"/>
            <a:ext cx="6447481" cy="8095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299"/>
              </a:lnSpc>
            </a:pPr>
            <a:r>
              <a:rPr lang="en-US" sz="4500" spc="450">
                <a:solidFill>
                  <a:srgbClr val="000000"/>
                </a:solidFill>
                <a:latin typeface="Poppins Bold"/>
              </a:rPr>
              <a:t>RIMBERIO.CO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-4134433" y="1004889"/>
            <a:ext cx="12993464" cy="2102579"/>
          </a:xfrm>
          <a:custGeom>
            <a:avLst/>
            <a:gdLst/>
            <a:ahLst/>
            <a:cxnLst/>
            <a:rect r="r" b="b" t="t" l="l"/>
            <a:pathLst>
              <a:path h="2102579" w="12993464">
                <a:moveTo>
                  <a:pt x="0" y="0"/>
                </a:moveTo>
                <a:lnTo>
                  <a:pt x="12993465" y="0"/>
                </a:lnTo>
                <a:lnTo>
                  <a:pt x="12993465" y="2102578"/>
                </a:lnTo>
                <a:lnTo>
                  <a:pt x="0" y="21025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9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0" y="0"/>
            <a:ext cx="541602" cy="10287000"/>
            <a:chOff x="0" y="0"/>
            <a:chExt cx="157867" cy="299846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57867" cy="2998468"/>
            </a:xfrm>
            <a:custGeom>
              <a:avLst/>
              <a:gdLst/>
              <a:ahLst/>
              <a:cxnLst/>
              <a:rect r="r" b="b" t="t" l="l"/>
              <a:pathLst>
                <a:path h="2998468" w="157867">
                  <a:moveTo>
                    <a:pt x="0" y="0"/>
                  </a:moveTo>
                  <a:lnTo>
                    <a:pt x="157867" y="0"/>
                  </a:lnTo>
                  <a:lnTo>
                    <a:pt x="157867" y="2998468"/>
                  </a:lnTo>
                  <a:lnTo>
                    <a:pt x="0" y="2998468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1810151" y="8205689"/>
            <a:ext cx="11070688" cy="4583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85"/>
              </a:lnSpc>
            </a:pPr>
            <a:r>
              <a:rPr lang="en-US" sz="2632" spc="263">
                <a:solidFill>
                  <a:srgbClr val="000000"/>
                </a:solidFill>
                <a:latin typeface="Lato"/>
              </a:rPr>
              <a:t>SUBMITTED TO:ANNAJIAT ALIM RASEL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713001" y="-1128319"/>
            <a:ext cx="5770168" cy="5770168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9191672" y="566151"/>
            <a:ext cx="2396931" cy="9154697"/>
            <a:chOff x="0" y="0"/>
            <a:chExt cx="874407" cy="333965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74407" cy="3339659"/>
            </a:xfrm>
            <a:custGeom>
              <a:avLst/>
              <a:gdLst/>
              <a:ahLst/>
              <a:cxnLst/>
              <a:rect r="r" b="b" t="t" l="l"/>
              <a:pathLst>
                <a:path h="3339659" w="874407">
                  <a:moveTo>
                    <a:pt x="0" y="0"/>
                  </a:moveTo>
                  <a:lnTo>
                    <a:pt x="874407" y="0"/>
                  </a:lnTo>
                  <a:lnTo>
                    <a:pt x="874407" y="3339659"/>
                  </a:lnTo>
                  <a:lnTo>
                    <a:pt x="0" y="3339659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19537" y="8172754"/>
            <a:ext cx="1635964" cy="1633346"/>
            <a:chOff x="0" y="0"/>
            <a:chExt cx="6350000" cy="633984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name="Group 8" id="8"/>
          <p:cNvGrpSpPr/>
          <p:nvPr/>
        </p:nvGrpSpPr>
        <p:grpSpPr>
          <a:xfrm rot="5400000">
            <a:off x="618228" y="566151"/>
            <a:ext cx="1635964" cy="1633346"/>
            <a:chOff x="0" y="0"/>
            <a:chExt cx="6350000" cy="633984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8475654" y="6311564"/>
            <a:ext cx="9812346" cy="3722380"/>
          </a:xfrm>
          <a:custGeom>
            <a:avLst/>
            <a:gdLst/>
            <a:ahLst/>
            <a:cxnLst/>
            <a:rect r="r" b="b" t="t" l="l"/>
            <a:pathLst>
              <a:path h="3722380" w="9812346">
                <a:moveTo>
                  <a:pt x="0" y="0"/>
                </a:moveTo>
                <a:lnTo>
                  <a:pt x="9812346" y="0"/>
                </a:lnTo>
                <a:lnTo>
                  <a:pt x="9812346" y="3722381"/>
                </a:lnTo>
                <a:lnTo>
                  <a:pt x="0" y="37223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894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40028" y="1411399"/>
            <a:ext cx="8183276" cy="1400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50"/>
              </a:lnSpc>
            </a:pPr>
            <a:r>
              <a:rPr lang="en-US" sz="5000" spc="250">
                <a:solidFill>
                  <a:srgbClr val="2B4A9D"/>
                </a:solidFill>
                <a:latin typeface="Poppins Ultra-Bold"/>
              </a:rPr>
              <a:t>RESEARCH BACKGROUND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92477" y="6048680"/>
            <a:ext cx="7383176" cy="159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300">
                <a:solidFill>
                  <a:srgbClr val="000000"/>
                </a:solidFill>
                <a:latin typeface="Lato"/>
              </a:rPr>
              <a:t>OVERVIEW OF MACHINE TRANSLATION AND ITS EVOLUTION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92477" y="3737173"/>
            <a:ext cx="7383176" cy="212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300">
                <a:solidFill>
                  <a:srgbClr val="000000"/>
                </a:solidFill>
                <a:latin typeface="Lato"/>
              </a:rPr>
              <a:t>FOCUS ON THE DEVELOPMENT OF A NEURAL NETWORK-BASED DEEP LEARNING TECHNIQUE FOR ENGLISH TO URDU LANGUAGES.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40078" y="7706023"/>
            <a:ext cx="4811406" cy="212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47703" indent="-323852" lvl="1">
              <a:lnSpc>
                <a:spcPts val="4200"/>
              </a:lnSpc>
              <a:buFont typeface="Arial"/>
              <a:buChar char="•"/>
            </a:pPr>
            <a:r>
              <a:rPr lang="en-US" sz="3000" spc="300">
                <a:solidFill>
                  <a:srgbClr val="000000"/>
                </a:solidFill>
                <a:latin typeface="Lato"/>
              </a:rPr>
              <a:t>DESCRIPTION OF THE PARALLEL CORPUS USED FOR THE STUDY.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650432" y="7541554"/>
            <a:ext cx="8608868" cy="18550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69011" indent="-284505" lvl="1">
              <a:lnSpc>
                <a:spcPts val="3689"/>
              </a:lnSpc>
              <a:buFont typeface="Arial"/>
              <a:buChar char="•"/>
            </a:pPr>
            <a:r>
              <a:rPr lang="en-US" sz="2635" spc="263">
                <a:solidFill>
                  <a:srgbClr val="000000"/>
                </a:solidFill>
                <a:latin typeface="Lato"/>
              </a:rPr>
              <a:t>DETAILS ON THE SIZE AND CONTENT OF THE CORPUS, INCLUDING ENGLISH-URDU PARALLEL CORPUS NEWS AND DAY-TO-DAY SENTENCES.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0" y="0"/>
            <a:ext cx="19316700" cy="6350625"/>
            <a:chOff x="0" y="0"/>
            <a:chExt cx="7046785" cy="231672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046785" cy="2316725"/>
            </a:xfrm>
            <a:custGeom>
              <a:avLst/>
              <a:gdLst/>
              <a:ahLst/>
              <a:cxnLst/>
              <a:rect r="r" b="b" t="t" l="l"/>
              <a:pathLst>
                <a:path h="2316725" w="7046785">
                  <a:moveTo>
                    <a:pt x="0" y="0"/>
                  </a:moveTo>
                  <a:lnTo>
                    <a:pt x="7046785" y="0"/>
                  </a:lnTo>
                  <a:lnTo>
                    <a:pt x="7046785" y="2316725"/>
                  </a:lnTo>
                  <a:lnTo>
                    <a:pt x="0" y="2316725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5510755" y="471606"/>
            <a:ext cx="12308361" cy="5407413"/>
            <a:chOff x="0" y="0"/>
            <a:chExt cx="16411148" cy="7209884"/>
          </a:xfrm>
        </p:grpSpPr>
        <p:pic>
          <p:nvPicPr>
            <p:cNvPr name="Picture 7" id="7"/>
            <p:cNvPicPr>
              <a:picLocks noChangeAspect="true"/>
            </p:cNvPicPr>
            <p:nvPr/>
          </p:nvPicPr>
          <p:blipFill>
            <a:blip r:embed="rId2"/>
            <a:srcRect l="0" t="3241" r="0" b="3241"/>
            <a:stretch>
              <a:fillRect/>
            </a:stretch>
          </p:blipFill>
          <p:spPr>
            <a:xfrm flipH="false" flipV="false">
              <a:off x="0" y="0"/>
              <a:ext cx="16411148" cy="7209884"/>
            </a:xfrm>
            <a:prstGeom prst="rect">
              <a:avLst/>
            </a:prstGeom>
          </p:spPr>
        </p:pic>
      </p:grpSp>
      <p:sp>
        <p:nvSpPr>
          <p:cNvPr name="AutoShape 8" id="8"/>
          <p:cNvSpPr/>
          <p:nvPr/>
        </p:nvSpPr>
        <p:spPr>
          <a:xfrm flipV="true">
            <a:off x="7050341" y="7696884"/>
            <a:ext cx="0" cy="2209027"/>
          </a:xfrm>
          <a:prstGeom prst="line">
            <a:avLst/>
          </a:prstGeom>
          <a:ln cap="flat" w="9525">
            <a:solidFill>
              <a:srgbClr val="2B4A9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 flipV="true">
            <a:off x="7055104" y="8492897"/>
            <a:ext cx="0" cy="832326"/>
          </a:xfrm>
          <a:prstGeom prst="line">
            <a:avLst/>
          </a:prstGeom>
          <a:ln cap="flat" w="28575">
            <a:solidFill>
              <a:srgbClr val="2B4A9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 rot="-5400000">
            <a:off x="10945153" y="8529786"/>
            <a:ext cx="2209027" cy="0"/>
          </a:xfrm>
          <a:prstGeom prst="line">
            <a:avLst/>
          </a:prstGeom>
          <a:ln cap="flat" w="9525">
            <a:solidFill>
              <a:srgbClr val="2B4A9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 flipV="true">
            <a:off x="7659507" y="8385235"/>
            <a:ext cx="0" cy="832326"/>
          </a:xfrm>
          <a:prstGeom prst="line">
            <a:avLst/>
          </a:prstGeom>
          <a:ln cap="flat" w="28575">
            <a:solidFill>
              <a:srgbClr val="2B4A9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2" id="12"/>
          <p:cNvSpPr txBox="true"/>
          <p:nvPr/>
        </p:nvSpPr>
        <p:spPr>
          <a:xfrm rot="0">
            <a:off x="-178377" y="1281602"/>
            <a:ext cx="4967830" cy="2733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50"/>
              </a:lnSpc>
            </a:pPr>
            <a:r>
              <a:rPr lang="en-US" sz="5000" spc="250">
                <a:solidFill>
                  <a:srgbClr val="FFFFFF"/>
                </a:solidFill>
                <a:latin typeface="Poppins Heavy"/>
              </a:rPr>
              <a:t>DATA COLLECTION AND STUDY AREA SLIDE: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424970" y="170731"/>
            <a:ext cx="7895612" cy="10116269"/>
          </a:xfrm>
          <a:custGeom>
            <a:avLst/>
            <a:gdLst/>
            <a:ahLst/>
            <a:cxnLst/>
            <a:rect r="r" b="b" t="t" l="l"/>
            <a:pathLst>
              <a:path h="10116269" w="7895612">
                <a:moveTo>
                  <a:pt x="0" y="0"/>
                </a:moveTo>
                <a:lnTo>
                  <a:pt x="7895612" y="0"/>
                </a:lnTo>
                <a:lnTo>
                  <a:pt x="7895612" y="10116269"/>
                </a:lnTo>
                <a:lnTo>
                  <a:pt x="0" y="101162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707" r="0" b="-1707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305021" y="-2492352"/>
            <a:ext cx="5770168" cy="5770168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718458" y="566151"/>
            <a:ext cx="2396931" cy="9154697"/>
            <a:chOff x="0" y="0"/>
            <a:chExt cx="874407" cy="333965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74407" cy="3339659"/>
            </a:xfrm>
            <a:custGeom>
              <a:avLst/>
              <a:gdLst/>
              <a:ahLst/>
              <a:cxnLst/>
              <a:rect r="r" b="b" t="t" l="l"/>
              <a:pathLst>
                <a:path h="3339659" w="874407">
                  <a:moveTo>
                    <a:pt x="0" y="0"/>
                  </a:moveTo>
                  <a:lnTo>
                    <a:pt x="874407" y="0"/>
                  </a:lnTo>
                  <a:lnTo>
                    <a:pt x="874407" y="3339659"/>
                  </a:lnTo>
                  <a:lnTo>
                    <a:pt x="0" y="3339659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747069" y="5894406"/>
            <a:ext cx="11540931" cy="4392594"/>
            <a:chOff x="0" y="0"/>
            <a:chExt cx="4210163" cy="160243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210163" cy="1602430"/>
            </a:xfrm>
            <a:custGeom>
              <a:avLst/>
              <a:gdLst/>
              <a:ahLst/>
              <a:cxnLst/>
              <a:rect r="r" b="b" t="t" l="l"/>
              <a:pathLst>
                <a:path h="1602430" w="4210163">
                  <a:moveTo>
                    <a:pt x="0" y="0"/>
                  </a:moveTo>
                  <a:lnTo>
                    <a:pt x="4210163" y="0"/>
                  </a:lnTo>
                  <a:lnTo>
                    <a:pt x="4210163" y="1602430"/>
                  </a:lnTo>
                  <a:lnTo>
                    <a:pt x="0" y="16024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3336986" y="-9994"/>
            <a:ext cx="14951014" cy="417760"/>
            <a:chOff x="0" y="0"/>
            <a:chExt cx="5454170" cy="152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454171" cy="152400"/>
            </a:xfrm>
            <a:custGeom>
              <a:avLst/>
              <a:gdLst/>
              <a:ahLst/>
              <a:cxnLst/>
              <a:rect r="r" b="b" t="t" l="l"/>
              <a:pathLst>
                <a:path h="152400" w="5454171">
                  <a:moveTo>
                    <a:pt x="0" y="0"/>
                  </a:moveTo>
                  <a:lnTo>
                    <a:pt x="5454171" y="0"/>
                  </a:lnTo>
                  <a:lnTo>
                    <a:pt x="545417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694567" y="1444337"/>
            <a:ext cx="8015361" cy="5596600"/>
          </a:xfrm>
          <a:custGeom>
            <a:avLst/>
            <a:gdLst/>
            <a:ahLst/>
            <a:cxnLst/>
            <a:rect r="r" b="b" t="t" l="l"/>
            <a:pathLst>
              <a:path h="5596600" w="8015361">
                <a:moveTo>
                  <a:pt x="0" y="0"/>
                </a:moveTo>
                <a:lnTo>
                  <a:pt x="8015360" y="0"/>
                </a:lnTo>
                <a:lnTo>
                  <a:pt x="8015360" y="5596600"/>
                </a:lnTo>
                <a:lnTo>
                  <a:pt x="0" y="5596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9357013" y="5413014"/>
            <a:ext cx="8593498" cy="4959676"/>
          </a:xfrm>
          <a:custGeom>
            <a:avLst/>
            <a:gdLst/>
            <a:ahLst/>
            <a:cxnLst/>
            <a:rect r="r" b="b" t="t" l="l"/>
            <a:pathLst>
              <a:path h="4959676" w="8593498">
                <a:moveTo>
                  <a:pt x="0" y="0"/>
                </a:moveTo>
                <a:lnTo>
                  <a:pt x="8593497" y="0"/>
                </a:lnTo>
                <a:lnTo>
                  <a:pt x="8593497" y="4959676"/>
                </a:lnTo>
                <a:lnTo>
                  <a:pt x="0" y="49596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9292476" y="594726"/>
            <a:ext cx="8510076" cy="1400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50"/>
              </a:lnSpc>
            </a:pPr>
            <a:r>
              <a:rPr lang="en-US" sz="5000" spc="250">
                <a:solidFill>
                  <a:srgbClr val="2B4A9D"/>
                </a:solidFill>
                <a:latin typeface="Poppins Ultra-Bold"/>
              </a:rPr>
              <a:t>ALGORITHMS AND MODEL SLIDE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552248" y="2109201"/>
            <a:ext cx="8510076" cy="630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 spc="179">
                <a:solidFill>
                  <a:srgbClr val="000000"/>
                </a:solidFill>
                <a:latin typeface="Lato Italics"/>
              </a:rPr>
              <a:t>INTRODUCTION TO THE LSTM ENCODER AND DECODER ARCHITECTURE WITH AN ATTENTION MECHANISM.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552248" y="3129243"/>
            <a:ext cx="8510076" cy="630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 spc="179">
                <a:solidFill>
                  <a:srgbClr val="000000"/>
                </a:solidFill>
                <a:latin typeface="Lato Italics"/>
              </a:rPr>
              <a:t>EXPLANATION OF THE MODEL'S WORKFLOW, INCLUDING PREPROCESSING, WORD EMBEDDING, ENCODING, AND DECODING.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597080" y="152968"/>
            <a:ext cx="12417746" cy="10134032"/>
          </a:xfrm>
          <a:custGeom>
            <a:avLst/>
            <a:gdLst/>
            <a:ahLst/>
            <a:cxnLst/>
            <a:rect r="r" b="b" t="t" l="l"/>
            <a:pathLst>
              <a:path h="10134032" w="12417746">
                <a:moveTo>
                  <a:pt x="0" y="0"/>
                </a:moveTo>
                <a:lnTo>
                  <a:pt x="12417746" y="0"/>
                </a:lnTo>
                <a:lnTo>
                  <a:pt x="12417746" y="10134032"/>
                </a:lnTo>
                <a:lnTo>
                  <a:pt x="0" y="101340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731" t="-3128" r="-5731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305021" y="-2492352"/>
            <a:ext cx="5770168" cy="5770168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718458" y="566151"/>
            <a:ext cx="2396931" cy="9154697"/>
            <a:chOff x="0" y="0"/>
            <a:chExt cx="874407" cy="333965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74407" cy="3339659"/>
            </a:xfrm>
            <a:custGeom>
              <a:avLst/>
              <a:gdLst/>
              <a:ahLst/>
              <a:cxnLst/>
              <a:rect r="r" b="b" t="t" l="l"/>
              <a:pathLst>
                <a:path h="3339659" w="874407">
                  <a:moveTo>
                    <a:pt x="0" y="0"/>
                  </a:moveTo>
                  <a:lnTo>
                    <a:pt x="874407" y="0"/>
                  </a:lnTo>
                  <a:lnTo>
                    <a:pt x="874407" y="3339659"/>
                  </a:lnTo>
                  <a:lnTo>
                    <a:pt x="0" y="3339659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3336986" y="-9994"/>
            <a:ext cx="14951014" cy="417760"/>
            <a:chOff x="0" y="0"/>
            <a:chExt cx="5454170" cy="1524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454171" cy="152400"/>
            </a:xfrm>
            <a:custGeom>
              <a:avLst/>
              <a:gdLst/>
              <a:ahLst/>
              <a:cxnLst/>
              <a:rect r="r" b="b" t="t" l="l"/>
              <a:pathLst>
                <a:path h="152400" w="5454171">
                  <a:moveTo>
                    <a:pt x="0" y="0"/>
                  </a:moveTo>
                  <a:lnTo>
                    <a:pt x="5454171" y="0"/>
                  </a:lnTo>
                  <a:lnTo>
                    <a:pt x="545417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0058399" y="3964132"/>
            <a:ext cx="6431357" cy="5708866"/>
          </a:xfrm>
          <a:custGeom>
            <a:avLst/>
            <a:gdLst/>
            <a:ahLst/>
            <a:cxnLst/>
            <a:rect r="r" b="b" t="t" l="l"/>
            <a:pathLst>
              <a:path h="5708866" w="6431357">
                <a:moveTo>
                  <a:pt x="0" y="0"/>
                </a:moveTo>
                <a:lnTo>
                  <a:pt x="6431357" y="0"/>
                </a:lnTo>
                <a:lnTo>
                  <a:pt x="6431357" y="5708865"/>
                </a:lnTo>
                <a:lnTo>
                  <a:pt x="0" y="57088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39090" y="1280526"/>
            <a:ext cx="8104910" cy="7211668"/>
          </a:xfrm>
          <a:custGeom>
            <a:avLst/>
            <a:gdLst/>
            <a:ahLst/>
            <a:cxnLst/>
            <a:rect r="r" b="b" t="t" l="l"/>
            <a:pathLst>
              <a:path h="7211668" w="8104910">
                <a:moveTo>
                  <a:pt x="0" y="0"/>
                </a:moveTo>
                <a:lnTo>
                  <a:pt x="8104910" y="0"/>
                </a:lnTo>
                <a:lnTo>
                  <a:pt x="8104910" y="7211668"/>
                </a:lnTo>
                <a:lnTo>
                  <a:pt x="0" y="721166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772" t="-1065" r="0" b="-1065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9292476" y="594726"/>
            <a:ext cx="8510076" cy="1400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50"/>
              </a:lnSpc>
            </a:pPr>
            <a:r>
              <a:rPr lang="en-US" sz="5000" spc="250">
                <a:solidFill>
                  <a:srgbClr val="2B4A9D"/>
                </a:solidFill>
                <a:latin typeface="Poppins Ultra-Bold"/>
              </a:rPr>
              <a:t>RESULT AND MODEL SELECTION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552248" y="2109201"/>
            <a:ext cx="8510076" cy="630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 spc="179">
                <a:solidFill>
                  <a:srgbClr val="000000"/>
                </a:solidFill>
                <a:latin typeface="Lato Italics"/>
              </a:rPr>
              <a:t>SUMMARY OF THE MODEL'S PERFORMANCE, INCLUDING THE AVERAGE BLEU SCORE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552248" y="3129243"/>
            <a:ext cx="8510076" cy="316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 spc="179">
                <a:solidFill>
                  <a:srgbClr val="000000"/>
                </a:solidFill>
                <a:latin typeface="Lato Italics"/>
              </a:rPr>
              <a:t>COMPARISON OF THE MODEL OUTPUT WITH GOOGLE TRANSLATOR.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713001" y="-1128319"/>
            <a:ext cx="5770168" cy="5770168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9191672" y="566151"/>
            <a:ext cx="2396931" cy="9154697"/>
            <a:chOff x="0" y="0"/>
            <a:chExt cx="874407" cy="333965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74407" cy="3339659"/>
            </a:xfrm>
            <a:custGeom>
              <a:avLst/>
              <a:gdLst/>
              <a:ahLst/>
              <a:cxnLst/>
              <a:rect r="r" b="b" t="t" l="l"/>
              <a:pathLst>
                <a:path h="3339659" w="874407">
                  <a:moveTo>
                    <a:pt x="0" y="0"/>
                  </a:moveTo>
                  <a:lnTo>
                    <a:pt x="874407" y="0"/>
                  </a:lnTo>
                  <a:lnTo>
                    <a:pt x="874407" y="3339659"/>
                  </a:lnTo>
                  <a:lnTo>
                    <a:pt x="0" y="3339659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19537" y="8172754"/>
            <a:ext cx="1635964" cy="1633346"/>
            <a:chOff x="0" y="0"/>
            <a:chExt cx="6350000" cy="633984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name="Group 8" id="8"/>
          <p:cNvGrpSpPr/>
          <p:nvPr/>
        </p:nvGrpSpPr>
        <p:grpSpPr>
          <a:xfrm rot="5400000">
            <a:off x="618228" y="566151"/>
            <a:ext cx="1635964" cy="1633346"/>
            <a:chOff x="0" y="0"/>
            <a:chExt cx="6350000" cy="633984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619537" y="403423"/>
            <a:ext cx="8183276" cy="340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50"/>
              </a:lnSpc>
            </a:pPr>
            <a:r>
              <a:rPr lang="en-US" sz="5000" spc="250">
                <a:solidFill>
                  <a:srgbClr val="2B4A9D"/>
                </a:solidFill>
                <a:latin typeface="Poppins Ultra-Bold"/>
              </a:rPr>
              <a:t>BROADER IMPLICATIONS &amp; FUTURE WORKACKNOWLEDGEMENTS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92477" y="6601130"/>
            <a:ext cx="7383176" cy="1108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spc="210">
                <a:solidFill>
                  <a:srgbClr val="000000"/>
                </a:solidFill>
                <a:latin typeface="Lato"/>
              </a:rPr>
              <a:t>FUTURE GOALS, INCLUDING EXPANDING THE CORPUS SIZE AND INTEGRATING A SPEECH RECOGNITION MODULE.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92477" y="3756223"/>
            <a:ext cx="7383176" cy="2745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spc="210">
                <a:solidFill>
                  <a:srgbClr val="000000"/>
                </a:solidFill>
                <a:latin typeface="Lato"/>
              </a:rPr>
              <a:t>IMPLICATIONS OF THE RESEARCH FOR MACHINE TRANSLATION, PARTICULARLY FOR THE ENGLISH-URDU LANGUAGE PAIR</a:t>
            </a:r>
          </a:p>
          <a:p>
            <a:pPr algn="ctr">
              <a:lnSpc>
                <a:spcPts val="2940"/>
              </a:lnSpc>
            </a:pPr>
            <a:r>
              <a:rPr lang="en-US" sz="2100" spc="210">
                <a:solidFill>
                  <a:srgbClr val="000000"/>
                </a:solidFill>
                <a:latin typeface="Lato"/>
              </a:rPr>
              <a:t>FUTURE GOALS, INCLUDING EXPANDING THE CORPUS SIZE AND INTEGRATING A SPEECH RECOGNITION MODULE.</a:t>
            </a:r>
          </a:p>
          <a:p>
            <a:pPr algn="ctr">
              <a:lnSpc>
                <a:spcPts val="4200"/>
              </a:lnSpc>
            </a:pPr>
            <a:r>
              <a:rPr lang="en-US" sz="3000" spc="300">
                <a:solidFill>
                  <a:srgbClr val="000000"/>
                </a:solidFill>
                <a:latin typeface="Lato"/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713001" y="-1128319"/>
            <a:ext cx="5770168" cy="5770168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9191672" y="566151"/>
            <a:ext cx="2396931" cy="9154697"/>
            <a:chOff x="0" y="0"/>
            <a:chExt cx="874407" cy="333965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74407" cy="3339659"/>
            </a:xfrm>
            <a:custGeom>
              <a:avLst/>
              <a:gdLst/>
              <a:ahLst/>
              <a:cxnLst/>
              <a:rect r="r" b="b" t="t" l="l"/>
              <a:pathLst>
                <a:path h="3339659" w="874407">
                  <a:moveTo>
                    <a:pt x="0" y="0"/>
                  </a:moveTo>
                  <a:lnTo>
                    <a:pt x="874407" y="0"/>
                  </a:lnTo>
                  <a:lnTo>
                    <a:pt x="874407" y="3339659"/>
                  </a:lnTo>
                  <a:lnTo>
                    <a:pt x="0" y="3339659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19537" y="8172754"/>
            <a:ext cx="1635964" cy="1633346"/>
            <a:chOff x="0" y="0"/>
            <a:chExt cx="6350000" cy="633984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name="Group 8" id="8"/>
          <p:cNvGrpSpPr/>
          <p:nvPr/>
        </p:nvGrpSpPr>
        <p:grpSpPr>
          <a:xfrm rot="5400000">
            <a:off x="618228" y="566151"/>
            <a:ext cx="1635964" cy="1633346"/>
            <a:chOff x="0" y="0"/>
            <a:chExt cx="6350000" cy="633984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619537" y="3500855"/>
            <a:ext cx="8183276" cy="73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50"/>
              </a:lnSpc>
            </a:pPr>
            <a:r>
              <a:rPr lang="en-US" sz="5000" spc="250">
                <a:solidFill>
                  <a:srgbClr val="2B4A9D"/>
                </a:solidFill>
                <a:latin typeface="Poppins Ultra-Bold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DAF2QLJtqk8</dc:identifier>
  <dcterms:modified xsi:type="dcterms:W3CDTF">2011-08-01T06:04:30Z</dcterms:modified>
  <cp:revision>1</cp:revision>
  <dc:title>Elegant and Professional Company Business Proposal Presentation</dc:title>
</cp:coreProperties>
</file>