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828" y="503063"/>
            <a:ext cx="7025640" cy="47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400156"/>
            <a:ext cx="7386955" cy="2192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99" y="1711799"/>
                </a:moveTo>
                <a:lnTo>
                  <a:pt x="0" y="1711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711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41934" y="359750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A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5725" y="554471"/>
            <a:ext cx="5701030" cy="1030605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650" b="0">
                <a:solidFill>
                  <a:srgbClr val="FFFAF0"/>
                </a:solidFill>
                <a:latin typeface="Arial MT"/>
                <a:cs typeface="Arial MT"/>
              </a:rPr>
              <a:t>Predicting</a:t>
            </a:r>
            <a:r>
              <a:rPr dirty="0" sz="2650" spc="60" b="0">
                <a:solidFill>
                  <a:srgbClr val="FFFAF0"/>
                </a:solidFill>
                <a:latin typeface="Arial MT"/>
                <a:cs typeface="Arial MT"/>
              </a:rPr>
              <a:t> </a:t>
            </a:r>
            <a:r>
              <a:rPr dirty="0" sz="2650" b="0">
                <a:solidFill>
                  <a:srgbClr val="FFFAF0"/>
                </a:solidFill>
                <a:latin typeface="Arial MT"/>
                <a:cs typeface="Arial MT"/>
              </a:rPr>
              <a:t>Heavy</a:t>
            </a:r>
            <a:r>
              <a:rPr dirty="0" sz="2650" spc="70" b="0">
                <a:solidFill>
                  <a:srgbClr val="FFFAF0"/>
                </a:solidFill>
                <a:latin typeface="Arial MT"/>
                <a:cs typeface="Arial MT"/>
              </a:rPr>
              <a:t> </a:t>
            </a:r>
            <a:r>
              <a:rPr dirty="0" sz="2650" b="0">
                <a:solidFill>
                  <a:srgbClr val="FFFAF0"/>
                </a:solidFill>
                <a:latin typeface="Arial MT"/>
                <a:cs typeface="Arial MT"/>
              </a:rPr>
              <a:t>Rain</a:t>
            </a:r>
            <a:r>
              <a:rPr dirty="0" sz="2650" spc="70" b="0">
                <a:solidFill>
                  <a:srgbClr val="FFFAF0"/>
                </a:solidFill>
                <a:latin typeface="Arial MT"/>
                <a:cs typeface="Arial MT"/>
              </a:rPr>
              <a:t> </a:t>
            </a:r>
            <a:r>
              <a:rPr dirty="0" sz="2650" b="0">
                <a:solidFill>
                  <a:srgbClr val="FFFAF0"/>
                </a:solidFill>
                <a:latin typeface="Arial MT"/>
                <a:cs typeface="Arial MT"/>
              </a:rPr>
              <a:t>Damage</a:t>
            </a:r>
            <a:r>
              <a:rPr dirty="0" sz="2650" spc="75" b="0">
                <a:solidFill>
                  <a:srgbClr val="FFFAF0"/>
                </a:solidFill>
                <a:latin typeface="Arial MT"/>
                <a:cs typeface="Arial MT"/>
              </a:rPr>
              <a:t> </a:t>
            </a:r>
            <a:r>
              <a:rPr dirty="0" sz="2650" spc="-10" b="0">
                <a:solidFill>
                  <a:srgbClr val="FFFAF0"/>
                </a:solidFill>
                <a:latin typeface="Arial MT"/>
                <a:cs typeface="Arial MT"/>
              </a:rPr>
              <a:t>using</a:t>
            </a:r>
            <a:endParaRPr sz="2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3200" b="0">
                <a:solidFill>
                  <a:srgbClr val="FFFAF0"/>
                </a:solidFill>
                <a:latin typeface="Arial MT"/>
                <a:cs typeface="Arial MT"/>
              </a:rPr>
              <a:t>Big</a:t>
            </a:r>
            <a:r>
              <a:rPr dirty="0" sz="3200" spc="-100" b="0">
                <a:solidFill>
                  <a:srgbClr val="FFFAF0"/>
                </a:solidFill>
                <a:latin typeface="Arial MT"/>
                <a:cs typeface="Arial MT"/>
              </a:rPr>
              <a:t> </a:t>
            </a:r>
            <a:r>
              <a:rPr dirty="0" sz="3200" b="0">
                <a:solidFill>
                  <a:srgbClr val="FFFAF0"/>
                </a:solidFill>
                <a:latin typeface="Arial MT"/>
                <a:cs typeface="Arial MT"/>
              </a:rPr>
              <a:t>Data</a:t>
            </a:r>
            <a:r>
              <a:rPr dirty="0" sz="3200" spc="-100" b="0">
                <a:solidFill>
                  <a:srgbClr val="FFFAF0"/>
                </a:solidFill>
                <a:latin typeface="Arial MT"/>
                <a:cs typeface="Arial MT"/>
              </a:rPr>
              <a:t> </a:t>
            </a:r>
            <a:r>
              <a:rPr dirty="0" sz="3200" b="0">
                <a:solidFill>
                  <a:srgbClr val="FFFAF0"/>
                </a:solidFill>
                <a:latin typeface="Arial MT"/>
                <a:cs typeface="Arial MT"/>
              </a:rPr>
              <a:t>and</a:t>
            </a:r>
            <a:r>
              <a:rPr dirty="0" sz="3200" spc="-95" b="0">
                <a:solidFill>
                  <a:srgbClr val="FFFAF0"/>
                </a:solidFill>
                <a:latin typeface="Arial MT"/>
                <a:cs typeface="Arial MT"/>
              </a:rPr>
              <a:t> </a:t>
            </a:r>
            <a:r>
              <a:rPr dirty="0" sz="3200" b="0">
                <a:solidFill>
                  <a:srgbClr val="FFFAF0"/>
                </a:solidFill>
                <a:latin typeface="Arial MT"/>
                <a:cs typeface="Arial MT"/>
              </a:rPr>
              <a:t>Machine</a:t>
            </a:r>
            <a:r>
              <a:rPr dirty="0" sz="3200" spc="-100" b="0">
                <a:solidFill>
                  <a:srgbClr val="FFFAF0"/>
                </a:solidFill>
                <a:latin typeface="Arial MT"/>
                <a:cs typeface="Arial MT"/>
              </a:rPr>
              <a:t> </a:t>
            </a:r>
            <a:r>
              <a:rPr dirty="0" sz="3200" spc="-10" b="0">
                <a:solidFill>
                  <a:srgbClr val="FFFAF0"/>
                </a:solidFill>
                <a:latin typeface="Arial MT"/>
                <a:cs typeface="Arial MT"/>
              </a:rPr>
              <a:t>Learning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6000" y="2099734"/>
            <a:ext cx="4227195" cy="1962785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2200" spc="50">
                <a:solidFill>
                  <a:srgbClr val="FFFFFF"/>
                </a:solidFill>
                <a:latin typeface="Calibri"/>
                <a:cs typeface="Calibri"/>
              </a:rPr>
              <a:t>Submitted</a:t>
            </a:r>
            <a:r>
              <a:rPr dirty="0" sz="2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Calibri"/>
                <a:cs typeface="Calibri"/>
              </a:rPr>
              <a:t>by:</a:t>
            </a:r>
            <a:r>
              <a:rPr dirty="0" sz="2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Calibri"/>
                <a:cs typeface="Calibri"/>
              </a:rPr>
              <a:t>Nirjhar</a:t>
            </a:r>
            <a:r>
              <a:rPr dirty="0" sz="2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Gope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2200" spc="240">
                <a:solidFill>
                  <a:srgbClr val="FFFFFF"/>
                </a:solidFill>
                <a:latin typeface="Calibri"/>
                <a:cs typeface="Calibri"/>
              </a:rPr>
              <a:t>ID:</a:t>
            </a:r>
            <a:r>
              <a:rPr dirty="0" sz="2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FFFFFF"/>
                </a:solidFill>
                <a:latin typeface="Calibri"/>
                <a:cs typeface="Calibri"/>
              </a:rPr>
              <a:t>19301140;</a:t>
            </a:r>
            <a:r>
              <a:rPr dirty="0" sz="2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Calibri"/>
                <a:cs typeface="Calibri"/>
              </a:rPr>
              <a:t>Course:</a:t>
            </a:r>
            <a:r>
              <a:rPr dirty="0" sz="2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Calibri"/>
                <a:cs typeface="Calibri"/>
              </a:rPr>
              <a:t>Cse438.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200" spc="50">
                <a:solidFill>
                  <a:srgbClr val="FFFFFF"/>
                </a:solidFill>
                <a:latin typeface="Calibri"/>
                <a:cs typeface="Calibri"/>
              </a:rPr>
              <a:t>Submitted</a:t>
            </a:r>
            <a:r>
              <a:rPr dirty="0" sz="2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to:</a:t>
            </a:r>
            <a:r>
              <a:rPr dirty="0" sz="2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Calibri"/>
                <a:cs typeface="Calibri"/>
              </a:rPr>
              <a:t>Annajiat</a:t>
            </a:r>
            <a:r>
              <a:rPr dirty="0" sz="2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FFFFFF"/>
                </a:solidFill>
                <a:latin typeface="Calibri"/>
                <a:cs typeface="Calibri"/>
              </a:rPr>
              <a:t>Alim</a:t>
            </a:r>
            <a:r>
              <a:rPr dirty="0" sz="2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Calibri"/>
                <a:cs typeface="Calibri"/>
              </a:rPr>
              <a:t>Rasel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065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Research</a:t>
            </a:r>
            <a:r>
              <a:rPr dirty="0" spc="-105"/>
              <a:t> </a:t>
            </a:r>
            <a:r>
              <a:rPr dirty="0" spc="-65"/>
              <a:t>Background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225700"/>
            <a:ext cx="4421505" cy="249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80" b="1">
                <a:latin typeface="Verdana"/>
                <a:cs typeface="Verdana"/>
              </a:rPr>
              <a:t>Objective:</a:t>
            </a:r>
            <a:r>
              <a:rPr dirty="0" sz="1700" spc="-85" b="1">
                <a:latin typeface="Verdana"/>
                <a:cs typeface="Verdana"/>
              </a:rPr>
              <a:t> </a:t>
            </a:r>
            <a:r>
              <a:rPr dirty="0" sz="1700" spc="-60" b="1">
                <a:latin typeface="Verdana"/>
                <a:cs typeface="Verdana"/>
              </a:rPr>
              <a:t>Predict</a:t>
            </a:r>
            <a:r>
              <a:rPr dirty="0" sz="1700" spc="-70" b="1">
                <a:latin typeface="Verdana"/>
                <a:cs typeface="Verdana"/>
              </a:rPr>
              <a:t> </a:t>
            </a:r>
            <a:r>
              <a:rPr dirty="0" sz="1700" spc="-90" b="1">
                <a:latin typeface="Verdana"/>
                <a:cs typeface="Verdana"/>
              </a:rPr>
              <a:t>heavy</a:t>
            </a:r>
            <a:r>
              <a:rPr dirty="0" sz="1700" spc="-75" b="1">
                <a:latin typeface="Verdana"/>
                <a:cs typeface="Verdana"/>
              </a:rPr>
              <a:t> </a:t>
            </a:r>
            <a:r>
              <a:rPr dirty="0" sz="1700" spc="-105" b="1">
                <a:latin typeface="Verdana"/>
                <a:cs typeface="Verdana"/>
              </a:rPr>
              <a:t>rain</a:t>
            </a:r>
            <a:r>
              <a:rPr dirty="0" sz="1700" spc="-70" b="1">
                <a:latin typeface="Verdana"/>
                <a:cs typeface="Verdana"/>
              </a:rPr>
              <a:t> </a:t>
            </a:r>
            <a:r>
              <a:rPr dirty="0" sz="1700" spc="-10" b="1">
                <a:latin typeface="Verdana"/>
                <a:cs typeface="Verdana"/>
              </a:rPr>
              <a:t>damage.</a:t>
            </a:r>
            <a:endParaRPr sz="1700">
              <a:latin typeface="Verdana"/>
              <a:cs typeface="Verdana"/>
            </a:endParaRPr>
          </a:p>
          <a:p>
            <a:pPr marL="469900" marR="358140" indent="-352425">
              <a:lnSpc>
                <a:spcPts val="1939"/>
              </a:lnSpc>
              <a:spcBef>
                <a:spcPts val="1980"/>
              </a:spcBef>
              <a:buAutoNum type="arabicPeriod"/>
              <a:tabLst>
                <a:tab pos="469900" algn="l"/>
              </a:tabLst>
            </a:pPr>
            <a:r>
              <a:rPr dirty="0" sz="1700" spc="-35">
                <a:latin typeface="Verdana"/>
                <a:cs typeface="Verdana"/>
              </a:rPr>
              <a:t>Heavy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 spc="-30">
                <a:latin typeface="Verdana"/>
                <a:cs typeface="Verdana"/>
              </a:rPr>
              <a:t>rain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damages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disrupt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local </a:t>
            </a:r>
            <a:r>
              <a:rPr dirty="0" sz="1700">
                <a:latin typeface="Verdana"/>
                <a:cs typeface="Verdana"/>
              </a:rPr>
              <a:t>economies</a:t>
            </a:r>
            <a:r>
              <a:rPr dirty="0" sz="1700" spc="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and</a:t>
            </a:r>
            <a:r>
              <a:rPr dirty="0" sz="1700" spc="4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ecosystems.</a:t>
            </a:r>
            <a:endParaRPr sz="1700">
              <a:latin typeface="Verdana"/>
              <a:cs typeface="Verdana"/>
            </a:endParaRPr>
          </a:p>
          <a:p>
            <a:pPr marL="469265" indent="-398780">
              <a:lnSpc>
                <a:spcPts val="1835"/>
              </a:lnSpc>
              <a:buAutoNum type="arabicPeriod"/>
              <a:tabLst>
                <a:tab pos="469265" algn="l"/>
              </a:tabLst>
            </a:pPr>
            <a:r>
              <a:rPr dirty="0" sz="1700" spc="-10">
                <a:latin typeface="Verdana"/>
                <a:cs typeface="Verdana"/>
              </a:rPr>
              <a:t>Traditional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prediction models </a:t>
            </a:r>
            <a:r>
              <a:rPr dirty="0" sz="1700" spc="-25">
                <a:latin typeface="Verdana"/>
                <a:cs typeface="Verdana"/>
              </a:rPr>
              <a:t>are</a:t>
            </a:r>
            <a:endParaRPr sz="1700">
              <a:latin typeface="Verdana"/>
              <a:cs typeface="Verdana"/>
            </a:endParaRPr>
          </a:p>
          <a:p>
            <a:pPr marL="469900">
              <a:lnSpc>
                <a:spcPts val="1939"/>
              </a:lnSpc>
            </a:pPr>
            <a:r>
              <a:rPr dirty="0" sz="1700">
                <a:latin typeface="Verdana"/>
                <a:cs typeface="Verdana"/>
              </a:rPr>
              <a:t>limited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in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scope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and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accuracy.</a:t>
            </a:r>
            <a:endParaRPr sz="1700">
              <a:latin typeface="Verdana"/>
              <a:cs typeface="Verdana"/>
            </a:endParaRPr>
          </a:p>
          <a:p>
            <a:pPr marL="469900" marR="5080" indent="-396240">
              <a:lnSpc>
                <a:spcPts val="1939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dirty="0" sz="1700" spc="50">
                <a:latin typeface="Verdana"/>
                <a:cs typeface="Verdana"/>
              </a:rPr>
              <a:t>Need</a:t>
            </a:r>
            <a:r>
              <a:rPr dirty="0" sz="1700" spc="-10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for</a:t>
            </a:r>
            <a:r>
              <a:rPr dirty="0" sz="1700" spc="-100">
                <a:latin typeface="Verdana"/>
                <a:cs typeface="Verdana"/>
              </a:rPr>
              <a:t> </a:t>
            </a:r>
            <a:r>
              <a:rPr dirty="0" sz="1700" spc="-40">
                <a:latin typeface="Verdana"/>
                <a:cs typeface="Verdana"/>
              </a:rPr>
              <a:t>a</a:t>
            </a:r>
            <a:r>
              <a:rPr dirty="0" sz="1700" spc="-10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more</a:t>
            </a:r>
            <a:r>
              <a:rPr dirty="0" sz="1700" spc="-100">
                <a:latin typeface="Verdana"/>
                <a:cs typeface="Verdana"/>
              </a:rPr>
              <a:t> </a:t>
            </a:r>
            <a:r>
              <a:rPr dirty="0" sz="1700" spc="-40">
                <a:latin typeface="Verdana"/>
                <a:cs typeface="Verdana"/>
              </a:rPr>
              <a:t>precise,</a:t>
            </a:r>
            <a:r>
              <a:rPr dirty="0" sz="1700" spc="-95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data-</a:t>
            </a:r>
            <a:r>
              <a:rPr dirty="0" sz="1700" spc="-10">
                <a:latin typeface="Verdana"/>
                <a:cs typeface="Verdana"/>
              </a:rPr>
              <a:t>driven approach.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700" spc="-140" b="1">
                <a:latin typeface="Verdana"/>
                <a:cs typeface="Verdana"/>
              </a:rPr>
              <a:t>Aim</a:t>
            </a:r>
            <a:r>
              <a:rPr dirty="0" sz="1700" spc="-140">
                <a:latin typeface="Verdana"/>
                <a:cs typeface="Verdana"/>
              </a:rPr>
              <a:t>: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Maximize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prediction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performance.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4100" y="1276525"/>
            <a:ext cx="3667499" cy="259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984" y="503063"/>
            <a:ext cx="5637530" cy="4749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Data</a:t>
            </a:r>
            <a:r>
              <a:rPr dirty="0" spc="-135"/>
              <a:t> </a:t>
            </a:r>
            <a:r>
              <a:rPr dirty="0" spc="-95"/>
              <a:t>collection</a:t>
            </a:r>
            <a:r>
              <a:rPr dirty="0" spc="-135"/>
              <a:t> </a:t>
            </a:r>
            <a:r>
              <a:rPr dirty="0" spc="-409"/>
              <a:t>&amp;</a:t>
            </a:r>
            <a:r>
              <a:rPr dirty="0" spc="-135"/>
              <a:t> </a:t>
            </a:r>
            <a:r>
              <a:rPr dirty="0" spc="-120"/>
              <a:t>Study</a:t>
            </a:r>
            <a:r>
              <a:rPr dirty="0" spc="-135"/>
              <a:t> </a:t>
            </a:r>
            <a:r>
              <a:rPr dirty="0" spc="-85"/>
              <a:t>Area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302377"/>
            <a:ext cx="4223385" cy="2409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545">
              <a:lnSpc>
                <a:spcPct val="114999"/>
              </a:lnSpc>
              <a:spcBef>
                <a:spcPts val="100"/>
              </a:spcBef>
            </a:pPr>
            <a:r>
              <a:rPr dirty="0" sz="1700" spc="-60" b="1">
                <a:latin typeface="Verdana"/>
                <a:cs typeface="Verdana"/>
              </a:rPr>
              <a:t>Data</a:t>
            </a:r>
            <a:r>
              <a:rPr dirty="0" sz="1700" spc="-5" b="1">
                <a:latin typeface="Verdana"/>
                <a:cs typeface="Verdana"/>
              </a:rPr>
              <a:t> </a:t>
            </a:r>
            <a:r>
              <a:rPr dirty="0" sz="1700" spc="-130" b="1">
                <a:latin typeface="Verdana"/>
                <a:cs typeface="Verdana"/>
              </a:rPr>
              <a:t>Sources</a:t>
            </a:r>
            <a:r>
              <a:rPr dirty="0" sz="1700" spc="-130">
                <a:latin typeface="Verdana"/>
                <a:cs typeface="Verdana"/>
              </a:rPr>
              <a:t>:</a:t>
            </a:r>
            <a:r>
              <a:rPr dirty="0" sz="1700" spc="-7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Annual</a:t>
            </a:r>
            <a:r>
              <a:rPr dirty="0" sz="1700" spc="-6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Natural</a:t>
            </a:r>
            <a:r>
              <a:rPr dirty="0" sz="1700" spc="-6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Disaster </a:t>
            </a:r>
            <a:r>
              <a:rPr dirty="0" sz="1700" spc="-25">
                <a:latin typeface="Verdana"/>
                <a:cs typeface="Verdana"/>
              </a:rPr>
              <a:t>Report,</a:t>
            </a:r>
            <a:r>
              <a:rPr dirty="0" sz="1700" spc="-105">
                <a:latin typeface="Verdana"/>
                <a:cs typeface="Verdana"/>
              </a:rPr>
              <a:t> </a:t>
            </a:r>
            <a:r>
              <a:rPr dirty="0" sz="1700" spc="-30">
                <a:latin typeface="Verdana"/>
                <a:cs typeface="Verdana"/>
              </a:rPr>
              <a:t>Korea</a:t>
            </a:r>
            <a:r>
              <a:rPr dirty="0" sz="1700" spc="-10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Meteorological Administration.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700" spc="-60" b="1">
                <a:latin typeface="Verdana"/>
                <a:cs typeface="Verdana"/>
              </a:rPr>
              <a:t>Data</a:t>
            </a:r>
            <a:r>
              <a:rPr dirty="0" sz="1700" spc="-70" b="1">
                <a:latin typeface="Verdana"/>
                <a:cs typeface="Verdana"/>
              </a:rPr>
              <a:t> </a:t>
            </a:r>
            <a:r>
              <a:rPr dirty="0" sz="1700" spc="-150" b="1">
                <a:latin typeface="Verdana"/>
                <a:cs typeface="Verdana"/>
              </a:rPr>
              <a:t>span</a:t>
            </a:r>
            <a:r>
              <a:rPr dirty="0" sz="1700" spc="-150">
                <a:latin typeface="Verdana"/>
                <a:cs typeface="Verdana"/>
              </a:rPr>
              <a:t>:</a:t>
            </a:r>
            <a:r>
              <a:rPr dirty="0" sz="1700" spc="-125">
                <a:latin typeface="Verdana"/>
                <a:cs typeface="Verdana"/>
              </a:rPr>
              <a:t> 22</a:t>
            </a:r>
            <a:r>
              <a:rPr dirty="0" sz="1700" spc="-130">
                <a:latin typeface="Verdana"/>
                <a:cs typeface="Verdana"/>
              </a:rPr>
              <a:t> </a:t>
            </a:r>
            <a:r>
              <a:rPr dirty="0" sz="1700" spc="-60">
                <a:latin typeface="Verdana"/>
                <a:cs typeface="Verdana"/>
              </a:rPr>
              <a:t>years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 spc="-135">
                <a:latin typeface="Verdana"/>
                <a:cs typeface="Verdana"/>
              </a:rPr>
              <a:t>1994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to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2015.</a:t>
            </a:r>
            <a:endParaRPr sz="1700">
              <a:latin typeface="Verdana"/>
              <a:cs typeface="Verdana"/>
            </a:endParaRPr>
          </a:p>
          <a:p>
            <a:pPr marL="469900" marR="5080">
              <a:lnSpc>
                <a:spcPct val="114999"/>
              </a:lnSpc>
            </a:pPr>
            <a:r>
              <a:rPr dirty="0" sz="1700">
                <a:latin typeface="Verdana"/>
                <a:cs typeface="Verdana"/>
              </a:rPr>
              <a:t>Focused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on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Seoul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Capital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Area. </a:t>
            </a:r>
            <a:r>
              <a:rPr dirty="0" sz="1700">
                <a:latin typeface="Verdana"/>
                <a:cs typeface="Verdana"/>
              </a:rPr>
              <a:t>Reliable</a:t>
            </a:r>
            <a:r>
              <a:rPr dirty="0" sz="1700" spc="-1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data</a:t>
            </a:r>
            <a:r>
              <a:rPr dirty="0" sz="1700" spc="-1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prioritized</a:t>
            </a:r>
            <a:r>
              <a:rPr dirty="0" sz="1700" spc="-105">
                <a:latin typeface="Verdana"/>
                <a:cs typeface="Verdana"/>
              </a:rPr>
              <a:t> </a:t>
            </a:r>
            <a:r>
              <a:rPr dirty="0" sz="1700" spc="-45">
                <a:latin typeface="Verdana"/>
                <a:cs typeface="Verdana"/>
              </a:rPr>
              <a:t>over</a:t>
            </a:r>
            <a:r>
              <a:rPr dirty="0" sz="1700" spc="-11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sheer volume.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0350" y="1171675"/>
            <a:ext cx="2958249" cy="2958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166" y="503063"/>
            <a:ext cx="4115435" cy="4749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Algorithms</a:t>
            </a:r>
            <a:r>
              <a:rPr dirty="0" spc="-135"/>
              <a:t> </a:t>
            </a:r>
            <a:r>
              <a:rPr dirty="0" spc="-409"/>
              <a:t>&amp;</a:t>
            </a:r>
            <a:r>
              <a:rPr dirty="0" spc="-135"/>
              <a:t> </a:t>
            </a:r>
            <a:r>
              <a:rPr dirty="0" spc="-80"/>
              <a:t>Models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925" y="1361802"/>
            <a:ext cx="4022725" cy="2409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-55" b="1">
                <a:latin typeface="Verdana"/>
                <a:cs typeface="Verdana"/>
              </a:rPr>
              <a:t>Algorithm</a:t>
            </a:r>
            <a:r>
              <a:rPr dirty="0" sz="1600" spc="10" b="1">
                <a:latin typeface="Verdana"/>
                <a:cs typeface="Verdana"/>
              </a:rPr>
              <a:t> </a:t>
            </a:r>
            <a:r>
              <a:rPr dirty="0" sz="1600" spc="-380" b="1">
                <a:latin typeface="Verdana"/>
                <a:cs typeface="Verdana"/>
              </a:rPr>
              <a:t>1: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Predicts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using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same-</a:t>
            </a:r>
            <a:r>
              <a:rPr dirty="0" sz="1700" spc="-25">
                <a:latin typeface="Verdana"/>
                <a:cs typeface="Verdana"/>
              </a:rPr>
              <a:t>day </a:t>
            </a:r>
            <a:r>
              <a:rPr dirty="0" sz="1700" spc="-50">
                <a:latin typeface="Verdana"/>
                <a:cs typeface="Verdana"/>
              </a:rPr>
              <a:t>data.</a:t>
            </a:r>
            <a:r>
              <a:rPr dirty="0" sz="1700" spc="-95">
                <a:latin typeface="Verdana"/>
                <a:cs typeface="Verdana"/>
              </a:rPr>
              <a:t> </a:t>
            </a:r>
            <a:r>
              <a:rPr dirty="0" sz="1700" spc="65">
                <a:latin typeface="Verdana"/>
                <a:cs typeface="Verdana"/>
              </a:rPr>
              <a:t>High</a:t>
            </a:r>
            <a:r>
              <a:rPr dirty="0" sz="1700" spc="-9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AUC</a:t>
            </a:r>
            <a:r>
              <a:rPr dirty="0" sz="1700" spc="-9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values.</a:t>
            </a:r>
            <a:endParaRPr sz="1700">
              <a:latin typeface="Verdana"/>
              <a:cs typeface="Verdana"/>
            </a:endParaRPr>
          </a:p>
          <a:p>
            <a:pPr marL="12700" marR="57785">
              <a:lnSpc>
                <a:spcPct val="114999"/>
              </a:lnSpc>
            </a:pPr>
            <a:r>
              <a:rPr dirty="0" sz="1600" spc="-55" b="1">
                <a:latin typeface="Verdana"/>
                <a:cs typeface="Verdana"/>
              </a:rPr>
              <a:t>Algorithm</a:t>
            </a:r>
            <a:r>
              <a:rPr dirty="0" sz="1600" spc="-65" b="1">
                <a:latin typeface="Verdana"/>
                <a:cs typeface="Verdana"/>
              </a:rPr>
              <a:t> </a:t>
            </a:r>
            <a:r>
              <a:rPr dirty="0" sz="1600" spc="-220" b="1">
                <a:latin typeface="Verdana"/>
                <a:cs typeface="Verdana"/>
              </a:rPr>
              <a:t>2:</a:t>
            </a:r>
            <a:r>
              <a:rPr dirty="0" sz="1600" spc="-85" b="1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Uses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past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weather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data. </a:t>
            </a:r>
            <a:r>
              <a:rPr dirty="0" sz="1700">
                <a:latin typeface="Verdana"/>
                <a:cs typeface="Verdana"/>
              </a:rPr>
              <a:t>More</a:t>
            </a:r>
            <a:r>
              <a:rPr dirty="0" sz="1700" spc="-6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practical</a:t>
            </a:r>
            <a:r>
              <a:rPr dirty="0" sz="1700" spc="-6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application.</a:t>
            </a:r>
            <a:endParaRPr sz="1700">
              <a:latin typeface="Verdana"/>
              <a:cs typeface="Verdana"/>
            </a:endParaRPr>
          </a:p>
          <a:p>
            <a:pPr marL="12700" marR="637540">
              <a:lnSpc>
                <a:spcPct val="114999"/>
              </a:lnSpc>
            </a:pPr>
            <a:r>
              <a:rPr dirty="0" sz="1600" spc="-80" b="1">
                <a:latin typeface="Verdana"/>
                <a:cs typeface="Verdana"/>
              </a:rPr>
              <a:t>Models: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Decision</a:t>
            </a:r>
            <a:r>
              <a:rPr dirty="0" sz="1700" spc="-90">
                <a:latin typeface="Verdana"/>
                <a:cs typeface="Verdana"/>
              </a:rPr>
              <a:t> </a:t>
            </a:r>
            <a:r>
              <a:rPr dirty="0" sz="1700" spc="-70">
                <a:latin typeface="Verdana"/>
                <a:cs typeface="Verdana"/>
              </a:rPr>
              <a:t>tree,</a:t>
            </a:r>
            <a:r>
              <a:rPr dirty="0" sz="1700" spc="-9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bagging, </a:t>
            </a:r>
            <a:r>
              <a:rPr dirty="0" sz="1700">
                <a:latin typeface="Verdana"/>
                <a:cs typeface="Verdana"/>
              </a:rPr>
              <a:t>random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 spc="-60">
                <a:latin typeface="Verdana"/>
                <a:cs typeface="Verdana"/>
              </a:rPr>
              <a:t>forest,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boosting.</a:t>
            </a:r>
            <a:endParaRPr sz="1700">
              <a:latin typeface="Verdana"/>
              <a:cs typeface="Verdana"/>
            </a:endParaRPr>
          </a:p>
          <a:p>
            <a:pPr marL="12700" marR="774065">
              <a:lnSpc>
                <a:spcPct val="114999"/>
              </a:lnSpc>
            </a:pPr>
            <a:r>
              <a:rPr dirty="0" sz="1700">
                <a:latin typeface="Verdana"/>
                <a:cs typeface="Verdana"/>
              </a:rPr>
              <a:t>Importance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of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optimal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 spc="40">
                <a:latin typeface="Verdana"/>
                <a:cs typeface="Verdana"/>
              </a:rPr>
              <a:t>tuning </a:t>
            </a:r>
            <a:r>
              <a:rPr dirty="0" sz="1700" spc="-10">
                <a:latin typeface="Verdana"/>
                <a:cs typeface="Verdana"/>
              </a:rPr>
              <a:t>parameters.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8675" y="1388675"/>
            <a:ext cx="3910150" cy="2576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6785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Results</a:t>
            </a:r>
            <a:r>
              <a:rPr dirty="0" spc="-100"/>
              <a:t> </a:t>
            </a:r>
            <a:r>
              <a:rPr dirty="0" sz="3150" spc="-434"/>
              <a:t>&amp;</a:t>
            </a:r>
            <a:r>
              <a:rPr dirty="0" sz="3150" spc="-170"/>
              <a:t> </a:t>
            </a:r>
            <a:r>
              <a:rPr dirty="0" sz="3150" spc="-90"/>
              <a:t>Model</a:t>
            </a:r>
            <a:r>
              <a:rPr dirty="0" sz="3150" spc="-170"/>
              <a:t> </a:t>
            </a:r>
            <a:r>
              <a:rPr dirty="0" sz="3150" spc="-80"/>
              <a:t>Selection</a:t>
            </a:r>
            <a:endParaRPr sz="3150"/>
          </a:p>
        </p:txBody>
      </p:sp>
      <p:sp>
        <p:nvSpPr>
          <p:cNvPr id="3" name="object 3" descr=""/>
          <p:cNvSpPr txBox="1"/>
          <p:nvPr/>
        </p:nvSpPr>
        <p:spPr>
          <a:xfrm>
            <a:off x="482980" y="1361802"/>
            <a:ext cx="4659630" cy="300482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71475" indent="-358775">
              <a:lnSpc>
                <a:spcPct val="100000"/>
              </a:lnSpc>
              <a:spcBef>
                <a:spcPts val="405"/>
              </a:spcBef>
              <a:buClr>
                <a:srgbClr val="D1D4DB"/>
              </a:buClr>
              <a:buFont typeface="Arial MT"/>
              <a:buChar char="●"/>
              <a:tabLst>
                <a:tab pos="371475" algn="l"/>
              </a:tabLst>
            </a:pPr>
            <a:r>
              <a:rPr dirty="0" sz="1700">
                <a:latin typeface="Verdana"/>
                <a:cs typeface="Verdana"/>
              </a:rPr>
              <a:t>AUC</a:t>
            </a:r>
            <a:r>
              <a:rPr dirty="0" sz="1700" spc="-90">
                <a:latin typeface="Verdana"/>
                <a:cs typeface="Verdana"/>
              </a:rPr>
              <a:t> </a:t>
            </a:r>
            <a:r>
              <a:rPr dirty="0" sz="1700" spc="-35">
                <a:latin typeface="Verdana"/>
                <a:cs typeface="Verdana"/>
              </a:rPr>
              <a:t>values</a:t>
            </a:r>
            <a:r>
              <a:rPr dirty="0" sz="1700" spc="-9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provide</a:t>
            </a:r>
            <a:r>
              <a:rPr dirty="0" sz="1700" spc="-9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predictive</a:t>
            </a:r>
            <a:r>
              <a:rPr dirty="0" sz="1700" spc="-9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accuracy.</a:t>
            </a:r>
            <a:endParaRPr sz="1700">
              <a:latin typeface="Verdana"/>
              <a:cs typeface="Verdana"/>
            </a:endParaRPr>
          </a:p>
          <a:p>
            <a:pPr marL="371475" marR="5080" indent="-359410">
              <a:lnSpc>
                <a:spcPct val="114999"/>
              </a:lnSpc>
              <a:buClr>
                <a:srgbClr val="D1D4DB"/>
              </a:buClr>
              <a:buFont typeface="Arial MT"/>
              <a:buChar char="●"/>
              <a:tabLst>
                <a:tab pos="371475" algn="l"/>
              </a:tabLst>
            </a:pPr>
            <a:r>
              <a:rPr dirty="0" sz="1700">
                <a:latin typeface="Verdana"/>
                <a:cs typeface="Verdana"/>
              </a:rPr>
              <a:t>Boosting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 spc="50">
                <a:latin typeface="Verdana"/>
                <a:cs typeface="Verdana"/>
              </a:rPr>
              <a:t>model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(Algorithm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 spc="-175">
                <a:latin typeface="Verdana"/>
                <a:cs typeface="Verdana"/>
              </a:rPr>
              <a:t>2)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with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past </a:t>
            </a:r>
            <a:r>
              <a:rPr dirty="0" sz="1700" spc="-295">
                <a:latin typeface="Verdana"/>
                <a:cs typeface="Verdana"/>
              </a:rPr>
              <a:t>1-</a:t>
            </a:r>
            <a:r>
              <a:rPr dirty="0" sz="1700">
                <a:latin typeface="Verdana"/>
                <a:cs typeface="Verdana"/>
              </a:rPr>
              <a:t>4</a:t>
            </a:r>
            <a:r>
              <a:rPr dirty="0" sz="1700" spc="-80">
                <a:latin typeface="Verdana"/>
                <a:cs typeface="Verdana"/>
              </a:rPr>
              <a:t> </a:t>
            </a:r>
            <a:r>
              <a:rPr dirty="0" sz="1700" spc="-35">
                <a:latin typeface="Verdana"/>
                <a:cs typeface="Verdana"/>
              </a:rPr>
              <a:t>days</a:t>
            </a:r>
            <a:r>
              <a:rPr dirty="0" sz="1700" spc="-75">
                <a:latin typeface="Verdana"/>
                <a:cs typeface="Verdana"/>
              </a:rPr>
              <a:t> </a:t>
            </a:r>
            <a:r>
              <a:rPr dirty="0" sz="1700" spc="-80">
                <a:latin typeface="Verdana"/>
                <a:cs typeface="Verdana"/>
              </a:rPr>
              <a:t>data: </a:t>
            </a:r>
            <a:r>
              <a:rPr dirty="0" sz="1700">
                <a:latin typeface="Verdana"/>
                <a:cs typeface="Verdana"/>
              </a:rPr>
              <a:t>Highest</a:t>
            </a:r>
            <a:r>
              <a:rPr dirty="0" sz="1700" spc="-7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AUC</a:t>
            </a:r>
            <a:r>
              <a:rPr dirty="0" sz="1700" spc="-75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value</a:t>
            </a:r>
            <a:r>
              <a:rPr dirty="0" sz="1700" spc="-8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of </a:t>
            </a:r>
            <a:r>
              <a:rPr dirty="0" sz="1700" spc="-30">
                <a:latin typeface="Verdana"/>
                <a:cs typeface="Verdana"/>
              </a:rPr>
              <a:t>95.867%.</a:t>
            </a:r>
            <a:endParaRPr sz="1700">
              <a:latin typeface="Verdana"/>
              <a:cs typeface="Verdana"/>
            </a:endParaRPr>
          </a:p>
          <a:p>
            <a:pPr marL="371475" marR="497205" indent="-359410">
              <a:lnSpc>
                <a:spcPct val="114999"/>
              </a:lnSpc>
              <a:buClr>
                <a:srgbClr val="D1D4DB"/>
              </a:buClr>
              <a:buFont typeface="Arial MT"/>
              <a:buChar char="●"/>
              <a:tabLst>
                <a:tab pos="371475" algn="l"/>
              </a:tabLst>
            </a:pPr>
            <a:r>
              <a:rPr dirty="0" sz="1700">
                <a:latin typeface="Verdana"/>
                <a:cs typeface="Verdana"/>
              </a:rPr>
              <a:t>Selected</a:t>
            </a:r>
            <a:r>
              <a:rPr dirty="0" sz="1700" spc="-130">
                <a:latin typeface="Verdana"/>
                <a:cs typeface="Verdana"/>
              </a:rPr>
              <a:t> </a:t>
            </a:r>
            <a:r>
              <a:rPr dirty="0" sz="1700" spc="50">
                <a:latin typeface="Verdana"/>
                <a:cs typeface="Verdana"/>
              </a:rPr>
              <a:t>due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to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superior</a:t>
            </a:r>
            <a:r>
              <a:rPr dirty="0" sz="1700" spc="-125">
                <a:latin typeface="Verdana"/>
                <a:cs typeface="Verdana"/>
              </a:rPr>
              <a:t> </a:t>
            </a:r>
            <a:r>
              <a:rPr dirty="0" sz="1700" spc="-60">
                <a:latin typeface="Verdana"/>
                <a:cs typeface="Verdana"/>
              </a:rPr>
              <a:t>real-</a:t>
            </a:r>
            <a:r>
              <a:rPr dirty="0" sz="1700" spc="-10">
                <a:latin typeface="Verdana"/>
                <a:cs typeface="Verdana"/>
              </a:rPr>
              <a:t>world applicability.</a:t>
            </a:r>
            <a:endParaRPr sz="1700">
              <a:latin typeface="Verdana"/>
              <a:cs typeface="Verdana"/>
            </a:endParaRPr>
          </a:p>
          <a:p>
            <a:pPr marL="371475" marR="191135" indent="-359410">
              <a:lnSpc>
                <a:spcPct val="114999"/>
              </a:lnSpc>
              <a:buClr>
                <a:srgbClr val="D1D4DB"/>
              </a:buClr>
              <a:buFont typeface="Arial MT"/>
              <a:buChar char="●"/>
              <a:tabLst>
                <a:tab pos="371475" algn="l"/>
              </a:tabLst>
            </a:pPr>
            <a:r>
              <a:rPr dirty="0" sz="1700">
                <a:latin typeface="Verdana"/>
                <a:cs typeface="Verdana"/>
              </a:rPr>
              <a:t>Algorithm</a:t>
            </a:r>
            <a:r>
              <a:rPr dirty="0" sz="1700" spc="-70">
                <a:latin typeface="Verdana"/>
                <a:cs typeface="Verdana"/>
              </a:rPr>
              <a:t> </a:t>
            </a:r>
            <a:r>
              <a:rPr dirty="0" sz="1700" spc="-465">
                <a:latin typeface="Verdana"/>
                <a:cs typeface="Verdana"/>
              </a:rPr>
              <a:t>1</a:t>
            </a:r>
            <a:r>
              <a:rPr dirty="0" sz="1700" spc="-7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shows</a:t>
            </a:r>
            <a:r>
              <a:rPr dirty="0" sz="1700" spc="-65">
                <a:latin typeface="Verdana"/>
                <a:cs typeface="Verdana"/>
              </a:rPr>
              <a:t> </a:t>
            </a:r>
            <a:r>
              <a:rPr dirty="0" sz="1700" spc="55">
                <a:latin typeface="Verdana"/>
                <a:cs typeface="Verdana"/>
              </a:rPr>
              <a:t>high</a:t>
            </a:r>
            <a:r>
              <a:rPr dirty="0" sz="1700" spc="-7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AUC</a:t>
            </a:r>
            <a:r>
              <a:rPr dirty="0" sz="1700" spc="-70">
                <a:latin typeface="Verdana"/>
                <a:cs typeface="Verdana"/>
              </a:rPr>
              <a:t> </a:t>
            </a:r>
            <a:r>
              <a:rPr dirty="0" sz="1700" spc="55">
                <a:latin typeface="Verdana"/>
                <a:cs typeface="Verdana"/>
              </a:rPr>
              <a:t>but</a:t>
            </a:r>
            <a:r>
              <a:rPr dirty="0" sz="1700" spc="-6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lacks practicality.</a:t>
            </a:r>
            <a:endParaRPr sz="1700">
              <a:latin typeface="Verdana"/>
              <a:cs typeface="Verdana"/>
            </a:endParaRPr>
          </a:p>
          <a:p>
            <a:pPr marL="371475" marR="20320" indent="-359410">
              <a:lnSpc>
                <a:spcPct val="114999"/>
              </a:lnSpc>
              <a:buClr>
                <a:srgbClr val="D1D4DB"/>
              </a:buClr>
              <a:buFont typeface="Arial MT"/>
              <a:buChar char="●"/>
              <a:tabLst>
                <a:tab pos="371475" algn="l"/>
              </a:tabLst>
            </a:pPr>
            <a:r>
              <a:rPr dirty="0" sz="1700">
                <a:latin typeface="Verdana"/>
                <a:cs typeface="Verdana"/>
              </a:rPr>
              <a:t>Boosting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 spc="50">
                <a:latin typeface="Verdana"/>
                <a:cs typeface="Verdana"/>
              </a:rPr>
              <a:t>model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(Algorithm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 spc="-175">
                <a:latin typeface="Verdana"/>
                <a:cs typeface="Verdana"/>
              </a:rPr>
              <a:t>2)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presents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8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best</a:t>
            </a:r>
            <a:r>
              <a:rPr dirty="0" sz="1700" spc="-8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balance</a:t>
            </a:r>
            <a:r>
              <a:rPr dirty="0" sz="1700" spc="-8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of</a:t>
            </a:r>
            <a:r>
              <a:rPr dirty="0" sz="1700" spc="-7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accuracy</a:t>
            </a:r>
            <a:r>
              <a:rPr dirty="0" sz="1700" spc="-8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and</a:t>
            </a:r>
            <a:r>
              <a:rPr dirty="0" sz="1700" spc="-80">
                <a:latin typeface="Verdana"/>
                <a:cs typeface="Verdana"/>
              </a:rPr>
              <a:t> </a:t>
            </a:r>
            <a:r>
              <a:rPr dirty="0" sz="1700" spc="-35">
                <a:latin typeface="Verdana"/>
                <a:cs typeface="Verdana"/>
              </a:rPr>
              <a:t>utility.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1950" y="1441474"/>
            <a:ext cx="3220349" cy="2875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8335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Model</a:t>
            </a:r>
            <a:r>
              <a:rPr dirty="0" spc="-165"/>
              <a:t> </a:t>
            </a:r>
            <a:r>
              <a:rPr dirty="0" spc="-125"/>
              <a:t>Validation</a:t>
            </a:r>
            <a:r>
              <a:rPr dirty="0" spc="-160"/>
              <a:t> </a:t>
            </a:r>
            <a:r>
              <a:rPr dirty="0" spc="-409"/>
              <a:t>&amp;</a:t>
            </a:r>
            <a:r>
              <a:rPr dirty="0" spc="-165"/>
              <a:t> </a:t>
            </a:r>
            <a:r>
              <a:rPr dirty="0" spc="-125"/>
              <a:t>Variability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8262" y="1157065"/>
            <a:ext cx="3679825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474345" indent="-344170">
              <a:lnSpc>
                <a:spcPct val="114999"/>
              </a:lnSpc>
              <a:spcBef>
                <a:spcPts val="100"/>
              </a:spcBef>
              <a:buClr>
                <a:srgbClr val="D1D4DB"/>
              </a:buClr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Verdana"/>
                <a:cs typeface="Verdana"/>
              </a:rPr>
              <a:t>AUC</a:t>
            </a:r>
            <a:r>
              <a:rPr dirty="0" sz="1500" spc="-80">
                <a:latin typeface="Verdana"/>
                <a:cs typeface="Verdana"/>
              </a:rPr>
              <a:t> </a:t>
            </a:r>
            <a:r>
              <a:rPr dirty="0" sz="1500" spc="-30">
                <a:latin typeface="Verdana"/>
                <a:cs typeface="Verdana"/>
              </a:rPr>
              <a:t>values</a:t>
            </a:r>
            <a:r>
              <a:rPr dirty="0" sz="1500" spc="-7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provide</a:t>
            </a:r>
            <a:r>
              <a:rPr dirty="0" sz="1500" spc="-8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predictive accuracy.</a:t>
            </a:r>
            <a:endParaRPr sz="1500">
              <a:latin typeface="Verdana"/>
              <a:cs typeface="Verdana"/>
            </a:endParaRPr>
          </a:p>
          <a:p>
            <a:pPr marL="356235" marR="5080" indent="-344170">
              <a:lnSpc>
                <a:spcPct val="114999"/>
              </a:lnSpc>
              <a:buClr>
                <a:srgbClr val="D1D4DB"/>
              </a:buClr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Verdana"/>
                <a:cs typeface="Verdana"/>
              </a:rPr>
              <a:t>Boosting</a:t>
            </a:r>
            <a:r>
              <a:rPr dirty="0" sz="1500" spc="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model</a:t>
            </a:r>
            <a:r>
              <a:rPr dirty="0" sz="1500" spc="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(Algorithm</a:t>
            </a:r>
            <a:r>
              <a:rPr dirty="0" sz="1500" spc="20">
                <a:latin typeface="Verdana"/>
                <a:cs typeface="Verdana"/>
              </a:rPr>
              <a:t> </a:t>
            </a:r>
            <a:r>
              <a:rPr dirty="0" sz="1500" spc="-155">
                <a:latin typeface="Verdana"/>
                <a:cs typeface="Verdana"/>
              </a:rPr>
              <a:t>2)</a:t>
            </a:r>
            <a:r>
              <a:rPr dirty="0" sz="1500" spc="15">
                <a:latin typeface="Verdana"/>
                <a:cs typeface="Verdana"/>
              </a:rPr>
              <a:t> </a:t>
            </a:r>
            <a:r>
              <a:rPr dirty="0" sz="1500" spc="-20">
                <a:latin typeface="Verdana"/>
                <a:cs typeface="Verdana"/>
              </a:rPr>
              <a:t>with </a:t>
            </a:r>
            <a:r>
              <a:rPr dirty="0" sz="1500">
                <a:latin typeface="Verdana"/>
                <a:cs typeface="Verdana"/>
              </a:rPr>
              <a:t>past</a:t>
            </a:r>
            <a:r>
              <a:rPr dirty="0" sz="1500" spc="-85">
                <a:latin typeface="Verdana"/>
                <a:cs typeface="Verdana"/>
              </a:rPr>
              <a:t> </a:t>
            </a:r>
            <a:r>
              <a:rPr dirty="0" sz="1500" spc="-254">
                <a:latin typeface="Verdana"/>
                <a:cs typeface="Verdana"/>
              </a:rPr>
              <a:t>1-</a:t>
            </a:r>
            <a:r>
              <a:rPr dirty="0" sz="1500">
                <a:latin typeface="Verdana"/>
                <a:cs typeface="Verdana"/>
              </a:rPr>
              <a:t>4</a:t>
            </a:r>
            <a:r>
              <a:rPr dirty="0" sz="1500" spc="-80">
                <a:latin typeface="Verdana"/>
                <a:cs typeface="Verdana"/>
              </a:rPr>
              <a:t> </a:t>
            </a:r>
            <a:r>
              <a:rPr dirty="0" sz="1500" spc="-35">
                <a:latin typeface="Verdana"/>
                <a:cs typeface="Verdana"/>
              </a:rPr>
              <a:t>days</a:t>
            </a:r>
            <a:r>
              <a:rPr dirty="0" sz="1500" spc="-8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data:</a:t>
            </a:r>
            <a:r>
              <a:rPr dirty="0" sz="1500" spc="-8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Highest</a:t>
            </a:r>
            <a:r>
              <a:rPr dirty="0" sz="1500" spc="-80">
                <a:latin typeface="Verdana"/>
                <a:cs typeface="Verdana"/>
              </a:rPr>
              <a:t> </a:t>
            </a:r>
            <a:r>
              <a:rPr dirty="0" sz="1500" spc="-25">
                <a:latin typeface="Verdana"/>
                <a:cs typeface="Verdana"/>
              </a:rPr>
              <a:t>AUC </a:t>
            </a:r>
            <a:r>
              <a:rPr dirty="0" sz="1500" spc="-20">
                <a:latin typeface="Verdana"/>
                <a:cs typeface="Verdana"/>
              </a:rPr>
              <a:t>value</a:t>
            </a:r>
            <a:r>
              <a:rPr dirty="0" sz="1500" spc="-1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of</a:t>
            </a:r>
            <a:r>
              <a:rPr dirty="0" sz="1500" spc="-12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95.867%.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524" y="2735274"/>
            <a:ext cx="7877774" cy="23317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010187" y="1157065"/>
            <a:ext cx="370586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5080" indent="-344170">
              <a:lnSpc>
                <a:spcPct val="114999"/>
              </a:lnSpc>
              <a:spcBef>
                <a:spcPts val="100"/>
              </a:spcBef>
              <a:buClr>
                <a:srgbClr val="D1D4DB"/>
              </a:buClr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Verdana"/>
                <a:cs typeface="Verdana"/>
              </a:rPr>
              <a:t>Selected</a:t>
            </a:r>
            <a:r>
              <a:rPr dirty="0" sz="1500" spc="-8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due</a:t>
            </a:r>
            <a:r>
              <a:rPr dirty="0" sz="1500" spc="-7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to</a:t>
            </a:r>
            <a:r>
              <a:rPr dirty="0" sz="1500" spc="-8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superior</a:t>
            </a:r>
            <a:r>
              <a:rPr dirty="0" sz="1500" spc="-75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real-</a:t>
            </a:r>
            <a:r>
              <a:rPr dirty="0" sz="1500" spc="-10">
                <a:latin typeface="Verdana"/>
                <a:cs typeface="Verdana"/>
              </a:rPr>
              <a:t>world applicability.</a:t>
            </a:r>
            <a:endParaRPr sz="1500">
              <a:latin typeface="Verdana"/>
              <a:cs typeface="Verdana"/>
            </a:endParaRPr>
          </a:p>
          <a:p>
            <a:pPr marL="356235" marR="505459" indent="-344170">
              <a:lnSpc>
                <a:spcPct val="114999"/>
              </a:lnSpc>
              <a:buClr>
                <a:srgbClr val="D1D4DB"/>
              </a:buClr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Verdana"/>
                <a:cs typeface="Verdana"/>
              </a:rPr>
              <a:t>Boosting</a:t>
            </a:r>
            <a:r>
              <a:rPr dirty="0" sz="1500" spc="6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model</a:t>
            </a:r>
            <a:r>
              <a:rPr dirty="0" sz="1500" spc="6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(Algorithm</a:t>
            </a:r>
            <a:r>
              <a:rPr dirty="0" sz="1500" spc="60">
                <a:latin typeface="Verdana"/>
                <a:cs typeface="Verdana"/>
              </a:rPr>
              <a:t> </a:t>
            </a:r>
            <a:r>
              <a:rPr dirty="0" sz="1500" spc="-125">
                <a:latin typeface="Verdana"/>
                <a:cs typeface="Verdana"/>
              </a:rPr>
              <a:t>2) </a:t>
            </a:r>
            <a:r>
              <a:rPr dirty="0" sz="1500">
                <a:latin typeface="Verdana"/>
                <a:cs typeface="Verdana"/>
              </a:rPr>
              <a:t>presents</a:t>
            </a:r>
            <a:r>
              <a:rPr dirty="0" sz="1500" spc="-5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the</a:t>
            </a:r>
            <a:r>
              <a:rPr dirty="0" sz="1500" spc="-5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best</a:t>
            </a:r>
            <a:r>
              <a:rPr dirty="0" sz="1500" spc="-5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balance</a:t>
            </a:r>
            <a:r>
              <a:rPr dirty="0" sz="1500" spc="-55">
                <a:latin typeface="Verdana"/>
                <a:cs typeface="Verdana"/>
              </a:rPr>
              <a:t> </a:t>
            </a:r>
            <a:r>
              <a:rPr dirty="0" sz="1500" spc="-25">
                <a:latin typeface="Verdana"/>
                <a:cs typeface="Verdana"/>
              </a:rPr>
              <a:t>of </a:t>
            </a:r>
            <a:r>
              <a:rPr dirty="0" sz="1500" spc="-10">
                <a:latin typeface="Verdana"/>
                <a:cs typeface="Verdana"/>
              </a:rPr>
              <a:t>accuracy</a:t>
            </a:r>
            <a:r>
              <a:rPr dirty="0" sz="1500" spc="-6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and</a:t>
            </a:r>
            <a:r>
              <a:rPr dirty="0" sz="1500" spc="-6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utility.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94905" y="4074508"/>
            <a:ext cx="15621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730">
                <a:solidFill>
                  <a:srgbClr val="D1D4DB"/>
                </a:solidFill>
                <a:latin typeface="Arial MT"/>
                <a:cs typeface="Arial MT"/>
              </a:rPr>
              <a:t>●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Broader </a:t>
            </a:r>
            <a:r>
              <a:rPr dirty="0" spc="-110"/>
              <a:t>implications</a:t>
            </a:r>
            <a:r>
              <a:rPr dirty="0" spc="-125"/>
              <a:t> </a:t>
            </a:r>
            <a:r>
              <a:rPr dirty="0" spc="-409"/>
              <a:t>&amp;</a:t>
            </a:r>
            <a:r>
              <a:rPr dirty="0" spc="-125"/>
              <a:t> </a:t>
            </a:r>
            <a:r>
              <a:rPr dirty="0" spc="-114"/>
              <a:t>Future</a:t>
            </a:r>
            <a:r>
              <a:rPr dirty="0" spc="-120"/>
              <a:t> </a:t>
            </a:r>
            <a:r>
              <a:rPr dirty="0" spc="-70"/>
              <a:t>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2980" y="1361802"/>
            <a:ext cx="4742815" cy="2707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1475" marR="723900" indent="-359410">
              <a:lnSpc>
                <a:spcPct val="114999"/>
              </a:lnSpc>
              <a:spcBef>
                <a:spcPts val="100"/>
              </a:spcBef>
              <a:buClr>
                <a:srgbClr val="D1D4DB"/>
              </a:buClr>
              <a:buFont typeface="Arial MT"/>
              <a:buChar char="●"/>
              <a:tabLst>
                <a:tab pos="371475" algn="l"/>
              </a:tabLst>
            </a:pPr>
            <a:r>
              <a:rPr dirty="0" sz="1700" spc="-10">
                <a:latin typeface="Verdana"/>
                <a:cs typeface="Verdana"/>
              </a:rPr>
              <a:t>Study</a:t>
            </a:r>
            <a:r>
              <a:rPr dirty="0" sz="1700" spc="-140">
                <a:latin typeface="Verdana"/>
                <a:cs typeface="Verdana"/>
              </a:rPr>
              <a:t> </a:t>
            </a:r>
            <a:r>
              <a:rPr dirty="0" sz="1700" spc="-50">
                <a:latin typeface="Verdana"/>
                <a:cs typeface="Verdana"/>
              </a:rPr>
              <a:t>serves</a:t>
            </a:r>
            <a:r>
              <a:rPr dirty="0" sz="1700" spc="-135">
                <a:latin typeface="Verdana"/>
                <a:cs typeface="Verdana"/>
              </a:rPr>
              <a:t> </a:t>
            </a:r>
            <a:r>
              <a:rPr dirty="0" sz="1700" spc="-55">
                <a:latin typeface="Verdana"/>
                <a:cs typeface="Verdana"/>
              </a:rPr>
              <a:t>as</a:t>
            </a:r>
            <a:r>
              <a:rPr dirty="0" sz="1700" spc="-135">
                <a:latin typeface="Verdana"/>
                <a:cs typeface="Verdana"/>
              </a:rPr>
              <a:t> </a:t>
            </a:r>
            <a:r>
              <a:rPr dirty="0" sz="1700" spc="-40">
                <a:latin typeface="Verdana"/>
                <a:cs typeface="Verdana"/>
              </a:rPr>
              <a:t>a</a:t>
            </a:r>
            <a:r>
              <a:rPr dirty="0" sz="1700" spc="-13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foundational framework</a:t>
            </a:r>
            <a:r>
              <a:rPr dirty="0" sz="1700" spc="-12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for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-40">
                <a:latin typeface="Verdana"/>
                <a:cs typeface="Verdana"/>
              </a:rPr>
              <a:t>heavy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-30">
                <a:latin typeface="Verdana"/>
                <a:cs typeface="Verdana"/>
              </a:rPr>
              <a:t>rain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damage prediction.</a:t>
            </a:r>
            <a:endParaRPr sz="1700">
              <a:latin typeface="Verdana"/>
              <a:cs typeface="Verdana"/>
            </a:endParaRPr>
          </a:p>
          <a:p>
            <a:pPr marL="371475" marR="594360" indent="-359410">
              <a:lnSpc>
                <a:spcPct val="114999"/>
              </a:lnSpc>
              <a:buClr>
                <a:srgbClr val="D1D4DB"/>
              </a:buClr>
              <a:buFont typeface="Arial MT"/>
              <a:buChar char="●"/>
              <a:tabLst>
                <a:tab pos="371475" algn="l"/>
              </a:tabLst>
            </a:pPr>
            <a:r>
              <a:rPr dirty="0" sz="1700">
                <a:latin typeface="Verdana"/>
                <a:cs typeface="Verdana"/>
              </a:rPr>
              <a:t>More</a:t>
            </a:r>
            <a:r>
              <a:rPr dirty="0" sz="1700" spc="-65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exhaustive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data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can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enhance </a:t>
            </a:r>
            <a:r>
              <a:rPr dirty="0" sz="1700">
                <a:latin typeface="Verdana"/>
                <a:cs typeface="Verdana"/>
              </a:rPr>
              <a:t>prediction</a:t>
            </a:r>
            <a:r>
              <a:rPr dirty="0" sz="1700" spc="10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accuracy.</a:t>
            </a:r>
            <a:endParaRPr sz="1700">
              <a:latin typeface="Verdana"/>
              <a:cs typeface="Verdana"/>
            </a:endParaRPr>
          </a:p>
          <a:p>
            <a:pPr marL="371475" marR="317500" indent="-359410">
              <a:lnSpc>
                <a:spcPct val="114999"/>
              </a:lnSpc>
              <a:buClr>
                <a:srgbClr val="D1D4DB"/>
              </a:buClr>
              <a:buFont typeface="Arial MT"/>
              <a:buChar char="●"/>
              <a:tabLst>
                <a:tab pos="371475" algn="l"/>
              </a:tabLst>
            </a:pPr>
            <a:r>
              <a:rPr dirty="0" sz="1700">
                <a:latin typeface="Verdana"/>
                <a:cs typeface="Verdana"/>
              </a:rPr>
              <a:t>Potential inclusion of </a:t>
            </a:r>
            <a:r>
              <a:rPr dirty="0" sz="1700" spc="-20">
                <a:latin typeface="Verdana"/>
                <a:cs typeface="Verdana"/>
              </a:rPr>
              <a:t>socio-</a:t>
            </a:r>
            <a:r>
              <a:rPr dirty="0" sz="1700" spc="-10">
                <a:latin typeface="Verdana"/>
                <a:cs typeface="Verdana"/>
              </a:rPr>
              <a:t>economic </a:t>
            </a:r>
            <a:r>
              <a:rPr dirty="0" sz="1700">
                <a:latin typeface="Verdana"/>
                <a:cs typeface="Verdana"/>
              </a:rPr>
              <a:t>and</a:t>
            </a:r>
            <a:r>
              <a:rPr dirty="0" sz="1700" spc="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environmental</a:t>
            </a:r>
            <a:r>
              <a:rPr dirty="0" sz="1700" spc="2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data.</a:t>
            </a:r>
            <a:endParaRPr sz="1700">
              <a:latin typeface="Verdana"/>
              <a:cs typeface="Verdana"/>
            </a:endParaRPr>
          </a:p>
          <a:p>
            <a:pPr marL="371475" marR="5080" indent="-359410">
              <a:lnSpc>
                <a:spcPct val="114999"/>
              </a:lnSpc>
              <a:buClr>
                <a:srgbClr val="D1D4DB"/>
              </a:buClr>
              <a:buFont typeface="Arial MT"/>
              <a:buChar char="●"/>
              <a:tabLst>
                <a:tab pos="371475" algn="l"/>
              </a:tabLst>
            </a:pPr>
            <a:r>
              <a:rPr dirty="0" sz="1700" spc="-10">
                <a:latin typeface="Verdana"/>
                <a:cs typeface="Verdana"/>
              </a:rPr>
              <a:t>Paves</a:t>
            </a:r>
            <a:r>
              <a:rPr dirty="0" sz="1700" spc="-135">
                <a:latin typeface="Verdana"/>
                <a:cs typeface="Verdana"/>
              </a:rPr>
              <a:t> </a:t>
            </a:r>
            <a:r>
              <a:rPr dirty="0" sz="1700" spc="-30">
                <a:latin typeface="Verdana"/>
                <a:cs typeface="Verdana"/>
              </a:rPr>
              <a:t>way</a:t>
            </a:r>
            <a:r>
              <a:rPr dirty="0" sz="1700" spc="-13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for</a:t>
            </a:r>
            <a:r>
              <a:rPr dirty="0" sz="1700" spc="-1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holistic</a:t>
            </a:r>
            <a:r>
              <a:rPr dirty="0" sz="1700" spc="-130">
                <a:latin typeface="Verdana"/>
                <a:cs typeface="Verdana"/>
              </a:rPr>
              <a:t> </a:t>
            </a:r>
            <a:r>
              <a:rPr dirty="0" sz="1700" spc="-15">
                <a:latin typeface="Verdana"/>
                <a:cs typeface="Verdana"/>
              </a:rPr>
              <a:t>disaster</a:t>
            </a:r>
            <a:r>
              <a:rPr dirty="0" sz="1700" spc="-15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prediction models.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750" y="1606150"/>
            <a:ext cx="3425656" cy="2425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884" y="503571"/>
            <a:ext cx="7057390" cy="459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-100"/>
              <a:t>Acknowledgements,</a:t>
            </a:r>
            <a:r>
              <a:rPr dirty="0" sz="2850" spc="-130"/>
              <a:t> </a:t>
            </a:r>
            <a:r>
              <a:rPr dirty="0" sz="2850" spc="-100"/>
              <a:t>Data</a:t>
            </a:r>
            <a:r>
              <a:rPr dirty="0" sz="2850" spc="-130"/>
              <a:t> </a:t>
            </a:r>
            <a:r>
              <a:rPr dirty="0" sz="2850" spc="-395"/>
              <a:t>&amp;</a:t>
            </a:r>
            <a:r>
              <a:rPr dirty="0" sz="2850" spc="-130"/>
              <a:t> </a:t>
            </a:r>
            <a:r>
              <a:rPr dirty="0" sz="2850" spc="-125"/>
              <a:t>Integrity</a:t>
            </a:r>
            <a:endParaRPr sz="28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D1D4DB"/>
              </a:buClr>
              <a:buFont typeface="Arial MT"/>
              <a:buChar char="●"/>
              <a:tabLst>
                <a:tab pos="379095" algn="l"/>
              </a:tabLst>
            </a:pPr>
            <a:r>
              <a:rPr dirty="0"/>
              <a:t>Research</a:t>
            </a:r>
            <a:r>
              <a:rPr dirty="0" spc="-80"/>
              <a:t> </a:t>
            </a:r>
            <a:r>
              <a:rPr dirty="0"/>
              <a:t>supported</a:t>
            </a:r>
            <a:r>
              <a:rPr dirty="0" spc="-80"/>
              <a:t> </a:t>
            </a:r>
            <a:r>
              <a:rPr dirty="0" spc="-25"/>
              <a:t>by</a:t>
            </a:r>
            <a:r>
              <a:rPr dirty="0" spc="-75"/>
              <a:t> </a:t>
            </a:r>
            <a:r>
              <a:rPr dirty="0" spc="-30"/>
              <a:t>Inha</a:t>
            </a:r>
            <a:r>
              <a:rPr dirty="0" spc="-80"/>
              <a:t> </a:t>
            </a:r>
            <a:r>
              <a:rPr dirty="0" spc="-10"/>
              <a:t>University.</a:t>
            </a:r>
          </a:p>
          <a:p>
            <a:pPr>
              <a:lnSpc>
                <a:spcPct val="100000"/>
              </a:lnSpc>
              <a:spcBef>
                <a:spcPts val="620"/>
              </a:spcBef>
              <a:buClr>
                <a:srgbClr val="D1D4DB"/>
              </a:buClr>
              <a:buFont typeface="Arial MT"/>
              <a:buChar char="●"/>
            </a:pPr>
          </a:p>
          <a:p>
            <a:pPr marL="379095" indent="-366395">
              <a:lnSpc>
                <a:spcPct val="100000"/>
              </a:lnSpc>
              <a:buClr>
                <a:srgbClr val="D1D4DB"/>
              </a:buClr>
              <a:buFont typeface="Arial MT"/>
              <a:buChar char="●"/>
              <a:tabLst>
                <a:tab pos="379095" algn="l"/>
              </a:tabLst>
            </a:pPr>
            <a:r>
              <a:rPr dirty="0" spc="-20"/>
              <a:t>Three</a:t>
            </a:r>
            <a:r>
              <a:rPr dirty="0" spc="-110"/>
              <a:t> </a:t>
            </a:r>
            <a:r>
              <a:rPr dirty="0" spc="-75"/>
              <a:t>stages:</a:t>
            </a:r>
            <a:r>
              <a:rPr dirty="0" spc="-110"/>
              <a:t> </a:t>
            </a:r>
            <a:r>
              <a:rPr dirty="0"/>
              <a:t>Data</a:t>
            </a:r>
            <a:r>
              <a:rPr dirty="0" spc="-110"/>
              <a:t> </a:t>
            </a:r>
            <a:r>
              <a:rPr dirty="0" spc="-10"/>
              <a:t>collection,</a:t>
            </a:r>
            <a:r>
              <a:rPr dirty="0" spc="-105"/>
              <a:t> </a:t>
            </a:r>
            <a:r>
              <a:rPr dirty="0" spc="60"/>
              <a:t>Model</a:t>
            </a:r>
            <a:r>
              <a:rPr dirty="0" spc="-110"/>
              <a:t> </a:t>
            </a:r>
            <a:r>
              <a:rPr dirty="0" spc="-25"/>
              <a:t>integration,</a:t>
            </a:r>
            <a:r>
              <a:rPr dirty="0" spc="-110"/>
              <a:t> </a:t>
            </a:r>
            <a:r>
              <a:rPr dirty="0" spc="-125"/>
              <a:t>&amp;</a:t>
            </a:r>
            <a:r>
              <a:rPr dirty="0" spc="-105"/>
              <a:t> </a:t>
            </a:r>
            <a:r>
              <a:rPr dirty="0" spc="-10"/>
              <a:t>Prediction.</a:t>
            </a:r>
          </a:p>
          <a:p>
            <a:pPr>
              <a:lnSpc>
                <a:spcPct val="100000"/>
              </a:lnSpc>
              <a:spcBef>
                <a:spcPts val="620"/>
              </a:spcBef>
              <a:buClr>
                <a:srgbClr val="D1D4DB"/>
              </a:buClr>
              <a:buFont typeface="Arial MT"/>
              <a:buChar char="●"/>
            </a:pPr>
          </a:p>
          <a:p>
            <a:pPr marL="379095" indent="-366395">
              <a:lnSpc>
                <a:spcPct val="100000"/>
              </a:lnSpc>
              <a:buClr>
                <a:srgbClr val="D1D4DB"/>
              </a:buClr>
              <a:buFont typeface="Arial MT"/>
              <a:buChar char="●"/>
              <a:tabLst>
                <a:tab pos="379095" algn="l"/>
              </a:tabLst>
            </a:pPr>
            <a:r>
              <a:rPr dirty="0"/>
              <a:t>Data</a:t>
            </a:r>
            <a:r>
              <a:rPr dirty="0" spc="-105"/>
              <a:t> </a:t>
            </a:r>
            <a:r>
              <a:rPr dirty="0" spc="-45"/>
              <a:t>transparency:</a:t>
            </a:r>
            <a:r>
              <a:rPr dirty="0" spc="-105"/>
              <a:t> </a:t>
            </a:r>
            <a:r>
              <a:rPr dirty="0" spc="-20"/>
              <a:t>Available</a:t>
            </a:r>
            <a:r>
              <a:rPr dirty="0" spc="-105"/>
              <a:t> </a:t>
            </a:r>
            <a:r>
              <a:rPr dirty="0" spc="55"/>
              <a:t>on</a:t>
            </a:r>
            <a:r>
              <a:rPr dirty="0" spc="-105"/>
              <a:t> </a:t>
            </a:r>
            <a:r>
              <a:rPr dirty="0" spc="-10"/>
              <a:t>request.</a:t>
            </a:r>
          </a:p>
          <a:p>
            <a:pPr>
              <a:lnSpc>
                <a:spcPct val="100000"/>
              </a:lnSpc>
              <a:spcBef>
                <a:spcPts val="620"/>
              </a:spcBef>
              <a:buClr>
                <a:srgbClr val="D1D4DB"/>
              </a:buClr>
              <a:buFont typeface="Arial MT"/>
              <a:buChar char="●"/>
            </a:pPr>
          </a:p>
          <a:p>
            <a:pPr marL="379095" indent="-366395">
              <a:lnSpc>
                <a:spcPct val="100000"/>
              </a:lnSpc>
              <a:buClr>
                <a:srgbClr val="D1D4DB"/>
              </a:buClr>
              <a:buFont typeface="Arial MT"/>
              <a:buChar char="●"/>
              <a:tabLst>
                <a:tab pos="379095" algn="l"/>
              </a:tabLst>
            </a:pPr>
            <a:r>
              <a:rPr dirty="0" spc="70"/>
              <a:t>No</a:t>
            </a:r>
            <a:r>
              <a:rPr dirty="0" spc="-55"/>
              <a:t> </a:t>
            </a:r>
            <a:r>
              <a:rPr dirty="0"/>
              <a:t>conﬂicts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45"/>
              <a:t>interest,</a:t>
            </a:r>
            <a:r>
              <a:rPr dirty="0" spc="-55"/>
              <a:t> </a:t>
            </a:r>
            <a:r>
              <a:rPr dirty="0"/>
              <a:t>ensuring</a:t>
            </a:r>
            <a:r>
              <a:rPr dirty="0" spc="-55"/>
              <a:t> </a:t>
            </a:r>
            <a:r>
              <a:rPr dirty="0"/>
              <a:t>unbiased</a:t>
            </a:r>
            <a:r>
              <a:rPr dirty="0" spc="-50"/>
              <a:t> </a:t>
            </a:r>
            <a:r>
              <a:rPr dirty="0" spc="-10"/>
              <a:t>outcomes.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573" y="1946762"/>
            <a:ext cx="3443604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195" b="0">
                <a:latin typeface="Calibri"/>
                <a:cs typeface="Calibri"/>
              </a:rPr>
              <a:t>Thank</a:t>
            </a:r>
            <a:r>
              <a:rPr dirty="0" sz="3100" spc="175" b="0">
                <a:latin typeface="Calibri"/>
                <a:cs typeface="Calibri"/>
              </a:rPr>
              <a:t> </a:t>
            </a:r>
            <a:r>
              <a:rPr dirty="0" sz="3100" b="0">
                <a:latin typeface="Calibri"/>
                <a:cs typeface="Calibri"/>
              </a:rPr>
              <a:t>you</a:t>
            </a:r>
            <a:r>
              <a:rPr dirty="0" sz="3100" spc="180" b="0">
                <a:latin typeface="Calibri"/>
                <a:cs typeface="Calibri"/>
              </a:rPr>
              <a:t> </a:t>
            </a:r>
            <a:r>
              <a:rPr dirty="0" sz="3100" b="0">
                <a:latin typeface="Calibri"/>
                <a:cs typeface="Calibri"/>
              </a:rPr>
              <a:t>so</a:t>
            </a:r>
            <a:r>
              <a:rPr dirty="0" sz="3100" spc="175" b="0">
                <a:latin typeface="Calibri"/>
                <a:cs typeface="Calibri"/>
              </a:rPr>
              <a:t> </a:t>
            </a:r>
            <a:r>
              <a:rPr dirty="0" sz="3100" spc="-10" b="0">
                <a:latin typeface="Calibri"/>
                <a:cs typeface="Calibri"/>
              </a:rPr>
              <a:t>much!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Heavy Rain Damage using  Big Data and Machine Learning</dc:title>
  <dcterms:created xsi:type="dcterms:W3CDTF">2023-12-10T06:16:04Z</dcterms:created>
  <dcterms:modified xsi:type="dcterms:W3CDTF">2023-12-10T06:16:04Z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