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69" r:id="rId3"/>
    <p:sldId id="270" r:id="rId4"/>
    <p:sldId id="282" r:id="rId5"/>
    <p:sldId id="283" r:id="rId6"/>
    <p:sldId id="307" r:id="rId7"/>
    <p:sldId id="284" r:id="rId8"/>
    <p:sldId id="271" r:id="rId9"/>
    <p:sldId id="28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56395-9455-4B36-B72D-3A7404876E99}" v="2105" dt="2020-02-15T12:57:35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DBA2E-D520-4035-A8CA-40CE77EE76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E71F3-7D94-4FC3-B07E-52338213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1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3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909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543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8533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03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41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97570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implementing-yolov4-to-detect-custom-objects-using-google-colab-6691c98b15ff" TargetMode="External"/><Relationship Id="rId2" Type="http://schemas.openxmlformats.org/officeDocument/2006/relationships/hyperlink" Target="https://towardsdatascience.com/yolo-v3-object-detection-53fb7d3bfe6b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zutalin.github.io/labelIm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78B7-44D9-4933-91BF-CAE0B83A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729"/>
            <a:ext cx="10515600" cy="1081148"/>
          </a:xfrm>
        </p:spPr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  <a:cs typeface="Calibri Light"/>
              </a:rPr>
              <a:t>   </a:t>
            </a:r>
            <a:r>
              <a:rPr lang="en-US" sz="5400" b="1" dirty="0">
                <a:solidFill>
                  <a:schemeClr val="accent1"/>
                </a:solidFill>
                <a:cs typeface="Calibri Light"/>
              </a:rPr>
              <a:t>Research Title: Image Annotation</a:t>
            </a:r>
            <a:endParaRPr lang="en-US" sz="5400" b="1" dirty="0" err="1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6AE7-20F5-4948-9272-6D55036B0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154"/>
            <a:ext cx="10515600" cy="49408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                       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 </a:t>
            </a:r>
            <a:r>
              <a:rPr lang="en-US" b="1" dirty="0">
                <a:solidFill>
                  <a:srgbClr val="000000"/>
                </a:solidFill>
                <a:cs typeface="Calibri" panose="020F0502020204030204"/>
              </a:rPr>
              <a:t>                     </a:t>
            </a:r>
            <a:r>
              <a:rPr lang="en-US" sz="3600" b="1" dirty="0">
                <a:solidFill>
                  <a:srgbClr val="00B050"/>
                </a:solidFill>
                <a:cs typeface="Calibri" panose="020F0502020204030204"/>
              </a:rPr>
              <a:t>Group members Name and Id: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                  1. Md </a:t>
            </a:r>
            <a:r>
              <a:rPr lang="en-US" b="1" dirty="0" err="1">
                <a:cs typeface="Calibri" panose="020F0502020204030204"/>
              </a:rPr>
              <a:t>Sehabub</a:t>
            </a:r>
            <a:r>
              <a:rPr lang="en-US" b="1" dirty="0">
                <a:cs typeface="Calibri" panose="020F0502020204030204"/>
              </a:rPr>
              <a:t> Zaman </a:t>
            </a:r>
            <a:r>
              <a:rPr lang="en-US" b="1" dirty="0" err="1">
                <a:cs typeface="Calibri" panose="020F0502020204030204"/>
              </a:rPr>
              <a:t>Pranta</a:t>
            </a:r>
            <a:r>
              <a:rPr lang="en-US" b="1" dirty="0">
                <a:cs typeface="Calibri" panose="020F0502020204030204"/>
              </a:rPr>
              <a:t> - 1611251042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                  2. </a:t>
            </a:r>
            <a:r>
              <a:rPr lang="en-US" b="1" dirty="0">
                <a:ea typeface="+mn-lt"/>
                <a:cs typeface="+mn-lt"/>
              </a:rPr>
              <a:t>Tanvir Ahmed – 1410982042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                3. </a:t>
            </a:r>
            <a:r>
              <a:rPr lang="en-US" b="1" dirty="0" err="1">
                <a:ea typeface="+mn-lt"/>
                <a:cs typeface="+mn-lt"/>
              </a:rPr>
              <a:t>Jannatul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Ferdouse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Onny</a:t>
            </a:r>
            <a:r>
              <a:rPr lang="en-US" b="1" dirty="0">
                <a:ea typeface="+mn-lt"/>
                <a:cs typeface="+mn-lt"/>
              </a:rPr>
              <a:t> - 1631561042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                4. Sadia Ahmed Tandra – 1631474042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                  5. </a:t>
            </a:r>
            <a:r>
              <a:rPr lang="en-US" b="1" dirty="0" err="1">
                <a:ea typeface="+mn-lt"/>
                <a:cs typeface="+mn-lt"/>
              </a:rPr>
              <a:t>Rokeya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Akanda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Sriti</a:t>
            </a:r>
            <a:r>
              <a:rPr lang="en-US" b="1" dirty="0">
                <a:ea typeface="+mn-lt"/>
                <a:cs typeface="+mn-lt"/>
              </a:rPr>
              <a:t> - 1620165042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283437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1DBD-6C6D-46D0-A51E-FC072FFA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155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       Yolo version 3 network architecture.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02051-4A1C-4D0B-A9C9-94C0DE930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03" y="1179513"/>
            <a:ext cx="10086382" cy="5208035"/>
          </a:xfrm>
        </p:spPr>
      </p:pic>
    </p:spTree>
    <p:extLst>
      <p:ext uri="{BB962C8B-B14F-4D97-AF65-F5344CB8AC3E}">
        <p14:creationId xmlns:p14="http://schemas.microsoft.com/office/powerpoint/2010/main" val="236947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9E33-EACA-4643-BE21-4B6927BC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Making the model compatible with our problem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844A-A714-4A3D-8FF1-DDDE24436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7" y="1152939"/>
            <a:ext cx="11145078" cy="54863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                      Transfer</a:t>
            </a:r>
            <a:r>
              <a:rPr lang="en-US" i="1" dirty="0"/>
              <a:t>   </a:t>
            </a:r>
            <a:r>
              <a:rPr lang="en-US" dirty="0"/>
              <a:t> </a:t>
            </a:r>
            <a:r>
              <a:rPr lang="en-US" i="1" dirty="0">
                <a:solidFill>
                  <a:srgbClr val="00B0F0"/>
                </a:solidFill>
              </a:rPr>
              <a:t>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4FC8C-075E-4136-AB4E-F61E13F7894A}"/>
              </a:ext>
            </a:extLst>
          </p:cNvPr>
          <p:cNvSpPr/>
          <p:nvPr/>
        </p:nvSpPr>
        <p:spPr>
          <a:xfrm>
            <a:off x="2517913" y="1497496"/>
            <a:ext cx="3432314" cy="10859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Object Detection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8B2AB-129B-46E4-ABDB-7944C8AB1F2D}"/>
              </a:ext>
            </a:extLst>
          </p:cNvPr>
          <p:cNvSpPr/>
          <p:nvPr/>
        </p:nvSpPr>
        <p:spPr>
          <a:xfrm>
            <a:off x="2532722" y="5074893"/>
            <a:ext cx="3432314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Defect Detection</a:t>
            </a:r>
          </a:p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6F2C74E-2BCC-4C8D-B7BB-FD3DA1F4216E}"/>
              </a:ext>
            </a:extLst>
          </p:cNvPr>
          <p:cNvSpPr/>
          <p:nvPr/>
        </p:nvSpPr>
        <p:spPr>
          <a:xfrm>
            <a:off x="4101548" y="2583485"/>
            <a:ext cx="147331" cy="2491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CF0CBF-4872-407F-8728-04548D47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04" y="1452425"/>
            <a:ext cx="2907300" cy="19315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BF1E54-38FD-4BC9-BEDB-293C8B998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04" y="4380034"/>
            <a:ext cx="3061253" cy="205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8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3368-7D1F-4F61-9103-6F44A142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6391" cy="681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</a:t>
            </a:r>
            <a:r>
              <a:rPr lang="en-US" b="1" dirty="0">
                <a:solidFill>
                  <a:srgbClr val="00B0F0"/>
                </a:solidFill>
              </a:rPr>
              <a:t>Preparing Dataset for YOLO 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CB52-1161-46E9-9584-B3E1977BE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876722" cy="545989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We used a tool called “</a:t>
            </a:r>
            <a:r>
              <a:rPr lang="en-US" sz="2400" dirty="0" err="1"/>
              <a:t>labelImg</a:t>
            </a:r>
            <a:r>
              <a:rPr lang="en-US" sz="2400" dirty="0"/>
              <a:t>” to label the image samples from our dataset.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2200" dirty="0"/>
              <a:t>This tool returns a text file with the object’s class label and coordinates.</a:t>
            </a:r>
          </a:p>
          <a:p>
            <a:r>
              <a:rPr lang="en-US" sz="2200" dirty="0"/>
              <a:t>For example: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/>
              <a:t>  </a:t>
            </a:r>
            <a:r>
              <a:rPr lang="en-US" sz="2200" dirty="0">
                <a:solidFill>
                  <a:srgbClr val="00B050"/>
                </a:solidFill>
              </a:rPr>
              <a:t>0.470833  0.611111  </a:t>
            </a:r>
            <a:r>
              <a:rPr lang="en-US" sz="2200" dirty="0">
                <a:solidFill>
                  <a:srgbClr val="00B0F0"/>
                </a:solidFill>
              </a:rPr>
              <a:t>0.247917  0.583333 </a:t>
            </a:r>
            <a:r>
              <a:rPr lang="en-US" sz="2200" dirty="0"/>
              <a:t>which indicates, </a:t>
            </a:r>
          </a:p>
          <a:p>
            <a:pPr marL="0" indent="0">
              <a:buNone/>
            </a:pPr>
            <a:r>
              <a:rPr lang="en-US" sz="2200" dirty="0"/>
              <a:t>            &lt;object-class&gt; &lt;</a:t>
            </a:r>
            <a:r>
              <a:rPr lang="en-US" sz="2200" dirty="0" err="1"/>
              <a:t>x_center</a:t>
            </a:r>
            <a:r>
              <a:rPr lang="en-US" sz="2200" dirty="0"/>
              <a:t>&gt; &lt;</a:t>
            </a:r>
            <a:r>
              <a:rPr lang="en-US" sz="2200" dirty="0" err="1"/>
              <a:t>y_center</a:t>
            </a:r>
            <a:r>
              <a:rPr lang="en-US" sz="2200" dirty="0"/>
              <a:t>&gt; &lt;width&gt; &lt;height&gt;</a:t>
            </a:r>
          </a:p>
          <a:p>
            <a:r>
              <a:rPr lang="en-US" sz="2200" dirty="0"/>
              <a:t>The values generally range from 0 to 1.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EA452-95D0-4379-AC3C-392AFFAF3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39" y="1683027"/>
            <a:ext cx="5016983" cy="27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2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7D8F-976B-4651-9B0A-B3E8A5CA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b="1" dirty="0">
                <a:solidFill>
                  <a:srgbClr val="00B0F0"/>
                </a:solidFill>
              </a:rPr>
              <a:t>Now the time 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3DFA-4EDD-436B-87DC-99D889BB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311965"/>
            <a:ext cx="11052313" cy="5300870"/>
          </a:xfrm>
        </p:spPr>
        <p:txBody>
          <a:bodyPr>
            <a:normAutofit/>
          </a:bodyPr>
          <a:lstStyle/>
          <a:p>
            <a:r>
              <a:rPr lang="en-US" sz="2200" dirty="0"/>
              <a:t>Before sending data to the model, we have created only one class labeled as “bad” for defected roads.</a:t>
            </a:r>
          </a:p>
          <a:p>
            <a:pPr marL="0" indent="0">
              <a:buNone/>
            </a:pPr>
            <a:r>
              <a:rPr lang="en-US" sz="2400" dirty="0"/>
              <a:t>                 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Instead of training from the beginning, we used some pre-trained weights trained on the COCO dataset, which contained 80 classes to make our training faster.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1A065-6BFF-4C21-8725-A2D26281A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92" y="1828800"/>
            <a:ext cx="7446481" cy="37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0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D701-7109-4D96-A04A-3BAACB40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4113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</a:t>
            </a:r>
            <a:r>
              <a:rPr lang="en-US" b="1" dirty="0">
                <a:solidFill>
                  <a:srgbClr val="00B0F0"/>
                </a:solidFill>
              </a:rPr>
              <a:t>Now testing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3FF6-3382-4608-B148-A9B79BF77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40" y="1192695"/>
            <a:ext cx="11330608" cy="5473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Before annotation                                                          After annotation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490B9-D510-4799-B476-EADCE33FD2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1927733"/>
            <a:ext cx="5446643" cy="3598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3B444C-FB4C-4981-B580-23C2CDD59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03" y="1927733"/>
            <a:ext cx="5396876" cy="35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1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65-7AF4-4FAA-9A6E-ED9703B2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</a:t>
            </a:r>
            <a:r>
              <a:rPr lang="en-US" b="1" dirty="0">
                <a:solidFill>
                  <a:srgbClr val="00B0F0"/>
                </a:solidFill>
              </a:rPr>
              <a:t>Testing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EC6C-1433-44AA-9CBA-412C66FA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086678"/>
            <a:ext cx="11396870" cy="56189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Before annotation                                                          After annotation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EF71-C752-49CE-AB73-61C4E3688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1887933"/>
            <a:ext cx="5050772" cy="4134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70EC7-8057-4C94-B2B9-A0B7996D0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45" y="1854300"/>
            <a:ext cx="4775255" cy="41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9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8B6E-E219-4BF9-BEA5-64520ED5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/>
              <a:t>                        </a:t>
            </a:r>
            <a:r>
              <a:rPr lang="en-US" b="1" dirty="0">
                <a:solidFill>
                  <a:srgbClr val="00B0F0"/>
                </a:solidFill>
              </a:rPr>
              <a:t>What's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FD12-136F-4BFE-B725-096F35E7C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17"/>
            <a:ext cx="10889974" cy="516765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Needs to collect more samples.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Training with more complex defect patterns.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Perform testing on Out-of-bag (OOB) samples.</a:t>
            </a:r>
          </a:p>
        </p:txBody>
      </p:sp>
    </p:spTree>
    <p:extLst>
      <p:ext uri="{BB962C8B-B14F-4D97-AF65-F5344CB8AC3E}">
        <p14:creationId xmlns:p14="http://schemas.microsoft.com/office/powerpoint/2010/main" val="100229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5F67-EA24-4048-9AF4-F6C5174B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9" y="293239"/>
            <a:ext cx="11723297" cy="6256996"/>
          </a:xfrm>
        </p:spPr>
        <p:txBody>
          <a:bodyPr>
            <a:normAutofit/>
          </a:bodyPr>
          <a:lstStyle/>
          <a:p>
            <a:r>
              <a:rPr lang="en-US" sz="8800" b="1" dirty="0">
                <a:cs typeface="Calibri Light"/>
              </a:rPr>
              <a:t>             </a:t>
            </a:r>
            <a:r>
              <a:rPr lang="en-US" sz="9600" b="1" dirty="0">
                <a:cs typeface="Calibri Light"/>
              </a:rPr>
              <a:t>The End!</a:t>
            </a:r>
            <a:br>
              <a:rPr lang="en-US" sz="9600" b="1" dirty="0">
                <a:cs typeface="Calibri Light"/>
              </a:rPr>
            </a:br>
            <a:r>
              <a:rPr lang="en-US" sz="9600" b="1" i="1" dirty="0">
                <a:cs typeface="Calibri Light"/>
              </a:rPr>
              <a:t>  </a:t>
            </a:r>
            <a:r>
              <a:rPr lang="en-US" sz="9600" b="1" i="1" dirty="0">
                <a:solidFill>
                  <a:schemeClr val="accent1"/>
                </a:solidFill>
                <a:cs typeface="Calibri Light"/>
              </a:rPr>
              <a:t>Thank You Everyone!</a:t>
            </a:r>
          </a:p>
        </p:txBody>
      </p:sp>
    </p:spTree>
    <p:extLst>
      <p:ext uri="{BB962C8B-B14F-4D97-AF65-F5344CB8AC3E}">
        <p14:creationId xmlns:p14="http://schemas.microsoft.com/office/powerpoint/2010/main" val="374334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92F9-FF22-4DC3-B106-91497843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1865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accent1"/>
                </a:solidFill>
                <a:cs typeface="Calibri Light"/>
              </a:rPr>
              <a:t>                      </a:t>
            </a:r>
            <a:r>
              <a:rPr lang="en-US" sz="5000" b="1" dirty="0">
                <a:cs typeface="Calibri Light"/>
              </a:rPr>
              <a:t>References:</a:t>
            </a:r>
            <a:br>
              <a:rPr lang="en-US" sz="5400" b="1" dirty="0">
                <a:solidFill>
                  <a:schemeClr val="accent1"/>
                </a:solidFill>
                <a:cs typeface="Calibri Light"/>
              </a:rPr>
            </a:br>
            <a:r>
              <a:rPr lang="en-US" sz="3200" b="1" dirty="0">
                <a:cs typeface="Calibri Light"/>
              </a:rPr>
              <a:t>1. </a:t>
            </a:r>
            <a:r>
              <a:rPr lang="en-US" sz="3200" dirty="0">
                <a:hlinkClick r:id="rId2"/>
              </a:rPr>
              <a:t>https://towardsdatascience.com/yolo-v3-object-detection-53fb7d3bfe6b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2. </a:t>
            </a:r>
            <a:r>
              <a:rPr lang="en-US" sz="3200" dirty="0">
                <a:hlinkClick r:id="rId3"/>
              </a:rPr>
              <a:t>https://medium.com/analytics-vidhya/implementing-yolov4-to-detect-custom-objects-using-google-colab-6691c98b15ff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3. </a:t>
            </a:r>
            <a:r>
              <a:rPr lang="en-US" sz="3200" dirty="0">
                <a:hlinkClick r:id="rId4"/>
              </a:rPr>
              <a:t>https://tzutalin.github.io/labelImg/</a:t>
            </a:r>
            <a:endParaRPr lang="en-US" sz="3200" b="1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5182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5A52-7D5A-4BC1-9537-731381B3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</a:t>
            </a:r>
            <a:r>
              <a:rPr lang="en-US" b="1" dirty="0">
                <a:solidFill>
                  <a:srgbClr val="00B0F0"/>
                </a:solidFill>
              </a:rPr>
              <a:t>Research Lifecyle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A22B-4B1A-497A-B6CB-8490EDDF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4" y="1046922"/>
            <a:ext cx="11287539" cy="56586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</a:t>
            </a:r>
            <a:r>
              <a:rPr lang="en-US" sz="2000" b="1" dirty="0">
                <a:solidFill>
                  <a:schemeClr val="accent2"/>
                </a:solidFill>
              </a:rPr>
              <a:t>We are now here.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endParaRPr lang="en-US" sz="24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                                                                  We started from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7CC46-D634-46AF-9F1D-570F8542ADF7}"/>
              </a:ext>
            </a:extLst>
          </p:cNvPr>
          <p:cNvSpPr/>
          <p:nvPr/>
        </p:nvSpPr>
        <p:spPr>
          <a:xfrm>
            <a:off x="7603432" y="5264438"/>
            <a:ext cx="2703446" cy="5817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Data collection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6D0A65-CFDE-43C4-9819-4C7EDAC54C88}"/>
              </a:ext>
            </a:extLst>
          </p:cNvPr>
          <p:cNvSpPr/>
          <p:nvPr/>
        </p:nvSpPr>
        <p:spPr>
          <a:xfrm>
            <a:off x="6645133" y="4582641"/>
            <a:ext cx="2896431" cy="642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Research for a model to use 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18992-6400-43BC-8DE3-ABE7D59C823E}"/>
              </a:ext>
            </a:extLst>
          </p:cNvPr>
          <p:cNvSpPr/>
          <p:nvPr/>
        </p:nvSpPr>
        <p:spPr>
          <a:xfrm>
            <a:off x="5263593" y="3801451"/>
            <a:ext cx="3399183" cy="7421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Model implementation for two class classification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192F8-3514-422D-BC27-D8196E5FA768}"/>
              </a:ext>
            </a:extLst>
          </p:cNvPr>
          <p:cNvSpPr/>
          <p:nvPr/>
        </p:nvSpPr>
        <p:spPr>
          <a:xfrm>
            <a:off x="3756400" y="3027683"/>
            <a:ext cx="4165085" cy="7421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rgbClr val="00B0F0"/>
              </a:solidFill>
            </a:endParaRPr>
          </a:p>
          <a:p>
            <a:pPr algn="ctr"/>
            <a:r>
              <a:rPr lang="en-US" i="1" dirty="0">
                <a:solidFill>
                  <a:srgbClr val="00B0F0"/>
                </a:solidFill>
              </a:rPr>
              <a:t>Comparison of two different models performance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4343A0-1EDE-45A2-AF1A-090B2F63066E}"/>
              </a:ext>
            </a:extLst>
          </p:cNvPr>
          <p:cNvSpPr/>
          <p:nvPr/>
        </p:nvSpPr>
        <p:spPr>
          <a:xfrm>
            <a:off x="2945294" y="2314240"/>
            <a:ext cx="4303645" cy="6817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00B0F0"/>
                </a:solidFill>
              </a:rPr>
              <a:t>Again research for a good object annotation                   model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3398A-E027-44BD-9574-4577E6503867}"/>
              </a:ext>
            </a:extLst>
          </p:cNvPr>
          <p:cNvSpPr/>
          <p:nvPr/>
        </p:nvSpPr>
        <p:spPr>
          <a:xfrm>
            <a:off x="1917185" y="1487904"/>
            <a:ext cx="4472018" cy="8083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Implementation of object annotation model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97D1D0-0B3D-42A6-8C7D-8DD3CB404AE3}"/>
              </a:ext>
            </a:extLst>
          </p:cNvPr>
          <p:cNvSpPr/>
          <p:nvPr/>
        </p:nvSpPr>
        <p:spPr>
          <a:xfrm>
            <a:off x="8650354" y="5884764"/>
            <a:ext cx="2703446" cy="5602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Research about the topic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7A88E2-344D-406A-ABE4-96E8E82B6D3B}"/>
              </a:ext>
            </a:extLst>
          </p:cNvPr>
          <p:cNvSpPr/>
          <p:nvPr/>
        </p:nvSpPr>
        <p:spPr>
          <a:xfrm rot="10800000">
            <a:off x="6473980" y="1728719"/>
            <a:ext cx="1129452" cy="9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A654C5-EA15-434A-A287-A5FF9FA26D4E}"/>
              </a:ext>
            </a:extLst>
          </p:cNvPr>
          <p:cNvSpPr/>
          <p:nvPr/>
        </p:nvSpPr>
        <p:spPr>
          <a:xfrm rot="20924341">
            <a:off x="7107338" y="6367908"/>
            <a:ext cx="1439335" cy="119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7CC5A1-6376-434C-B324-9361D0E5F1FD}"/>
              </a:ext>
            </a:extLst>
          </p:cNvPr>
          <p:cNvCxnSpPr>
            <a:cxnSpLocks/>
          </p:cNvCxnSpPr>
          <p:nvPr/>
        </p:nvCxnSpPr>
        <p:spPr>
          <a:xfrm flipH="1" flipV="1">
            <a:off x="7474226" y="2425148"/>
            <a:ext cx="3972340" cy="3385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30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6F0D-FE44-48FE-8F7D-0E1846F8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23" y="365125"/>
            <a:ext cx="10529977" cy="100926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cs typeface="Calibri Light"/>
              </a:rPr>
              <a:t>    Different types of Image Annotation: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BB69-7B49-4204-82DA-FEEFBE7D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078003"/>
            <a:ext cx="10529977" cy="5098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>
                <a:cs typeface="Calibri"/>
              </a:rPr>
              <a:t>      </a:t>
            </a:r>
            <a:endParaRPr lang="en-US" dirty="0"/>
          </a:p>
          <a:p>
            <a:pPr marL="0" indent="0">
              <a:buNone/>
            </a:pPr>
            <a:r>
              <a:rPr lang="en-US" sz="3600" b="1" dirty="0">
                <a:cs typeface="Calibri"/>
              </a:rPr>
              <a:t>                 </a:t>
            </a:r>
            <a:r>
              <a:rPr lang="en-US" sz="3600" b="1" dirty="0">
                <a:solidFill>
                  <a:schemeClr val="accent1"/>
                </a:solidFill>
                <a:cs typeface="Calibri"/>
              </a:rPr>
              <a:t>1.</a:t>
            </a:r>
            <a:r>
              <a:rPr lang="en-US" sz="3600" b="1" dirty="0">
                <a:cs typeface="Calibri"/>
              </a:rPr>
              <a:t> </a:t>
            </a:r>
            <a:r>
              <a:rPr lang="en-US" sz="3600" dirty="0">
                <a:cs typeface="Calibri"/>
              </a:rPr>
              <a:t>Bounding Box Annotation</a:t>
            </a:r>
            <a:endParaRPr lang="en-US" dirty="0"/>
          </a:p>
          <a:p>
            <a:pPr marL="0" indent="0">
              <a:buNone/>
            </a:pPr>
            <a:r>
              <a:rPr lang="en-US" sz="3600" b="1" dirty="0">
                <a:cs typeface="Calibri"/>
              </a:rPr>
              <a:t>                 </a:t>
            </a:r>
            <a:r>
              <a:rPr lang="en-US" sz="3600" b="1" dirty="0">
                <a:solidFill>
                  <a:schemeClr val="accent1"/>
                </a:solidFill>
                <a:cs typeface="Calibri"/>
              </a:rPr>
              <a:t>2.</a:t>
            </a:r>
            <a:r>
              <a:rPr lang="en-US" sz="3600" b="1" dirty="0">
                <a:cs typeface="Calibri"/>
              </a:rPr>
              <a:t> </a:t>
            </a:r>
            <a:r>
              <a:rPr lang="en-US" sz="3600" dirty="0">
                <a:cs typeface="Calibri"/>
              </a:rPr>
              <a:t>2D and 3D cuboid Annotation</a:t>
            </a:r>
          </a:p>
          <a:p>
            <a:pPr marL="0" indent="0">
              <a:buNone/>
            </a:pPr>
            <a:r>
              <a:rPr lang="en-US" sz="3600" b="1" dirty="0">
                <a:cs typeface="Calibri"/>
              </a:rPr>
              <a:t>                 </a:t>
            </a:r>
            <a:r>
              <a:rPr lang="en-US" sz="3600" b="1" dirty="0">
                <a:solidFill>
                  <a:schemeClr val="accent1"/>
                </a:solidFill>
                <a:cs typeface="Calibri"/>
              </a:rPr>
              <a:t>3.</a:t>
            </a:r>
            <a:r>
              <a:rPr lang="en-US" sz="3600" b="1" dirty="0">
                <a:cs typeface="Calibri"/>
              </a:rPr>
              <a:t> </a:t>
            </a:r>
            <a:r>
              <a:rPr lang="en-US" sz="3600" dirty="0">
                <a:cs typeface="Calibri"/>
              </a:rPr>
              <a:t>Landmark Annotation</a:t>
            </a: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                 </a:t>
            </a:r>
            <a:r>
              <a:rPr lang="en-US" sz="3600" b="1" dirty="0">
                <a:solidFill>
                  <a:schemeClr val="accent5"/>
                </a:solidFill>
                <a:cs typeface="Calibri"/>
              </a:rPr>
              <a:t>4. </a:t>
            </a:r>
            <a:r>
              <a:rPr lang="en-US" sz="3600" dirty="0">
                <a:cs typeface="Calibri"/>
              </a:rPr>
              <a:t>Polygon Annotation</a:t>
            </a:r>
          </a:p>
          <a:p>
            <a:pPr marL="0" indent="0">
              <a:buNone/>
            </a:pPr>
            <a:r>
              <a:rPr lang="en-US" sz="3600" b="1" dirty="0">
                <a:cs typeface="Calibri"/>
              </a:rPr>
              <a:t>                 </a:t>
            </a:r>
            <a:r>
              <a:rPr lang="en-US" sz="3600" b="1" dirty="0">
                <a:solidFill>
                  <a:schemeClr val="accent1"/>
                </a:solidFill>
                <a:cs typeface="Calibri"/>
              </a:rPr>
              <a:t>5.</a:t>
            </a:r>
            <a:r>
              <a:rPr lang="en-US" sz="3600" b="1" dirty="0">
                <a:cs typeface="Calibri"/>
              </a:rPr>
              <a:t> </a:t>
            </a:r>
            <a:r>
              <a:rPr lang="en-US" sz="3600" dirty="0">
                <a:cs typeface="Calibri"/>
              </a:rPr>
              <a:t>Video Annotation </a:t>
            </a:r>
            <a:r>
              <a:rPr lang="en-US" sz="3600" dirty="0">
                <a:solidFill>
                  <a:schemeClr val="accent1"/>
                </a:solidFill>
                <a:cs typeface="Calibri"/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276941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FE86-2D6D-4AD6-959A-40FCAE55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178220"/>
            <a:ext cx="11264348" cy="6210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cs typeface="Calibri Light"/>
              </a:rPr>
              <a:t>         Type of Image Annotation we are going to use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4" descr="A picture containing table, sitting, items, display&#10;&#10;Description generated with very high confidence">
            <a:extLst>
              <a:ext uri="{FF2B5EF4-FFF2-40B4-BE49-F238E27FC236}">
                <a16:creationId xmlns:a16="http://schemas.microsoft.com/office/drawing/2014/main" id="{1EF3D9D2-4DAD-4AFD-AB23-B25796E72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13" y="1043825"/>
            <a:ext cx="9908313" cy="5177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63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7FB4-23E3-4136-A96E-1BF55BBB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0" y="1"/>
            <a:ext cx="6952400" cy="643095"/>
          </a:xfrm>
        </p:spPr>
        <p:txBody>
          <a:bodyPr/>
          <a:lstStyle/>
          <a:p>
            <a:r>
              <a:rPr lang="en-US" dirty="0" err="1">
                <a:solidFill>
                  <a:srgbClr val="425274"/>
                </a:solidFill>
              </a:rPr>
              <a:t>Supervisely</a:t>
            </a:r>
            <a:br>
              <a:rPr lang="en-US" dirty="0">
                <a:solidFill>
                  <a:srgbClr val="425274"/>
                </a:solidFill>
              </a:rPr>
            </a:br>
            <a:endParaRPr lang="en-US" dirty="0">
              <a:solidFill>
                <a:srgbClr val="42527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617C5-10CA-46E5-B218-2A6B8B6A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28" y="796654"/>
            <a:ext cx="8212529" cy="58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6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C7BE-E795-4F8F-A1E9-C14828BE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US" dirty="0"/>
              <a:t>                </a:t>
            </a:r>
            <a:r>
              <a:rPr lang="en-US" b="1" dirty="0">
                <a:solidFill>
                  <a:srgbClr val="00B0F0"/>
                </a:solidFill>
              </a:rPr>
              <a:t>Coding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C5AB-43EA-4692-8C9C-FCBCC909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6192"/>
            <a:ext cx="10903227" cy="532668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Dataset Processing: </a:t>
            </a:r>
            <a:r>
              <a:rPr lang="en-US" sz="2200" dirty="0"/>
              <a:t>The data set contains only the road images of Bangladesh collected from Google with 500 samples.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Data Insertion to the CNN models: </a:t>
            </a:r>
            <a:r>
              <a:rPr lang="en-US" sz="2200" dirty="0"/>
              <a:t>Before sending data to the network, we checked image pixels by the "</a:t>
            </a:r>
            <a:r>
              <a:rPr lang="en-US" sz="2200" dirty="0" err="1"/>
              <a:t>pixel_decider</a:t>
            </a:r>
            <a:r>
              <a:rPr lang="en-US" sz="2200" dirty="0"/>
              <a:t>()" method, and this method returned the lowest pixel value of 340 by 512 pixels, then reshaped all the images with these pixel values. There was no validation set, as the cross-validation applied to split the data set into the train and test set only. In this case, K=5-fold stratified cross-validation has been implemented. There were 80% data for training and 20% data for testing. </a:t>
            </a:r>
            <a:endParaRPr lang="en-US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2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B8C0-B4A6-46D5-AF7C-0B36D862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8481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Comparison of two different models for two-class classification.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5CD76C-2C0A-4A8C-8583-788BA70594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8711"/>
            <a:ext cx="5253997" cy="3975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578E1-641E-4FA9-9827-485A41F96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08" y="1298712"/>
            <a:ext cx="5253997" cy="39756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F7294E-ADAC-45B7-BDF4-61B6E1D39041}"/>
              </a:ext>
            </a:extLst>
          </p:cNvPr>
          <p:cNvSpPr/>
          <p:nvPr/>
        </p:nvSpPr>
        <p:spPr>
          <a:xfrm>
            <a:off x="742120" y="6003236"/>
            <a:ext cx="4214193" cy="4041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Single Image Classification of Resnet-32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3D3C0-1C67-4032-8DCC-61FD384B4C0B}"/>
              </a:ext>
            </a:extLst>
          </p:cNvPr>
          <p:cNvSpPr/>
          <p:nvPr/>
        </p:nvSpPr>
        <p:spPr>
          <a:xfrm>
            <a:off x="6872532" y="6003235"/>
            <a:ext cx="4863548" cy="4041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Single Image Classification of Inception Network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45F254D-2E3F-4452-A1D5-ED74246F1F05}"/>
              </a:ext>
            </a:extLst>
          </p:cNvPr>
          <p:cNvSpPr/>
          <p:nvPr/>
        </p:nvSpPr>
        <p:spPr>
          <a:xfrm rot="16200000">
            <a:off x="2713385" y="5584661"/>
            <a:ext cx="611784" cy="1104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4A022D-41C4-41AC-A656-B6C2D8D5C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873" y="5325919"/>
            <a:ext cx="188622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4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A3DB-FCF4-41B3-AD5D-5403726F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b="1" dirty="0">
                <a:solidFill>
                  <a:srgbClr val="00B0F0"/>
                </a:solidFill>
              </a:rPr>
              <a:t>Re-defining the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CBC7-ECE5-4549-9354-7DBEC02DC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2452"/>
            <a:ext cx="10797209" cy="5260423"/>
          </a:xfrm>
        </p:spPr>
        <p:txBody>
          <a:bodyPr/>
          <a:lstStyle/>
          <a:p>
            <a:r>
              <a:rPr lang="en-US" sz="2400" dirty="0"/>
              <a:t>After the one-semester research, we have found that our problem statement is </a:t>
            </a:r>
            <a:r>
              <a:rPr lang="en-US" dirty="0"/>
              <a:t>“Road defect detection using image annotation.”</a:t>
            </a:r>
          </a:p>
          <a:p>
            <a:endParaRPr lang="en-US" dirty="0"/>
          </a:p>
          <a:p>
            <a:r>
              <a:rPr lang="en-US" sz="2400" dirty="0"/>
              <a:t>As we are going to work with Bangladeshi road images, more precisely, the topic would be </a:t>
            </a:r>
            <a:r>
              <a:rPr lang="en-US" dirty="0"/>
              <a:t>“</a:t>
            </a:r>
            <a:r>
              <a:rPr lang="en-US" b="1" dirty="0">
                <a:solidFill>
                  <a:srgbClr val="00B050"/>
                </a:solidFill>
              </a:rPr>
              <a:t>Bangladeshi roads defect detection</a:t>
            </a:r>
            <a:r>
              <a:rPr lang="en-US" dirty="0"/>
              <a:t>.”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Solution: </a:t>
            </a:r>
            <a:r>
              <a:rPr lang="en-US" sz="2400" dirty="0"/>
              <a:t>We are now going to find out the different </a:t>
            </a:r>
            <a:r>
              <a:rPr lang="en-US" sz="2400" dirty="0">
                <a:solidFill>
                  <a:srgbClr val="7030A0"/>
                </a:solidFill>
              </a:rPr>
              <a:t>defect </a:t>
            </a:r>
            <a:r>
              <a:rPr lang="en-US" sz="2400" dirty="0"/>
              <a:t>patterns of Bangladeshi roads and train the patterns with the object detection algorithm using transfer learning. </a:t>
            </a:r>
          </a:p>
        </p:txBody>
      </p:sp>
    </p:spTree>
    <p:extLst>
      <p:ext uri="{BB962C8B-B14F-4D97-AF65-F5344CB8AC3E}">
        <p14:creationId xmlns:p14="http://schemas.microsoft.com/office/powerpoint/2010/main" val="416579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D4F2-7B18-4337-9B62-928B370D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98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    Introduction to object annotation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1B78-3C96-4EB5-B4DB-35262EA32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5" y="1033670"/>
            <a:ext cx="11502886" cy="5473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CB2CA-73C3-4D4C-9645-83BE1D3F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2" y="1033672"/>
            <a:ext cx="5696777" cy="1233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19695E-42A1-4AFB-BAF1-591CEC4CD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17" y="2524856"/>
            <a:ext cx="9398766" cy="37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1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869</Words>
  <Application>Microsoft Office PowerPoint</Application>
  <PresentationFormat>Widescreen</PresentationFormat>
  <Paragraphs>105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Exo 2</vt:lpstr>
      <vt:lpstr>Fira Sans Extra Condensed Medium</vt:lpstr>
      <vt:lpstr>Roboto Condensed Light</vt:lpstr>
      <vt:lpstr>Squada One</vt:lpstr>
      <vt:lpstr>office theme</vt:lpstr>
      <vt:lpstr>Tech Newsletter by Slidesgo</vt:lpstr>
      <vt:lpstr>   Research Title: Image Annotation</vt:lpstr>
      <vt:lpstr>                   Research Lifecyle so far</vt:lpstr>
      <vt:lpstr>    Different types of Image Annotation:</vt:lpstr>
      <vt:lpstr>         Type of Image Annotation we are going to use</vt:lpstr>
      <vt:lpstr>Supervisely </vt:lpstr>
      <vt:lpstr>                Coding Implementation</vt:lpstr>
      <vt:lpstr>Comparison of two different models for two-class classification.</vt:lpstr>
      <vt:lpstr>             Re-defining the problem.</vt:lpstr>
      <vt:lpstr>     Introduction to object annotation model</vt:lpstr>
      <vt:lpstr>        Yolo version 3 network architecture.</vt:lpstr>
      <vt:lpstr>Making the model compatible with our problem.</vt:lpstr>
      <vt:lpstr>               Preparing Dataset for YOLO V3</vt:lpstr>
      <vt:lpstr>               Now the time for training</vt:lpstr>
      <vt:lpstr>                      Now testing samples</vt:lpstr>
      <vt:lpstr>                         Testing cont’d</vt:lpstr>
      <vt:lpstr>                        What's next?</vt:lpstr>
      <vt:lpstr>             The End!   Thank You Everyone!</vt:lpstr>
      <vt:lpstr>                      References: 1. https://towardsdatascience.com/yolo-v3-object-detection-53fb7d3bfe6b  2. https://medium.com/analytics-vidhya/implementing-yolov4-to-detect-custom-objects-using-google-colab-6691c98b15ff  3. https://tzutalin.github.io/labelImg/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pranta</dc:creator>
  <cp:lastModifiedBy>Md Sehab</cp:lastModifiedBy>
  <cp:revision>537</cp:revision>
  <dcterms:created xsi:type="dcterms:W3CDTF">2020-02-15T11:33:55Z</dcterms:created>
  <dcterms:modified xsi:type="dcterms:W3CDTF">2020-07-08T13:35:01Z</dcterms:modified>
</cp:coreProperties>
</file>