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6EEB1-5542-49E7-9A93-A15C273B0EAE}" v="699" dt="2020-04-10T15:28:31.443"/>
    <p1510:client id="{3D6F3E79-691A-4DB7-BB89-14CD9DF70ACB}" v="115" dt="2020-04-11T17:13:04.143"/>
    <p1510:client id="{5988FB6A-D253-40E4-B775-A02294EC1AF0}" v="56" dt="2020-04-11T13:30:5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7" y="130327"/>
            <a:ext cx="12005093" cy="158246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  <a:ea typeface="+mj-lt"/>
                <a:cs typeface="+mj-lt"/>
              </a:rPr>
              <a:t>Paper Title:</a:t>
            </a:r>
            <a:r>
              <a:rPr lang="en-US" sz="5400" b="1" dirty="0">
                <a:solidFill>
                  <a:schemeClr val="accent1"/>
                </a:solidFill>
                <a:ea typeface="+mj-lt"/>
                <a:cs typeface="+mj-lt"/>
              </a:rPr>
              <a:t> </a:t>
            </a:r>
            <a:r>
              <a:rPr lang="en-US" sz="4900" b="1" dirty="0">
                <a:solidFill>
                  <a:srgbClr val="0070C0"/>
                </a:solidFill>
                <a:ea typeface="+mj-lt"/>
                <a:cs typeface="+mj-lt"/>
              </a:rPr>
              <a:t>Cost-Effective Region-based</a:t>
            </a:r>
          </a:p>
          <a:p>
            <a:r>
              <a:rPr lang="en-US" sz="4900" b="1" dirty="0">
                <a:solidFill>
                  <a:srgbClr val="0070C0"/>
                </a:solidFill>
                <a:ea typeface="+mj-lt"/>
                <a:cs typeface="+mj-lt"/>
              </a:rPr>
              <a:t>Active Learning for Semantic Segmentation</a:t>
            </a:r>
            <a:endParaRPr lang="en-US" sz="49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87" y="1833624"/>
            <a:ext cx="11947584" cy="4258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              </a:t>
            </a:r>
            <a:r>
              <a:rPr lang="en-US" sz="3600" b="1" dirty="0">
                <a:solidFill>
                  <a:srgbClr val="00B050"/>
                </a:solidFill>
                <a:ea typeface="+mn-lt"/>
                <a:cs typeface="+mn-lt"/>
              </a:rPr>
              <a:t>            </a:t>
            </a:r>
            <a:r>
              <a:rPr lang="en-US" sz="4000" b="1" dirty="0">
                <a:solidFill>
                  <a:srgbClr val="00B050"/>
                </a:solidFill>
                <a:ea typeface="+mn-lt"/>
                <a:cs typeface="+mn-lt"/>
              </a:rPr>
              <a:t> Group members Name and Id:</a:t>
            </a:r>
            <a:endParaRPr lang="en-US" sz="4000" dirty="0">
              <a:ea typeface="+mn-lt"/>
              <a:cs typeface="+mn-lt"/>
            </a:endParaRPr>
          </a:p>
          <a:p>
            <a:pPr algn="l"/>
            <a:r>
              <a:rPr lang="en-US" sz="4000" b="1" dirty="0">
                <a:ea typeface="+mn-lt"/>
                <a:cs typeface="+mn-lt"/>
              </a:rPr>
              <a:t>                </a:t>
            </a:r>
            <a:r>
              <a:rPr lang="en-US" sz="3600" b="1" dirty="0">
                <a:ea typeface="+mn-lt"/>
                <a:cs typeface="+mn-lt"/>
              </a:rPr>
              <a:t>1. Md </a:t>
            </a:r>
            <a:r>
              <a:rPr lang="en-US" sz="3600" b="1" dirty="0" err="1">
                <a:ea typeface="+mn-lt"/>
                <a:cs typeface="+mn-lt"/>
              </a:rPr>
              <a:t>Sehabub</a:t>
            </a:r>
            <a:r>
              <a:rPr lang="en-US" sz="3600" b="1" dirty="0">
                <a:ea typeface="+mn-lt"/>
                <a:cs typeface="+mn-lt"/>
              </a:rPr>
              <a:t> Zaman </a:t>
            </a:r>
            <a:r>
              <a:rPr lang="en-US" sz="3600" b="1" dirty="0" err="1">
                <a:ea typeface="+mn-lt"/>
                <a:cs typeface="+mn-lt"/>
              </a:rPr>
              <a:t>Pranta</a:t>
            </a:r>
            <a:r>
              <a:rPr lang="en-US" sz="3600" b="1" dirty="0">
                <a:ea typeface="+mn-lt"/>
                <a:cs typeface="+mn-lt"/>
              </a:rPr>
              <a:t> - 1611251042</a:t>
            </a:r>
            <a:endParaRPr lang="en-US" sz="3600">
              <a:ea typeface="+mn-lt"/>
              <a:cs typeface="+mn-lt"/>
            </a:endParaRPr>
          </a:p>
          <a:p>
            <a:pPr algn="l"/>
            <a:r>
              <a:rPr lang="en-US" sz="3600" b="1" dirty="0">
                <a:ea typeface="+mn-lt"/>
                <a:cs typeface="+mn-lt"/>
              </a:rPr>
              <a:t>                  2. </a:t>
            </a:r>
            <a:r>
              <a:rPr lang="en-US" sz="3600" b="1" dirty="0">
                <a:cs typeface="Calibri"/>
              </a:rPr>
              <a:t>Tanvir Ahmed – 1410982042</a:t>
            </a:r>
            <a:endParaRPr lang="en-US" sz="3600">
              <a:ea typeface="+mn-lt"/>
              <a:cs typeface="+mn-lt"/>
            </a:endParaRPr>
          </a:p>
          <a:p>
            <a:pPr algn="l"/>
            <a:r>
              <a:rPr lang="en-US" sz="3600" b="1" dirty="0">
                <a:cs typeface="Calibri"/>
              </a:rPr>
              <a:t>                  3. </a:t>
            </a:r>
            <a:r>
              <a:rPr lang="en-US" sz="3600" b="1" dirty="0" err="1">
                <a:cs typeface="Calibri"/>
              </a:rPr>
              <a:t>Jannatul</a:t>
            </a:r>
            <a:r>
              <a:rPr lang="en-US" sz="3600" b="1" dirty="0">
                <a:cs typeface="Calibri"/>
              </a:rPr>
              <a:t> </a:t>
            </a:r>
            <a:r>
              <a:rPr lang="en-US" sz="3600" b="1" dirty="0" err="1">
                <a:cs typeface="Calibri"/>
              </a:rPr>
              <a:t>Ferdouse</a:t>
            </a:r>
            <a:r>
              <a:rPr lang="en-US" sz="3600" b="1" dirty="0">
                <a:cs typeface="Calibri"/>
              </a:rPr>
              <a:t> </a:t>
            </a:r>
            <a:r>
              <a:rPr lang="en-US" sz="3600" b="1" dirty="0" err="1">
                <a:cs typeface="Calibri"/>
              </a:rPr>
              <a:t>Onny</a:t>
            </a:r>
            <a:r>
              <a:rPr lang="en-US" sz="3600" b="1" dirty="0">
                <a:cs typeface="Calibri"/>
              </a:rPr>
              <a:t> - 1631561042</a:t>
            </a:r>
            <a:endParaRPr lang="en-US" sz="3600">
              <a:ea typeface="+mn-lt"/>
              <a:cs typeface="+mn-lt"/>
            </a:endParaRPr>
          </a:p>
          <a:p>
            <a:pPr algn="l"/>
            <a:r>
              <a:rPr lang="en-US" sz="3600" b="1">
                <a:cs typeface="Calibri"/>
              </a:rPr>
              <a:t>                  4. Sadia Ahmed Tandra – 1631474042</a:t>
            </a:r>
            <a:endParaRPr lang="en-US" sz="3600" dirty="0">
              <a:cs typeface="Calibri"/>
            </a:endParaRPr>
          </a:p>
          <a:p>
            <a:pPr algn="l"/>
            <a:r>
              <a:rPr lang="en-US" sz="3600" b="1">
                <a:cs typeface="Calibri"/>
              </a:rPr>
              <a:t>                  5. </a:t>
            </a:r>
            <a:r>
              <a:rPr lang="en-US" sz="3600" b="1">
                <a:ea typeface="+mn-lt"/>
                <a:cs typeface="+mn-lt"/>
              </a:rPr>
              <a:t>Rokeya Akanda Sriti- 1620165042</a:t>
            </a:r>
            <a:endParaRPr lang="en-US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9538-9251-4248-8F9F-35671299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39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                        </a:t>
            </a:r>
            <a:r>
              <a:rPr lang="en-US" b="1" dirty="0">
                <a:cs typeface="Calibri Light"/>
              </a:rPr>
              <a:t>  </a:t>
            </a:r>
            <a:r>
              <a:rPr lang="en-US" b="1" dirty="0">
                <a:solidFill>
                  <a:schemeClr val="accent5"/>
                </a:solidFill>
                <a:cs typeface="Calibri Light"/>
              </a:rPr>
              <a:t>Main Idea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202C-4319-4D42-8BE5-9D9C3F5D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this work, they proposed a novel cost-effective active learning framework tailored to multi-class semantic segmentation (CEREALS).</a:t>
            </a:r>
          </a:p>
          <a:p>
            <a:r>
              <a:rPr lang="en-US" dirty="0">
                <a:ea typeface="+mn-lt"/>
                <a:cs typeface="+mn-lt"/>
              </a:rPr>
              <a:t>The proposed framework reduces the labeling effort by,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1.</a:t>
            </a:r>
            <a:r>
              <a:rPr lang="en-US" dirty="0">
                <a:ea typeface="+mn-lt"/>
                <a:cs typeface="+mn-lt"/>
              </a:rPr>
              <a:t> utilizing spatial estimates about annotation costs inferred from a learned cost prediction CNN and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2.</a:t>
            </a:r>
            <a:r>
              <a:rPr lang="en-US" dirty="0">
                <a:ea typeface="+mn-lt"/>
                <a:cs typeface="+mn-lt"/>
              </a:rPr>
              <a:t> by focusing on image regions promising high information content and low annotation costs in a global context.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120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3325-4FC0-41CD-A119-422C4414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1864" cy="836733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  <a:cs typeface="Calibri Light"/>
              </a:rPr>
              <a:t>Demonstrating performance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12" name="Picture 12" descr="A picture containing colorful, holding, bed, room&#10;&#10;Description generated with very high confidence">
            <a:extLst>
              <a:ext uri="{FF2B5EF4-FFF2-40B4-BE49-F238E27FC236}">
                <a16:creationId xmlns:a16="http://schemas.microsoft.com/office/drawing/2014/main" id="{55DB8632-EDEC-494A-9051-016BD5D21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76" y="1442934"/>
            <a:ext cx="10851849" cy="4786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0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0051-FCA4-42C2-A741-A78B1946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1023639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  <a:ea typeface="+mj-lt"/>
                <a:cs typeface="+mj-lt"/>
              </a:rPr>
              <a:t>                   Related Work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7FFB-B947-4328-9072-E2B270E9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5" y="1221776"/>
            <a:ext cx="11421372" cy="49551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1) Pre-training: </a:t>
            </a:r>
            <a:r>
              <a:rPr lang="en-US" sz="2400">
                <a:ea typeface="+mn-lt"/>
                <a:cs typeface="+mn-lt"/>
              </a:rPr>
              <a:t>amount of available ground truth data is relatively scarce.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2) Weakly-supervised learning: </a:t>
            </a:r>
            <a:r>
              <a:rPr lang="en-US" sz="2400" dirty="0">
                <a:ea typeface="+mn-lt"/>
                <a:cs typeface="+mn-lt"/>
              </a:rPr>
              <a:t>annotating a dataset just based on the annotator’s </a:t>
            </a:r>
            <a:r>
              <a:rPr lang="en-US" sz="2400">
                <a:ea typeface="+mn-lt"/>
                <a:cs typeface="+mn-lt"/>
              </a:rPr>
              <a:t>binary decision(if a class is present in an image or not).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3) Semi-supervised learning: </a:t>
            </a:r>
            <a:r>
              <a:rPr lang="en-US" sz="2400">
                <a:ea typeface="+mn-lt"/>
                <a:cs typeface="+mn-lt"/>
              </a:rPr>
              <a:t>a mixture of fine-grained labels plus additional unlabeled data.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4) Synthetic data generation: </a:t>
            </a:r>
            <a:r>
              <a:rPr lang="en-US" sz="2400">
                <a:ea typeface="+mn-lt"/>
                <a:cs typeface="+mn-lt"/>
              </a:rPr>
              <a:t>synthetic images together with highly accurate dense annotations (shortcoming lies in the effort required to generate diverse and realistic sceneries).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5) Interactive segmentation: </a:t>
            </a:r>
            <a:r>
              <a:rPr lang="en-US" sz="2400">
                <a:ea typeface="+mn-lt"/>
                <a:cs typeface="+mn-lt"/>
              </a:rPr>
              <a:t>extracting objects of interest by utilizing sparse user input.</a:t>
            </a:r>
            <a:endParaRPr lang="en-US" sz="240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6) Active learning: </a:t>
            </a:r>
            <a:r>
              <a:rPr lang="en-US" sz="2400">
                <a:ea typeface="+mn-lt"/>
                <a:cs typeface="+mn-lt"/>
              </a:rPr>
              <a:t>algorithm can interactively query a user (or some other information source) to label new data points with the desired outputs.</a:t>
            </a:r>
            <a:endParaRPr lang="en-US" sz="2400"/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64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FE9F-41B5-44CE-8598-C60A3C5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111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                     </a:t>
            </a:r>
            <a:r>
              <a:rPr lang="en-US" b="1" dirty="0">
                <a:solidFill>
                  <a:schemeClr val="accent5"/>
                </a:solidFill>
                <a:cs typeface="Calibri Light"/>
              </a:rPr>
              <a:t>Method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546995-9C15-4EB6-8EF5-556F6932D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000" y="1410585"/>
            <a:ext cx="10470489" cy="475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59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8350-C47A-4A98-9BA1-0FC3BB16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84"/>
            <a:ext cx="10515600" cy="57794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                    </a:t>
            </a:r>
            <a:r>
              <a:rPr lang="en-US" b="1" dirty="0">
                <a:solidFill>
                  <a:schemeClr val="accent5"/>
                </a:solidFill>
                <a:ea typeface="+mj-lt"/>
                <a:cs typeface="+mj-lt"/>
              </a:rPr>
              <a:t>Method  Cont'd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1CDD-64CF-497D-B96D-EA4785FA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7" y="1121135"/>
            <a:ext cx="11220089" cy="5472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1) Training:</a:t>
            </a:r>
            <a:r>
              <a:rPr lang="en-US" sz="2400" dirty="0">
                <a:ea typeface="+mn-lt"/>
                <a:cs typeface="+mn-lt"/>
              </a:rPr>
              <a:t> For constructing the seed set we uniformly sample n images to be fully labeled by an oracle.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2a) Information Extraction: </a:t>
            </a:r>
            <a:r>
              <a:rPr lang="en-US" sz="2400" dirty="0">
                <a:ea typeface="+mn-lt"/>
                <a:cs typeface="+mn-lt"/>
              </a:rPr>
              <a:t>computing information measures for each pixel location individually.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2b) Cost Extraction: </a:t>
            </a:r>
            <a:r>
              <a:rPr lang="en-US" sz="2400" dirty="0">
                <a:ea typeface="+mn-lt"/>
                <a:cs typeface="+mn-lt"/>
              </a:rPr>
              <a:t>approximating costs by the number of clicks necessary to annotate an image.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2c) Region Aggregation and Fusion: </a:t>
            </a:r>
            <a:r>
              <a:rPr lang="en-US" sz="2400" dirty="0">
                <a:ea typeface="+mn-lt"/>
                <a:cs typeface="+mn-lt"/>
              </a:rPr>
              <a:t>some regions could be very costly to label while having only little positive impact on the models performance and vice-versa. They linearly scaled region information maps and region cost maps </a:t>
            </a:r>
            <a:r>
              <a:rPr lang="en-US" sz="2400" dirty="0" err="1">
                <a:ea typeface="+mn-lt"/>
                <a:cs typeface="+mn-lt"/>
              </a:rPr>
              <a:t>w.r.t.</a:t>
            </a:r>
            <a:r>
              <a:rPr lang="en-US" sz="2400" dirty="0">
                <a:ea typeface="+mn-lt"/>
                <a:cs typeface="+mn-lt"/>
              </a:rPr>
              <a:t> the whole dataset, such that all values are in [0;1].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3) Acquisition: </a:t>
            </a:r>
            <a:r>
              <a:rPr lang="en-US" sz="2400" dirty="0">
                <a:ea typeface="+mn-lt"/>
                <a:cs typeface="+mn-lt"/>
              </a:rPr>
              <a:t>From the region proposal pool extracted as many top scoring regions as would correspond to extracting m images out of a pool of equally sized images regarding their amount of pixels for a fair comparison to the image-based acquisition of labels.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25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2C8B-A276-4E4C-A46B-8F76AEF2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       </a:t>
            </a:r>
            <a:r>
              <a:rPr lang="en-US" b="1" dirty="0">
                <a:solidFill>
                  <a:schemeClr val="accent5"/>
                </a:solidFill>
                <a:ea typeface="+mj-lt"/>
                <a:cs typeface="+mj-lt"/>
              </a:rPr>
              <a:t> Results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FE2B-95D6-42B1-83E1-4EC2B18B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27" y="1437437"/>
            <a:ext cx="10860656" cy="4739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All processed experiments presented in this work are repeated five times and we report the average mean Intersection over Union (</a:t>
            </a:r>
            <a:r>
              <a:rPr lang="en-US" sz="2400" dirty="0" err="1">
                <a:ea typeface="+mn-lt"/>
                <a:cs typeface="+mn-lt"/>
              </a:rPr>
              <a:t>mIoU</a:t>
            </a:r>
            <a:r>
              <a:rPr lang="en-US" sz="2400" dirty="0">
                <a:ea typeface="+mn-lt"/>
                <a:cs typeface="+mn-lt"/>
              </a:rPr>
              <a:t>) calculated on the validation dataset of Cityscapes after training convergences.</a:t>
            </a:r>
          </a:p>
          <a:p>
            <a:r>
              <a:rPr lang="en-US" sz="2400">
                <a:ea typeface="+mn-lt"/>
                <a:cs typeface="+mn-lt"/>
              </a:rPr>
              <a:t>After 21 acquisition steps corresponding to 35.29% of queried labels by using </a:t>
            </a:r>
            <a:r>
              <a:rPr lang="en-US" sz="2400" dirty="0">
                <a:ea typeface="+mn-lt"/>
                <a:cs typeface="+mn-lt"/>
              </a:rPr>
              <a:t>entropy sampling, we achieve 95% of the performance as compared to the obtained </a:t>
            </a:r>
            <a:r>
              <a:rPr lang="en-US" sz="2400">
                <a:ea typeface="+mn-lt"/>
                <a:cs typeface="+mn-lt"/>
              </a:rPr>
              <a:t>result of 0.605, when training on the full training set of Cityscapes.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250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Paper Title: Cost-Effective Region-based Active Learning for Semantic Segmentation</vt:lpstr>
      <vt:lpstr>                            Main Idea</vt:lpstr>
      <vt:lpstr>Demonstrating performance</vt:lpstr>
      <vt:lpstr>                   Related Work</vt:lpstr>
      <vt:lpstr>                       Method</vt:lpstr>
      <vt:lpstr>                    Method  Cont'd</vt:lpstr>
      <vt:lpstr>                       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301</cp:revision>
  <dcterms:created xsi:type="dcterms:W3CDTF">2020-04-10T13:11:09Z</dcterms:created>
  <dcterms:modified xsi:type="dcterms:W3CDTF">2020-04-11T17:13:25Z</dcterms:modified>
</cp:coreProperties>
</file>