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56395-9455-4B36-B72D-3A7404876E99}" v="2105" dt="2020-02-15T12:57:35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OAkds5ws0" TargetMode="External"/><Relationship Id="rId2" Type="http://schemas.openxmlformats.org/officeDocument/2006/relationships/hyperlink" Target="https://medium.com/linkedai/introduction-to-image-annotation-for-computer-vision-652388b5532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um.com/computer-vision-technology-drives-the-future/top-11-tools-to-build-a-computer-vision-application-358b922849e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78B7-44D9-4933-91BF-CAE0B83A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729"/>
            <a:ext cx="10515600" cy="1081148"/>
          </a:xfrm>
        </p:spPr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  <a:cs typeface="Calibri Light"/>
              </a:rPr>
              <a:t>   </a:t>
            </a:r>
            <a:r>
              <a:rPr lang="en-US" sz="5400" b="1" dirty="0">
                <a:solidFill>
                  <a:schemeClr val="accent1"/>
                </a:solidFill>
                <a:cs typeface="Calibri Light"/>
              </a:rPr>
              <a:t>Research Title: Image Annotation</a:t>
            </a:r>
            <a:endParaRPr lang="en-US" sz="5400" b="1" dirty="0" err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6AE7-20F5-4948-9272-6D55036B0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54"/>
            <a:ext cx="10515600" cy="4940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                       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 </a:t>
            </a:r>
            <a:r>
              <a:rPr lang="en-US" b="1" dirty="0">
                <a:solidFill>
                  <a:srgbClr val="000000"/>
                </a:solidFill>
                <a:cs typeface="Calibri" panose="020F0502020204030204"/>
              </a:rPr>
              <a:t>                     </a:t>
            </a:r>
            <a:r>
              <a:rPr lang="en-US" sz="3600" b="1" dirty="0">
                <a:solidFill>
                  <a:srgbClr val="00B050"/>
                </a:solidFill>
                <a:cs typeface="Calibri" panose="020F0502020204030204"/>
              </a:rPr>
              <a:t>Group members Name and Id: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                  1. Md </a:t>
            </a:r>
            <a:r>
              <a:rPr lang="en-US" b="1" dirty="0" err="1">
                <a:cs typeface="Calibri" panose="020F0502020204030204"/>
              </a:rPr>
              <a:t>Sehabub</a:t>
            </a:r>
            <a:r>
              <a:rPr lang="en-US" b="1" dirty="0">
                <a:cs typeface="Calibri" panose="020F0502020204030204"/>
              </a:rPr>
              <a:t> Zaman </a:t>
            </a:r>
            <a:r>
              <a:rPr lang="en-US" b="1" dirty="0" err="1">
                <a:cs typeface="Calibri" panose="020F0502020204030204"/>
              </a:rPr>
              <a:t>Pranta</a:t>
            </a:r>
            <a:r>
              <a:rPr lang="en-US" b="1" dirty="0">
                <a:cs typeface="Calibri" panose="020F0502020204030204"/>
              </a:rPr>
              <a:t> - 1611251042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                  2. </a:t>
            </a:r>
            <a:r>
              <a:rPr lang="en-US" b="1" dirty="0">
                <a:ea typeface="+mn-lt"/>
                <a:cs typeface="+mn-lt"/>
              </a:rPr>
              <a:t>Tanvir Ahmed – 1410982042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             3. </a:t>
            </a:r>
            <a:r>
              <a:rPr lang="en-US" b="1" dirty="0" err="1">
                <a:ea typeface="+mn-lt"/>
                <a:cs typeface="+mn-lt"/>
              </a:rPr>
              <a:t>Jannatul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Ferdouse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Onny</a:t>
            </a:r>
            <a:r>
              <a:rPr lang="en-US" b="1" dirty="0">
                <a:ea typeface="+mn-lt"/>
                <a:cs typeface="+mn-lt"/>
              </a:rPr>
              <a:t> - 1631561042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             4. Sadia Ahmed Tandra – 1631474042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                  5. </a:t>
            </a:r>
            <a:r>
              <a:rPr lang="en-US" b="1" dirty="0" err="1">
                <a:ea typeface="+mn-lt"/>
                <a:cs typeface="+mn-lt"/>
              </a:rPr>
              <a:t>Rokeya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Akanda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Sriti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- 1620165042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83437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5A4E-026B-43B3-9C3A-2D8C329A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865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cs typeface="Calibri Light"/>
              </a:rPr>
              <a:t>         Library Required (Estimated):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D837-8150-4087-90A8-861F03AE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23"/>
            <a:ext cx="10515600" cy="4667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 </a:t>
            </a:r>
            <a:r>
              <a:rPr lang="en-US" b="1" dirty="0">
                <a:ea typeface="+mn-lt"/>
                <a:cs typeface="+mn-lt"/>
              </a:rPr>
              <a:t>TensorFlow: </a:t>
            </a:r>
            <a:r>
              <a:rPr lang="en-US" dirty="0">
                <a:ea typeface="+mn-lt"/>
                <a:cs typeface="+mn-lt"/>
              </a:rPr>
              <a:t>is an end-to-end open source platform for machine learning. It allows developers to create large-scale neural networks with many layers.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is mainly used for: Classification, Perception, Understanding, Discovering, Prediction and Creation.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OpenCV: </a:t>
            </a:r>
            <a:r>
              <a:rPr lang="en-US" dirty="0">
                <a:ea typeface="+mn-lt"/>
                <a:cs typeface="+mn-lt"/>
              </a:rPr>
              <a:t>OpenCV is a library of programming functions mainly aimed at real-time computer vision. In simple language it is library used for Image Processing.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It is mainly used to do all the operation related to Images.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528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8E76-881D-4C6F-94E1-DB62DADF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60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cs typeface="Calibri Light"/>
              </a:rPr>
              <a:t>             Tools and Language(Estimated):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8C6578-F7A5-4E17-A235-A2BDDA65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663"/>
            <a:ext cx="10515600" cy="50989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The </a:t>
            </a:r>
            <a:r>
              <a:rPr lang="en-US" b="1" dirty="0" err="1">
                <a:solidFill>
                  <a:schemeClr val="accent1"/>
                </a:solidFill>
                <a:ea typeface="+mn-lt"/>
                <a:cs typeface="+mn-lt"/>
              </a:rPr>
              <a:t>Jupyter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 Notebook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is an open source web application.</a:t>
            </a:r>
            <a:r>
              <a:rPr lang="en-US" dirty="0">
                <a:ea typeface="+mn-lt"/>
                <a:cs typeface="+mn-lt"/>
              </a:rPr>
              <a:t> This system supports over 100 programming languages including Python, Java, R, Julia, MATLAB, Octave, Scheme, Processing, Scala, and many more. 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accent1"/>
                </a:solidFill>
                <a:cs typeface="Calibri" panose="020F0502020204030204"/>
              </a:rPr>
              <a:t>We will use python for programming.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07477668-11BD-4086-9695-5DFF0C49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49" y="1114897"/>
            <a:ext cx="7286444" cy="3305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34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5F67-EA24-4048-9AF4-F6C5174B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293239"/>
            <a:ext cx="11723297" cy="6256996"/>
          </a:xfrm>
        </p:spPr>
        <p:txBody>
          <a:bodyPr>
            <a:normAutofit/>
          </a:bodyPr>
          <a:lstStyle/>
          <a:p>
            <a:r>
              <a:rPr lang="en-US" sz="8800" b="1" dirty="0">
                <a:cs typeface="Calibri Light"/>
              </a:rPr>
              <a:t>             </a:t>
            </a:r>
            <a:r>
              <a:rPr lang="en-US" sz="9600" b="1" dirty="0">
                <a:cs typeface="Calibri Light"/>
              </a:rPr>
              <a:t>The End!</a:t>
            </a:r>
            <a:br>
              <a:rPr lang="en-US" sz="9600" b="1" dirty="0">
                <a:cs typeface="Calibri Light"/>
              </a:rPr>
            </a:br>
            <a:r>
              <a:rPr lang="en-US" sz="9600" b="1" i="1" dirty="0">
                <a:cs typeface="Calibri Light"/>
              </a:rPr>
              <a:t>  </a:t>
            </a:r>
            <a:r>
              <a:rPr lang="en-US" sz="9600" b="1" i="1" dirty="0">
                <a:solidFill>
                  <a:schemeClr val="accent1"/>
                </a:solidFill>
                <a:cs typeface="Calibri Light"/>
              </a:rPr>
              <a:t>Thank You Everyone!</a:t>
            </a:r>
          </a:p>
        </p:txBody>
      </p:sp>
    </p:spTree>
    <p:extLst>
      <p:ext uri="{BB962C8B-B14F-4D97-AF65-F5344CB8AC3E}">
        <p14:creationId xmlns:p14="http://schemas.microsoft.com/office/powerpoint/2010/main" val="374334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92F9-FF22-4DC3-B106-91497843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186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cs typeface="Calibri Light"/>
              </a:rPr>
              <a:t>References:</a:t>
            </a:r>
            <a:br>
              <a:rPr lang="en-US" sz="5400" b="1" dirty="0">
                <a:solidFill>
                  <a:schemeClr val="accent1"/>
                </a:solidFill>
                <a:cs typeface="Calibri Light"/>
              </a:rPr>
            </a:br>
            <a:r>
              <a:rPr lang="en-US" sz="3200" b="1" dirty="0">
                <a:cs typeface="Calibri Light"/>
              </a:rPr>
              <a:t>1.</a:t>
            </a:r>
            <a:r>
              <a:rPr lang="en-US" sz="3200" b="1" dirty="0">
                <a:ea typeface="+mj-lt"/>
                <a:cs typeface="+mj-lt"/>
              </a:rPr>
              <a:t> </a:t>
            </a:r>
            <a:r>
              <a:rPr lang="en-US" sz="3200" dirty="0">
                <a:ea typeface="+mj-lt"/>
                <a:cs typeface="+mj-lt"/>
                <a:hlinkClick r:id="rId2"/>
              </a:rPr>
              <a:t>https://medium.com/linkedai/introduction-to-image-annotation-for-computer-vision-652388b5532a</a:t>
            </a:r>
            <a:br>
              <a:rPr lang="en-US" sz="3200" dirty="0">
                <a:ea typeface="+mj-lt"/>
                <a:cs typeface="+mj-lt"/>
              </a:rPr>
            </a:br>
            <a:r>
              <a:rPr lang="en-US" sz="3200" b="1" dirty="0">
                <a:cs typeface="Calibri Light" panose="020F0302020204030204"/>
              </a:rPr>
              <a:t>2.</a:t>
            </a:r>
            <a:r>
              <a:rPr lang="en-US" sz="3200" b="1" dirty="0">
                <a:ea typeface="+mj-lt"/>
                <a:cs typeface="+mj-lt"/>
              </a:rPr>
              <a:t> </a:t>
            </a:r>
            <a:r>
              <a:rPr lang="en-US" sz="3200" dirty="0">
                <a:ea typeface="+mj-lt"/>
                <a:cs typeface="+mj-lt"/>
                <a:hlinkClick r:id="rId3"/>
              </a:rPr>
              <a:t>https://www.youtube.com/watch?v=FQOAkds5ws0</a:t>
            </a:r>
            <a:br>
              <a:rPr lang="en-US" sz="3200" dirty="0">
                <a:ea typeface="+mj-lt"/>
                <a:cs typeface="+mj-lt"/>
              </a:rPr>
            </a:br>
            <a:r>
              <a:rPr lang="en-US" sz="3200" b="1" dirty="0">
                <a:cs typeface="Calibri Light" panose="020F0302020204030204"/>
              </a:rPr>
              <a:t>3.</a:t>
            </a:r>
            <a:r>
              <a:rPr lang="en-US" sz="3200" b="1" dirty="0">
                <a:ea typeface="+mj-lt"/>
                <a:cs typeface="+mj-lt"/>
              </a:rPr>
              <a:t> </a:t>
            </a:r>
            <a:r>
              <a:rPr lang="en-US" sz="3200" dirty="0">
                <a:ea typeface="+mj-lt"/>
                <a:cs typeface="+mj-lt"/>
                <a:hlinkClick r:id="rId4"/>
              </a:rPr>
              <a:t>https://medium.com/computer-vision-technology-drives-the-future/top-11-tools-to-build-a-computer-vision-application-358b922849ee</a:t>
            </a:r>
            <a:endParaRPr lang="en-US" sz="3200" b="1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5182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B8BA-8401-485F-8454-254859C9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220"/>
            <a:ext cx="10515600" cy="707337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    </a:t>
            </a:r>
            <a:r>
              <a:rPr lang="en-US" dirty="0">
                <a:solidFill>
                  <a:srgbClr val="000000"/>
                </a:solidFill>
                <a:cs typeface="Calibri Light"/>
              </a:rPr>
              <a:t>    </a:t>
            </a:r>
            <a:r>
              <a:rPr lang="en-US" b="1" dirty="0">
                <a:solidFill>
                  <a:schemeClr val="accent1"/>
                </a:solidFill>
                <a:cs typeface="Calibri Light"/>
              </a:rPr>
              <a:t>The Concept of Image Annotation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4" descr="A person with collar shirt&#10;&#10;Description generated with high confidence">
            <a:extLst>
              <a:ext uri="{FF2B5EF4-FFF2-40B4-BE49-F238E27FC236}">
                <a16:creationId xmlns:a16="http://schemas.microsoft.com/office/drawing/2014/main" id="{68621465-E43F-4F7C-89FF-E8116DD1B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246" y="850856"/>
            <a:ext cx="10209541" cy="5625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350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6F0D-FE44-48FE-8F7D-0E1846F8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3" y="365125"/>
            <a:ext cx="10529977" cy="100926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cs typeface="Calibri Light"/>
              </a:rPr>
              <a:t>    Different types of Image Annotation: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BB69-7B49-4204-82DA-FEEFBE7D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078003"/>
            <a:ext cx="10529977" cy="5098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cs typeface="Calibri"/>
              </a:rPr>
              <a:t>      </a:t>
            </a:r>
            <a:endParaRPr lang="en-US" dirty="0"/>
          </a:p>
          <a:p>
            <a:pPr marL="0" indent="0">
              <a:buNone/>
            </a:pPr>
            <a:r>
              <a:rPr lang="en-US" sz="3600" b="1" dirty="0">
                <a:cs typeface="Calibri"/>
              </a:rPr>
              <a:t>                 </a:t>
            </a:r>
            <a:r>
              <a:rPr lang="en-US" sz="3600" b="1" dirty="0">
                <a:solidFill>
                  <a:schemeClr val="accent1"/>
                </a:solidFill>
                <a:cs typeface="Calibri"/>
              </a:rPr>
              <a:t>1.</a:t>
            </a:r>
            <a:r>
              <a:rPr lang="en-US" sz="3600" b="1" dirty="0">
                <a:cs typeface="Calibri"/>
              </a:rPr>
              <a:t> </a:t>
            </a:r>
            <a:r>
              <a:rPr lang="en-US" sz="3600" dirty="0">
                <a:cs typeface="Calibri"/>
              </a:rPr>
              <a:t>Bounding Box Annotation</a:t>
            </a:r>
            <a:endParaRPr lang="en-US"/>
          </a:p>
          <a:p>
            <a:pPr marL="0" indent="0">
              <a:buNone/>
            </a:pPr>
            <a:r>
              <a:rPr lang="en-US" sz="3600" b="1" dirty="0">
                <a:cs typeface="Calibri"/>
              </a:rPr>
              <a:t>                 </a:t>
            </a:r>
            <a:r>
              <a:rPr lang="en-US" sz="3600" b="1" dirty="0">
                <a:solidFill>
                  <a:schemeClr val="accent1"/>
                </a:solidFill>
                <a:cs typeface="Calibri"/>
              </a:rPr>
              <a:t>2.</a:t>
            </a:r>
            <a:r>
              <a:rPr lang="en-US" sz="3600" b="1" dirty="0">
                <a:cs typeface="Calibri"/>
              </a:rPr>
              <a:t> </a:t>
            </a:r>
            <a:r>
              <a:rPr lang="en-US" sz="3600" dirty="0">
                <a:cs typeface="Calibri"/>
              </a:rPr>
              <a:t>2D and 3D cuboid Annotation</a:t>
            </a:r>
          </a:p>
          <a:p>
            <a:pPr marL="0" indent="0">
              <a:buNone/>
            </a:pPr>
            <a:r>
              <a:rPr lang="en-US" sz="3600" b="1" dirty="0">
                <a:cs typeface="Calibri"/>
              </a:rPr>
              <a:t>                 </a:t>
            </a:r>
            <a:r>
              <a:rPr lang="en-US" sz="3600" b="1" dirty="0">
                <a:solidFill>
                  <a:schemeClr val="accent1"/>
                </a:solidFill>
                <a:cs typeface="Calibri"/>
              </a:rPr>
              <a:t>3.</a:t>
            </a:r>
            <a:r>
              <a:rPr lang="en-US" sz="3600" b="1" dirty="0">
                <a:cs typeface="Calibri"/>
              </a:rPr>
              <a:t> </a:t>
            </a:r>
            <a:r>
              <a:rPr lang="en-US" sz="3600" dirty="0">
                <a:cs typeface="Calibri"/>
              </a:rPr>
              <a:t>Landmark Annotation</a:t>
            </a:r>
          </a:p>
          <a:p>
            <a:pPr marL="0" indent="0">
              <a:buNone/>
            </a:pPr>
            <a:r>
              <a:rPr lang="en-US" sz="3600" b="1" dirty="0">
                <a:cs typeface="Calibri"/>
              </a:rPr>
              <a:t>                 </a:t>
            </a:r>
            <a:r>
              <a:rPr lang="en-US" sz="3600" b="1" dirty="0">
                <a:solidFill>
                  <a:schemeClr val="accent1"/>
                </a:solidFill>
                <a:cs typeface="Calibri"/>
              </a:rPr>
              <a:t>4.</a:t>
            </a:r>
            <a:r>
              <a:rPr lang="en-US" sz="3600" b="1" dirty="0">
                <a:cs typeface="Calibri"/>
              </a:rPr>
              <a:t> </a:t>
            </a:r>
            <a:r>
              <a:rPr lang="en-US" sz="3600" dirty="0">
                <a:cs typeface="Calibri"/>
              </a:rPr>
              <a:t>Video Annotation </a:t>
            </a:r>
            <a:r>
              <a:rPr lang="en-US" sz="3600" dirty="0">
                <a:solidFill>
                  <a:schemeClr val="accent1"/>
                </a:solidFill>
                <a:cs typeface="Calibri"/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276941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FE86-2D6D-4AD6-959A-40FCAE55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220"/>
            <a:ext cx="10515600" cy="6210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cs typeface="Calibri Light"/>
              </a:rPr>
              <a:t>                 Types of Image Annotation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4" descr="A picture containing table, sitting, items, display&#10;&#10;Description generated with very high confidence">
            <a:extLst>
              <a:ext uri="{FF2B5EF4-FFF2-40B4-BE49-F238E27FC236}">
                <a16:creationId xmlns:a16="http://schemas.microsoft.com/office/drawing/2014/main" id="{1EF3D9D2-4DAD-4AFD-AB23-B25796E72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13" y="903783"/>
            <a:ext cx="10176292" cy="5318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63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DF89-2A45-48C1-8890-BDFE79DC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2"/>
            <a:ext cx="10515600" cy="5635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ea typeface="+mj-lt"/>
                <a:cs typeface="+mj-lt"/>
              </a:rPr>
              <a:t>                Types of Image Annotation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9EE13BA-4881-4A52-B55A-8BB6BCE86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481" y="879882"/>
            <a:ext cx="10200734" cy="556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66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BCD1-7266-49C8-833F-9C08CCCF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88"/>
            <a:ext cx="10515600" cy="5060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ea typeface="+mj-lt"/>
                <a:cs typeface="+mj-lt"/>
              </a:rPr>
              <a:t>                 Types of Image Annotation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4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196A60CB-E2F0-41A3-A53C-6F6B38342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299" y="731346"/>
            <a:ext cx="10454494" cy="5821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463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180-FC1B-4273-98DD-FC72510F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5"/>
            <a:ext cx="10515600" cy="5635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               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 </a:t>
            </a:r>
            <a:r>
              <a:rPr lang="en-US" b="1" dirty="0">
                <a:solidFill>
                  <a:schemeClr val="accent1"/>
                </a:solidFill>
                <a:ea typeface="+mj-lt"/>
                <a:cs typeface="+mj-lt"/>
              </a:rPr>
              <a:t>Types of Image Annotation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6A0B0F4-07B3-47FF-8364-EF3978983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099" y="889587"/>
            <a:ext cx="9984895" cy="5619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66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9A8D-E661-4445-AE18-8BD917BF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054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   How to pick the right type of annotation?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4CAB-A4F4-43F5-9534-6D6E5170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Image annotation helps to make images readable for computer vision, computers use the annotated data to learn to recognize similar patterns when presented with new data. </a:t>
            </a:r>
            <a:r>
              <a:rPr lang="en-US" sz="3200" dirty="0">
                <a:solidFill>
                  <a:schemeClr val="accent1"/>
                </a:solidFill>
                <a:ea typeface="+mn-lt"/>
                <a:cs typeface="+mn-lt"/>
              </a:rPr>
              <a:t>So, It all depends on the kind of use case we have.</a:t>
            </a:r>
            <a:endParaRPr lang="en-US" sz="3200" dirty="0">
              <a:solidFill>
                <a:schemeClr val="accent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030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6A7D-D3B3-417B-9D0A-0F041A77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lt"/>
                <a:cs typeface="+mj-lt"/>
              </a:rPr>
              <a:t>                   Research Goal(Estimated):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AF1C-AAC9-486C-906E-DC1FEEDD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814"/>
            <a:ext cx="10515600" cy="4725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3600" dirty="0">
                <a:cs typeface="Calibri" panose="020F0502020204030204"/>
              </a:rPr>
              <a:t>Our goal is to work with a Road Image dataset where we will implement some Image Annotation model.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3600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3600" dirty="0">
                <a:cs typeface="Calibri" panose="020F0502020204030204"/>
              </a:rPr>
              <a:t>Our implemented model will describe(predict) the condition of a road from its training knowledge.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3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735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   Research Title: Image Annotation</vt:lpstr>
      <vt:lpstr>          The Concept of Image Annotation</vt:lpstr>
      <vt:lpstr>    Different types of Image Annotation:</vt:lpstr>
      <vt:lpstr>                 Types of Image Annotation</vt:lpstr>
      <vt:lpstr>                Types of Image Annotation</vt:lpstr>
      <vt:lpstr>                 Types of Image Annotation</vt:lpstr>
      <vt:lpstr>                Types of Image Annotation</vt:lpstr>
      <vt:lpstr>   How to pick the right type of annotation? </vt:lpstr>
      <vt:lpstr>                   Research Goal(Estimated):</vt:lpstr>
      <vt:lpstr>         Library Required (Estimated):</vt:lpstr>
      <vt:lpstr>             Tools and Language(Estimated):</vt:lpstr>
      <vt:lpstr>             The End!   Thank You Everyone!</vt:lpstr>
      <vt:lpstr>References: 1. https://medium.com/linkedai/introduction-to-image-annotation-for-computer-vision-652388b5532a 2. https://www.youtube.com/watch?v=FQOAkds5ws0 3. https://medium.com/computer-vision-technology-drives-the-future/top-11-tools-to-build-a-computer-vision-application-358b922849ee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AKANDA</cp:lastModifiedBy>
  <cp:revision>514</cp:revision>
  <dcterms:created xsi:type="dcterms:W3CDTF">2020-02-15T11:33:55Z</dcterms:created>
  <dcterms:modified xsi:type="dcterms:W3CDTF">2020-02-15T13:39:28Z</dcterms:modified>
</cp:coreProperties>
</file>