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sldIdLst>
    <p:sldId id="256" r:id="rId2"/>
    <p:sldId id="257" r:id="rId3"/>
    <p:sldId id="258" r:id="rId4"/>
    <p:sldId id="259" r:id="rId5"/>
    <p:sldId id="260" r:id="rId6"/>
    <p:sldId id="261" r:id="rId7"/>
    <p:sldId id="262" r:id="rId8"/>
    <p:sldId id="263" r:id="rId9"/>
    <p:sldId id="266" r:id="rId10"/>
    <p:sldId id="264" r:id="rId11"/>
    <p:sldId id="267" r:id="rId12"/>
    <p:sldId id="269" r:id="rId13"/>
    <p:sldId id="270" r:id="rId14"/>
    <p:sldId id="271" r:id="rId15"/>
    <p:sldId id="272" r:id="rId16"/>
    <p:sldId id="273" r:id="rId17"/>
    <p:sldId id="274" r:id="rId18"/>
    <p:sldId id="275" r:id="rId19"/>
    <p:sldId id="276" r:id="rId20"/>
    <p:sldId id="278" r:id="rId21"/>
    <p:sldId id="277"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138" autoAdjust="0"/>
  </p:normalViewPr>
  <p:slideViewPr>
    <p:cSldViewPr>
      <p:cViewPr varScale="1">
        <p:scale>
          <a:sx n="79" d="100"/>
          <a:sy n="79" d="100"/>
        </p:scale>
        <p:origin x="108" y="720"/>
      </p:cViewPr>
      <p:guideLst>
        <p:guide orient="horz" pos="2160"/>
        <p:guide pos="2880"/>
      </p:guideLst>
    </p:cSldViewPr>
  </p:slideViewPr>
  <p:outlineViewPr>
    <p:cViewPr>
      <p:scale>
        <a:sx n="33" d="100"/>
        <a:sy n="33" d="100"/>
      </p:scale>
      <p:origin x="0" y="19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8171A-D73D-4741-BA2E-11E274B37966}" type="datetimeFigureOut">
              <a:rPr lang="en-US" smtClean="0"/>
              <a:t>23-Feb-20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732DA-98BE-42A5-9E07-4B1B64101915}" type="slidenum">
              <a:rPr lang="en-US" smtClean="0"/>
              <a:t>‹#›</a:t>
            </a:fld>
            <a:endParaRPr lang="en-US"/>
          </a:p>
        </p:txBody>
      </p:sp>
    </p:spTree>
    <p:extLst>
      <p:ext uri="{BB962C8B-B14F-4D97-AF65-F5344CB8AC3E}">
        <p14:creationId xmlns:p14="http://schemas.microsoft.com/office/powerpoint/2010/main" val="154900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1732DA-98BE-42A5-9E07-4B1B64101915}" type="slidenum">
              <a:rPr lang="en-US" smtClean="0"/>
              <a:t>7</a:t>
            </a:fld>
            <a:endParaRPr lang="en-US"/>
          </a:p>
        </p:txBody>
      </p:sp>
    </p:spTree>
    <p:extLst>
      <p:ext uri="{BB962C8B-B14F-4D97-AF65-F5344CB8AC3E}">
        <p14:creationId xmlns:p14="http://schemas.microsoft.com/office/powerpoint/2010/main" val="3010993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1732DA-98BE-42A5-9E07-4B1B64101915}" type="slidenum">
              <a:rPr lang="en-US" smtClean="0"/>
              <a:t>18</a:t>
            </a:fld>
            <a:endParaRPr lang="en-US"/>
          </a:p>
        </p:txBody>
      </p:sp>
    </p:spTree>
    <p:extLst>
      <p:ext uri="{BB962C8B-B14F-4D97-AF65-F5344CB8AC3E}">
        <p14:creationId xmlns:p14="http://schemas.microsoft.com/office/powerpoint/2010/main" val="2140936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562E2B8-60F0-4C2F-94D4-61BA5F5D11D3}" type="datetimeFigureOut">
              <a:rPr lang="en-US" smtClean="0"/>
              <a:t>23-Feb-20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27D74B0-646C-4EF0-9D44-EDE8489A182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23-Feb-20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23-Feb-20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562E2B8-60F0-4C2F-94D4-61BA5F5D11D3}" type="datetimeFigureOut">
              <a:rPr lang="en-US" smtClean="0"/>
              <a:t>23-Feb-20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562E2B8-60F0-4C2F-94D4-61BA5F5D11D3}" type="datetimeFigureOut">
              <a:rPr lang="en-US" smtClean="0"/>
              <a:t>23-Feb-20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27D74B0-646C-4EF0-9D44-EDE8489A182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562E2B8-60F0-4C2F-94D4-61BA5F5D11D3}" type="datetimeFigureOut">
              <a:rPr lang="en-US" smtClean="0"/>
              <a:t>23-Feb-20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562E2B8-60F0-4C2F-94D4-61BA5F5D11D3}" type="datetimeFigureOut">
              <a:rPr lang="en-US" smtClean="0"/>
              <a:t>23-Feb-20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D74B0-646C-4EF0-9D44-EDE8489A182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562E2B8-60F0-4C2F-94D4-61BA5F5D11D3}" type="datetimeFigureOut">
              <a:rPr lang="en-US" smtClean="0"/>
              <a:t>23-Feb-20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D74B0-646C-4EF0-9D44-EDE8489A182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2E2B8-60F0-4C2F-94D4-61BA5F5D11D3}" type="datetimeFigureOut">
              <a:rPr lang="en-US" smtClean="0"/>
              <a:t>23-Feb-20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D74B0-646C-4EF0-9D44-EDE8489A182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23-Feb-20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23-Feb-20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562E2B8-60F0-4C2F-94D4-61BA5F5D11D3}" type="datetimeFigureOut">
              <a:rPr lang="en-US" smtClean="0"/>
              <a:t>23-Feb-20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27D74B0-646C-4EF0-9D44-EDE8489A182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sehab1611251/CSE-49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752600"/>
            <a:ext cx="6477000" cy="990600"/>
          </a:xfrm>
        </p:spPr>
        <p:txBody>
          <a:bodyPr>
            <a:normAutofit/>
          </a:bodyPr>
          <a:lstStyle/>
          <a:p>
            <a:r>
              <a:rPr lang="en-US" sz="3600" b="1" dirty="0"/>
              <a:t>Image Annotation</a:t>
            </a:r>
            <a:br>
              <a:rPr lang="en-US" sz="3600" b="1" dirty="0"/>
            </a:br>
            <a:r>
              <a:rPr lang="en-US" sz="2200" b="1" dirty="0"/>
              <a:t>Research Paper Review</a:t>
            </a:r>
            <a:endParaRPr lang="en-US" sz="3600" b="1" dirty="0"/>
          </a:p>
        </p:txBody>
      </p:sp>
      <p:sp>
        <p:nvSpPr>
          <p:cNvPr id="3" name="Subtitle 2"/>
          <p:cNvSpPr>
            <a:spLocks noGrp="1"/>
          </p:cNvSpPr>
          <p:nvPr>
            <p:ph type="subTitle" idx="1"/>
          </p:nvPr>
        </p:nvSpPr>
        <p:spPr>
          <a:xfrm>
            <a:off x="1219200" y="5105400"/>
            <a:ext cx="6858000" cy="533400"/>
          </a:xfrm>
        </p:spPr>
        <p:txBody>
          <a:bodyPr/>
          <a:lstStyle/>
          <a:p>
            <a:r>
              <a:rPr lang="en-US" b="1" dirty="0"/>
              <a:t>CSE499A.10</a:t>
            </a:r>
          </a:p>
        </p:txBody>
      </p:sp>
      <p:sp>
        <p:nvSpPr>
          <p:cNvPr id="4" name="Title 1"/>
          <p:cNvSpPr txBox="1">
            <a:spLocks/>
          </p:cNvSpPr>
          <p:nvPr/>
        </p:nvSpPr>
        <p:spPr>
          <a:xfrm>
            <a:off x="1066800" y="3657600"/>
            <a:ext cx="7162800" cy="1219200"/>
          </a:xfrm>
          <a:prstGeom prst="rect">
            <a:avLst/>
          </a:prstGeom>
        </p:spPr>
        <p:txBody>
          <a:bodyPr vert="horz" anchor="t" anchorCtr="0">
            <a:noAutofit/>
          </a:bodyPr>
          <a:lstStyle/>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lang="en-US" sz="1600" b="1" dirty="0">
                <a:latin typeface="+mj-lt"/>
                <a:ea typeface="+mj-ea"/>
                <a:cs typeface="+mj-cs"/>
              </a:rPr>
              <a:t>Sadia Ahmed Tandra (1631474042)</a:t>
            </a:r>
          </a:p>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1600" b="1" i="0" u="none" strike="noStrike" kern="1200" cap="none" spc="0" normalizeH="0" baseline="0" noProof="0" dirty="0" err="1">
                <a:ln>
                  <a:noFill/>
                </a:ln>
                <a:solidFill>
                  <a:schemeClr val="tx1"/>
                </a:solidFill>
                <a:effectLst/>
                <a:uLnTx/>
                <a:uFillTx/>
                <a:latin typeface="+mj-lt"/>
                <a:ea typeface="+mj-ea"/>
                <a:cs typeface="+mj-cs"/>
              </a:rPr>
              <a:t>Jannatul</a:t>
            </a:r>
            <a:r>
              <a:rPr kumimoji="0" lang="en-US" sz="1600" b="1" i="0" u="none" strike="noStrike" kern="1200" cap="none" spc="0" normalizeH="0" baseline="0" noProof="0" dirty="0">
                <a:ln>
                  <a:noFill/>
                </a:ln>
                <a:solidFill>
                  <a:schemeClr val="tx1"/>
                </a:solidFill>
                <a:effectLst/>
                <a:uLnTx/>
                <a:uFillTx/>
                <a:latin typeface="+mj-lt"/>
                <a:ea typeface="+mj-ea"/>
                <a:cs typeface="+mj-cs"/>
              </a:rPr>
              <a:t> </a:t>
            </a:r>
            <a:r>
              <a:rPr kumimoji="0" lang="en-US" sz="1600" b="1" i="0" u="none" strike="noStrike" kern="1200" cap="none" spc="0" normalizeH="0" baseline="0" noProof="0" dirty="0" err="1">
                <a:ln>
                  <a:noFill/>
                </a:ln>
                <a:solidFill>
                  <a:schemeClr val="tx1"/>
                </a:solidFill>
                <a:effectLst/>
                <a:uLnTx/>
                <a:uFillTx/>
                <a:latin typeface="+mj-lt"/>
                <a:ea typeface="+mj-ea"/>
                <a:cs typeface="+mj-cs"/>
              </a:rPr>
              <a:t>Ferdouse</a:t>
            </a:r>
            <a:r>
              <a:rPr kumimoji="0" lang="en-US" sz="1600" b="1" i="0" u="none" strike="noStrike" kern="1200" cap="none" spc="0" normalizeH="0" baseline="0" noProof="0" dirty="0">
                <a:ln>
                  <a:noFill/>
                </a:ln>
                <a:solidFill>
                  <a:schemeClr val="tx1"/>
                </a:solidFill>
                <a:effectLst/>
                <a:uLnTx/>
                <a:uFillTx/>
                <a:latin typeface="+mj-lt"/>
                <a:ea typeface="+mj-ea"/>
                <a:cs typeface="+mj-cs"/>
              </a:rPr>
              <a:t> </a:t>
            </a:r>
            <a:r>
              <a:rPr kumimoji="0" lang="en-US" sz="1600" b="1" i="0" u="none" strike="noStrike" kern="1200" cap="none" spc="0" normalizeH="0" baseline="0" noProof="0" dirty="0" err="1">
                <a:ln>
                  <a:noFill/>
                </a:ln>
                <a:solidFill>
                  <a:schemeClr val="tx1"/>
                </a:solidFill>
                <a:effectLst/>
                <a:uLnTx/>
                <a:uFillTx/>
                <a:latin typeface="+mj-lt"/>
                <a:ea typeface="+mj-ea"/>
                <a:cs typeface="+mj-cs"/>
              </a:rPr>
              <a:t>Onny</a:t>
            </a:r>
            <a:r>
              <a:rPr kumimoji="0" lang="en-US" sz="1600" b="1" i="0" u="none" strike="noStrike" kern="1200" cap="none" spc="0" normalizeH="0" baseline="0" noProof="0" dirty="0">
                <a:ln>
                  <a:noFill/>
                </a:ln>
                <a:solidFill>
                  <a:schemeClr val="tx1"/>
                </a:solidFill>
                <a:effectLst/>
                <a:uLnTx/>
                <a:uFillTx/>
                <a:latin typeface="+mj-lt"/>
                <a:ea typeface="+mj-ea"/>
                <a:cs typeface="+mj-cs"/>
              </a:rPr>
              <a:t> (1631561042)</a:t>
            </a:r>
            <a:endParaRPr lang="en-US" sz="1600" b="1" dirty="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1600" b="1" i="0" u="none" strike="noStrike" kern="1200" cap="none" spc="0" normalizeH="0" baseline="0" noProof="0" dirty="0">
                <a:ln>
                  <a:noFill/>
                </a:ln>
                <a:solidFill>
                  <a:schemeClr val="tx1"/>
                </a:solidFill>
                <a:effectLst/>
                <a:uLnTx/>
                <a:uFillTx/>
                <a:latin typeface="+mj-lt"/>
                <a:ea typeface="+mj-ea"/>
                <a:cs typeface="+mj-cs"/>
              </a:rPr>
              <a:t>Md</a:t>
            </a:r>
            <a:r>
              <a:rPr kumimoji="0" lang="en-US" sz="1600" b="1" i="0" u="none" strike="noStrike" kern="1200" cap="none" spc="0" normalizeH="0" noProof="0" dirty="0">
                <a:ln>
                  <a:noFill/>
                </a:ln>
                <a:solidFill>
                  <a:schemeClr val="tx1"/>
                </a:solidFill>
                <a:effectLst/>
                <a:uLnTx/>
                <a:uFillTx/>
                <a:latin typeface="+mj-lt"/>
                <a:ea typeface="+mj-ea"/>
                <a:cs typeface="+mj-cs"/>
              </a:rPr>
              <a:t> </a:t>
            </a:r>
            <a:r>
              <a:rPr kumimoji="0" lang="en-US" sz="1600" b="1" i="0" u="none" strike="noStrike" kern="1200" cap="none" spc="0" normalizeH="0" noProof="0" dirty="0" err="1">
                <a:ln>
                  <a:noFill/>
                </a:ln>
                <a:solidFill>
                  <a:schemeClr val="tx1"/>
                </a:solidFill>
                <a:effectLst/>
                <a:uLnTx/>
                <a:uFillTx/>
                <a:latin typeface="+mj-lt"/>
                <a:ea typeface="+mj-ea"/>
                <a:cs typeface="+mj-cs"/>
              </a:rPr>
              <a:t>Sehebub</a:t>
            </a:r>
            <a:r>
              <a:rPr kumimoji="0" lang="en-US" sz="1600" b="1" i="0" u="none" strike="noStrike" kern="1200" cap="none" spc="0" normalizeH="0" noProof="0" dirty="0">
                <a:ln>
                  <a:noFill/>
                </a:ln>
                <a:solidFill>
                  <a:schemeClr val="tx1"/>
                </a:solidFill>
                <a:effectLst/>
                <a:uLnTx/>
                <a:uFillTx/>
                <a:latin typeface="+mj-lt"/>
                <a:ea typeface="+mj-ea"/>
                <a:cs typeface="+mj-cs"/>
              </a:rPr>
              <a:t> Zaman Pranta (1611251042)</a:t>
            </a:r>
          </a:p>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lang="en-US" sz="1600" b="1" baseline="0" dirty="0">
                <a:latin typeface="+mj-lt"/>
                <a:ea typeface="+mj-ea"/>
                <a:cs typeface="+mj-cs"/>
              </a:rPr>
              <a:t>Tanvir</a:t>
            </a:r>
            <a:r>
              <a:rPr lang="en-US" sz="1600" b="1" dirty="0">
                <a:latin typeface="+mj-lt"/>
                <a:ea typeface="+mj-ea"/>
                <a:cs typeface="+mj-cs"/>
              </a:rPr>
              <a:t> Ahmed (1410982042)</a:t>
            </a:r>
          </a:p>
          <a:p>
            <a:pPr marL="0" marR="0" lvl="0" indent="0" algn="r"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1600" b="1" i="0" u="none" strike="noStrike" kern="1200" cap="none" spc="0" normalizeH="0" baseline="0" noProof="0" dirty="0" err="1">
                <a:ln>
                  <a:noFill/>
                </a:ln>
                <a:solidFill>
                  <a:schemeClr val="tx1"/>
                </a:solidFill>
                <a:effectLst/>
                <a:uLnTx/>
                <a:uFillTx/>
                <a:latin typeface="+mj-lt"/>
                <a:ea typeface="+mj-ea"/>
                <a:cs typeface="+mj-cs"/>
              </a:rPr>
              <a:t>Rokeya</a:t>
            </a:r>
            <a:r>
              <a:rPr kumimoji="0" lang="en-US" sz="1600" b="1" i="0" u="none" strike="noStrike" kern="1200" cap="none" spc="0" normalizeH="0" baseline="0" noProof="0" dirty="0">
                <a:ln>
                  <a:noFill/>
                </a:ln>
                <a:solidFill>
                  <a:schemeClr val="tx1"/>
                </a:solidFill>
                <a:effectLst/>
                <a:uLnTx/>
                <a:uFillTx/>
                <a:latin typeface="+mj-lt"/>
                <a:ea typeface="+mj-ea"/>
                <a:cs typeface="+mj-cs"/>
              </a:rPr>
              <a:t> </a:t>
            </a:r>
            <a:r>
              <a:rPr kumimoji="0" lang="en-US" sz="1600" b="1" i="0" u="none" strike="noStrike" kern="1200" cap="none" spc="0" normalizeH="0" baseline="0" noProof="0" dirty="0" err="1">
                <a:ln>
                  <a:noFill/>
                </a:ln>
                <a:solidFill>
                  <a:schemeClr val="tx1"/>
                </a:solidFill>
                <a:effectLst/>
                <a:uLnTx/>
                <a:uFillTx/>
                <a:latin typeface="+mj-lt"/>
                <a:ea typeface="+mj-ea"/>
                <a:cs typeface="+mj-cs"/>
              </a:rPr>
              <a:t>Akanda</a:t>
            </a:r>
            <a:r>
              <a:rPr kumimoji="0" lang="en-US" sz="1600" b="1" i="0" u="none" strike="noStrike" kern="1200" cap="none" spc="0" normalizeH="0" baseline="0" noProof="0" dirty="0">
                <a:ln>
                  <a:noFill/>
                </a:ln>
                <a:solidFill>
                  <a:schemeClr val="tx1"/>
                </a:solidFill>
                <a:effectLst/>
                <a:uLnTx/>
                <a:uFillTx/>
                <a:latin typeface="+mj-lt"/>
                <a:ea typeface="+mj-ea"/>
                <a:cs typeface="+mj-cs"/>
              </a:rPr>
              <a:t> </a:t>
            </a:r>
            <a:r>
              <a:rPr kumimoji="0" lang="en-US" sz="1600" b="1" i="0" u="none" strike="noStrike" kern="1200" cap="none" spc="0" normalizeH="0" baseline="0" noProof="0" dirty="0" err="1">
                <a:ln>
                  <a:noFill/>
                </a:ln>
                <a:solidFill>
                  <a:schemeClr val="tx1"/>
                </a:solidFill>
                <a:effectLst/>
                <a:uLnTx/>
                <a:uFillTx/>
                <a:latin typeface="+mj-lt"/>
                <a:ea typeface="+mj-ea"/>
                <a:cs typeface="+mj-cs"/>
              </a:rPr>
              <a:t>Sriti</a:t>
            </a:r>
            <a:r>
              <a:rPr kumimoji="0" lang="en-US" sz="1600" b="1" i="0" u="none" strike="noStrike" kern="1200" cap="none" spc="0" normalizeH="0" baseline="0" noProof="0" dirty="0">
                <a:ln>
                  <a:noFill/>
                </a:ln>
                <a:solidFill>
                  <a:schemeClr val="tx1"/>
                </a:solidFill>
                <a:effectLst/>
                <a:uLnTx/>
                <a:uFillTx/>
                <a:latin typeface="+mj-lt"/>
                <a:ea typeface="+mj-ea"/>
                <a:cs typeface="+mj-cs"/>
              </a:rPr>
              <a:t> (1620165042</a:t>
            </a:r>
            <a:r>
              <a:rPr kumimoji="0" lang="en-US" sz="1400" b="0" i="0" u="none" strike="noStrike" kern="1200" cap="none" spc="0" normalizeH="0" baseline="0" noProof="0" dirty="0">
                <a:ln>
                  <a:noFill/>
                </a:ln>
                <a:solidFill>
                  <a:schemeClr val="tx1"/>
                </a:solidFill>
                <a:effectLst/>
                <a:uLnTx/>
                <a:uFillTx/>
                <a:latin typeface="+mj-lt"/>
                <a:ea typeface="+mj-ea"/>
                <a:cs typeface="+mj-cs"/>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Result</a:t>
            </a:r>
          </a:p>
        </p:txBody>
      </p:sp>
      <p:sp>
        <p:nvSpPr>
          <p:cNvPr id="3" name="Content Placeholder 2"/>
          <p:cNvSpPr>
            <a:spLocks noGrp="1"/>
          </p:cNvSpPr>
          <p:nvPr>
            <p:ph sz="quarter" idx="1"/>
          </p:nvPr>
        </p:nvSpPr>
        <p:spPr/>
        <p:txBody>
          <a:bodyPr/>
          <a:lstStyle/>
          <a:p>
            <a:endParaRPr lang="en-US" dirty="0"/>
          </a:p>
          <a:p>
            <a:r>
              <a:rPr lang="en-US" dirty="0"/>
              <a:t>This method is more accurate than those generated with normalized cuts. It is common for normalized cut stop partition regions that belong to the same object in more than a single region</a:t>
            </a:r>
          </a:p>
          <a:p>
            <a:endParaRPr lang="en-US" dirty="0"/>
          </a:p>
          <a:p>
            <a:r>
              <a:rPr lang="en-US" dirty="0"/>
              <a:t>But here in this method, it correctly identifies homogeneous segments. Here noted that was stated above, segmentation is a highly subjective process, hence evaluating the quality of segmentations produced with different methods is a subjective task as well.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p>
        </p:txBody>
      </p:sp>
      <p:sp>
        <p:nvSpPr>
          <p:cNvPr id="3" name="Content Placeholder 2"/>
          <p:cNvSpPr>
            <a:spLocks noGrp="1"/>
          </p:cNvSpPr>
          <p:nvPr>
            <p:ph sz="quarter" idx="1"/>
          </p:nvPr>
        </p:nvSpPr>
        <p:spPr/>
        <p:txBody>
          <a:bodyPr/>
          <a:lstStyle/>
          <a:p>
            <a:endParaRPr lang="en-US" dirty="0"/>
          </a:p>
          <a:p>
            <a:r>
              <a:rPr lang="en-US" dirty="0"/>
              <a:t>This is a simple and efficient method for image segmentation, which resulted very helpful for image annotation, as evidenced by experimental results. This is specially true for images with big objects and simple textures.</a:t>
            </a:r>
          </a:p>
          <a:p>
            <a:endParaRPr lang="en-US" dirty="0"/>
          </a:p>
          <a:p>
            <a:r>
              <a:rPr lang="en-US" dirty="0"/>
              <a:t> The any time segmentation feature of our proposal in combination with its order of complexity makes it attractive to be used in time restricted environments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7F66-8D90-4D20-B58A-1B45651DF645}"/>
              </a:ext>
            </a:extLst>
          </p:cNvPr>
          <p:cNvSpPr>
            <a:spLocks noGrp="1"/>
          </p:cNvSpPr>
          <p:nvPr>
            <p:ph type="title"/>
          </p:nvPr>
        </p:nvSpPr>
        <p:spPr/>
        <p:txBody>
          <a:bodyPr/>
          <a:lstStyle/>
          <a:p>
            <a:r>
              <a:rPr lang="en-US" b="1" dirty="0">
                <a:solidFill>
                  <a:srgbClr val="464653"/>
                </a:solidFill>
              </a:rPr>
              <a:t>Image Annotation Using SVM</a:t>
            </a:r>
            <a:br>
              <a:rPr lang="en-US" sz="2900" b="1" dirty="0">
                <a:solidFill>
                  <a:srgbClr val="464653"/>
                </a:solidFill>
              </a:rPr>
            </a:br>
            <a:r>
              <a:rPr lang="it-IT" sz="1400" dirty="0">
                <a:solidFill>
                  <a:srgbClr val="464653"/>
                </a:solidFill>
              </a:rPr>
              <a:t>Claudio Cusano, Gianluigi Ciocca, Raimondo Schettini</a:t>
            </a:r>
            <a:endParaRPr lang="en-US" dirty="0"/>
          </a:p>
        </p:txBody>
      </p:sp>
      <p:sp>
        <p:nvSpPr>
          <p:cNvPr id="3" name="Content Placeholder 2">
            <a:extLst>
              <a:ext uri="{FF2B5EF4-FFF2-40B4-BE49-F238E27FC236}">
                <a16:creationId xmlns:a16="http://schemas.microsoft.com/office/drawing/2014/main" id="{0E1D8B62-558A-4DA0-BC1A-27554D6AB841}"/>
              </a:ext>
            </a:extLst>
          </p:cNvPr>
          <p:cNvSpPr>
            <a:spLocks noGrp="1"/>
          </p:cNvSpPr>
          <p:nvPr>
            <p:ph sz="quarter" idx="1"/>
          </p:nvPr>
        </p:nvSpPr>
        <p:spPr/>
        <p:txBody>
          <a:bodyPr>
            <a:normAutofit lnSpcReduction="10000"/>
          </a:bodyPr>
          <a:lstStyle/>
          <a:p>
            <a:endParaRPr lang="en-US" sz="2800" dirty="0"/>
          </a:p>
          <a:p>
            <a:r>
              <a:rPr lang="en-US" sz="2800" dirty="0"/>
              <a:t>Automatic image annotation is useful in image processing algorithms, in intelligent scanners, digital cameras, photocopiers, and printers.</a:t>
            </a:r>
          </a:p>
          <a:p>
            <a:r>
              <a:rPr lang="en-US" sz="2800" dirty="0"/>
              <a:t>In this paper they propose a tool capable of automatically annotating digital photographs, by assigning the regions to seven different classes: sky, skin, vegetation, snow, water, ground, and buildings.</a:t>
            </a:r>
          </a:p>
          <a:p>
            <a:r>
              <a:rPr lang="en-US" sz="2800" dirty="0">
                <a:solidFill>
                  <a:prstClr val="black"/>
                </a:solidFill>
                <a:cs typeface="Adobe Devanagari" panose="02040503050201020203" pitchFamily="18" charset="0"/>
              </a:rPr>
              <a:t>The annotation is performed by a classification system based on a multi-class Support Vector Machine. </a:t>
            </a:r>
          </a:p>
        </p:txBody>
      </p:sp>
    </p:spTree>
    <p:extLst>
      <p:ext uri="{BB962C8B-B14F-4D97-AF65-F5344CB8AC3E}">
        <p14:creationId xmlns:p14="http://schemas.microsoft.com/office/powerpoint/2010/main" val="45192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1E9E-DE36-4932-8ACD-9AE87CAA34DD}"/>
              </a:ext>
            </a:extLst>
          </p:cNvPr>
          <p:cNvSpPr>
            <a:spLocks noGrp="1"/>
          </p:cNvSpPr>
          <p:nvPr>
            <p:ph type="title"/>
          </p:nvPr>
        </p:nvSpPr>
        <p:spPr/>
        <p:txBody>
          <a:bodyPr/>
          <a:lstStyle/>
          <a:p>
            <a:r>
              <a:rPr lang="en-US" b="1" dirty="0"/>
              <a:t>Support Vectors Machines</a:t>
            </a:r>
          </a:p>
        </p:txBody>
      </p:sp>
      <p:sp>
        <p:nvSpPr>
          <p:cNvPr id="3" name="Content Placeholder 2">
            <a:extLst>
              <a:ext uri="{FF2B5EF4-FFF2-40B4-BE49-F238E27FC236}">
                <a16:creationId xmlns:a16="http://schemas.microsoft.com/office/drawing/2014/main" id="{ECA8B9EB-00F0-4DF1-AD24-7FC25A252775}"/>
              </a:ext>
            </a:extLst>
          </p:cNvPr>
          <p:cNvSpPr>
            <a:spLocks noGrp="1"/>
          </p:cNvSpPr>
          <p:nvPr>
            <p:ph sz="quarter" idx="1"/>
          </p:nvPr>
        </p:nvSpPr>
        <p:spPr/>
        <p:txBody>
          <a:bodyPr>
            <a:normAutofit lnSpcReduction="10000"/>
          </a:bodyPr>
          <a:lstStyle/>
          <a:p>
            <a:endParaRPr lang="en-US" dirty="0"/>
          </a:p>
          <a:p>
            <a:r>
              <a:rPr lang="en-US" dirty="0"/>
              <a:t>Support Vectors Machines was chosen because they do not require any distributional assumption about the features, and have provided good generalization accuracy in other imaging applications, even in the case of feature spaces of large dimensions.</a:t>
            </a:r>
          </a:p>
          <a:p>
            <a:r>
              <a:rPr lang="en-US" dirty="0"/>
              <a:t>The SVM methodology comes form the application of statistical learning theory to separating hyperplanes for binary classification problems. The central idea of SVM is to adjust a discriminating function so that it makes optimal use of the separability information of boundary cases.</a:t>
            </a:r>
          </a:p>
        </p:txBody>
      </p:sp>
    </p:spTree>
    <p:extLst>
      <p:ext uri="{BB962C8B-B14F-4D97-AF65-F5344CB8AC3E}">
        <p14:creationId xmlns:p14="http://schemas.microsoft.com/office/powerpoint/2010/main" val="4004145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4279-8F0E-4DB4-BC1D-9077024FB97A}"/>
              </a:ext>
            </a:extLst>
          </p:cNvPr>
          <p:cNvSpPr>
            <a:spLocks noGrp="1"/>
          </p:cNvSpPr>
          <p:nvPr>
            <p:ph type="title"/>
          </p:nvPr>
        </p:nvSpPr>
        <p:spPr/>
        <p:txBody>
          <a:bodyPr/>
          <a:lstStyle/>
          <a:p>
            <a:r>
              <a:rPr lang="en-US" b="1" dirty="0"/>
              <a:t>Multi-class SVM</a:t>
            </a:r>
            <a:endParaRPr lang="en-US" dirty="0"/>
          </a:p>
        </p:txBody>
      </p:sp>
      <p:sp>
        <p:nvSpPr>
          <p:cNvPr id="3" name="Content Placeholder 2">
            <a:extLst>
              <a:ext uri="{FF2B5EF4-FFF2-40B4-BE49-F238E27FC236}">
                <a16:creationId xmlns:a16="http://schemas.microsoft.com/office/drawing/2014/main" id="{1ECA7BAD-C927-4AB0-9875-5CFB87E7A929}"/>
              </a:ext>
            </a:extLst>
          </p:cNvPr>
          <p:cNvSpPr>
            <a:spLocks noGrp="1"/>
          </p:cNvSpPr>
          <p:nvPr>
            <p:ph sz="quarter" idx="1"/>
          </p:nvPr>
        </p:nvSpPr>
        <p:spPr/>
        <p:txBody>
          <a:bodyPr>
            <a:normAutofit lnSpcReduction="10000"/>
          </a:bodyPr>
          <a:lstStyle/>
          <a:p>
            <a:endParaRPr lang="en-US" sz="2800" dirty="0"/>
          </a:p>
          <a:p>
            <a:r>
              <a:rPr lang="en-US" sz="2800" dirty="0"/>
              <a:t>Although SVMs are mainly designed for the discrimination of two classes, they can be adapted to multi-class problems.</a:t>
            </a:r>
          </a:p>
          <a:p>
            <a:endParaRPr lang="en-US" sz="2800" dirty="0"/>
          </a:p>
          <a:p>
            <a:r>
              <a:rPr lang="en-US" sz="2800" dirty="0"/>
              <a:t>A multi-class SVM classifier can be obtained by training several classifiers and combining their results.</a:t>
            </a:r>
          </a:p>
          <a:p>
            <a:endParaRPr lang="en-US" sz="2800" dirty="0"/>
          </a:p>
          <a:p>
            <a:r>
              <a:rPr lang="en-US" sz="2800" dirty="0"/>
              <a:t> There are several strategies for combining SVMs;  Two common methods are “one per class” and “pairwise coupling”</a:t>
            </a:r>
          </a:p>
        </p:txBody>
      </p:sp>
    </p:spTree>
    <p:extLst>
      <p:ext uri="{BB962C8B-B14F-4D97-AF65-F5344CB8AC3E}">
        <p14:creationId xmlns:p14="http://schemas.microsoft.com/office/powerpoint/2010/main" val="3882853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9D9-4D67-4B81-9ADC-9741AD9BFA4F}"/>
              </a:ext>
            </a:extLst>
          </p:cNvPr>
          <p:cNvSpPr>
            <a:spLocks noGrp="1"/>
          </p:cNvSpPr>
          <p:nvPr>
            <p:ph type="title"/>
          </p:nvPr>
        </p:nvSpPr>
        <p:spPr/>
        <p:txBody>
          <a:bodyPr/>
          <a:lstStyle/>
          <a:p>
            <a:r>
              <a:rPr lang="en-US" b="1" dirty="0"/>
              <a:t>Data Selection And Description</a:t>
            </a:r>
            <a:endParaRPr lang="en-US" dirty="0"/>
          </a:p>
        </p:txBody>
      </p:sp>
      <p:sp>
        <p:nvSpPr>
          <p:cNvPr id="3" name="Content Placeholder 2">
            <a:extLst>
              <a:ext uri="{FF2B5EF4-FFF2-40B4-BE49-F238E27FC236}">
                <a16:creationId xmlns:a16="http://schemas.microsoft.com/office/drawing/2014/main" id="{F15537CA-A4B8-4972-93CE-D1355170E117}"/>
              </a:ext>
            </a:extLst>
          </p:cNvPr>
          <p:cNvSpPr>
            <a:spLocks noGrp="1"/>
          </p:cNvSpPr>
          <p:nvPr>
            <p:ph sz="quarter" idx="1"/>
          </p:nvPr>
        </p:nvSpPr>
        <p:spPr/>
        <p:txBody>
          <a:bodyPr/>
          <a:lstStyle/>
          <a:p>
            <a:endParaRPr lang="en-US" dirty="0"/>
          </a:p>
          <a:p>
            <a:r>
              <a:rPr lang="en-US" dirty="0"/>
              <a:t>They applied different SVM-based classification strategies and feature sets to semantically classify regions in digital photographs. Seven classes were considered.</a:t>
            </a:r>
          </a:p>
          <a:p>
            <a:endParaRPr lang="en-US" dirty="0"/>
          </a:p>
        </p:txBody>
      </p:sp>
      <p:pic>
        <p:nvPicPr>
          <p:cNvPr id="4" name="Picture 3">
            <a:extLst>
              <a:ext uri="{FF2B5EF4-FFF2-40B4-BE49-F238E27FC236}">
                <a16:creationId xmlns:a16="http://schemas.microsoft.com/office/drawing/2014/main" id="{5AC4492A-629F-4A39-AA19-7C4B3FC26300}"/>
              </a:ext>
            </a:extLst>
          </p:cNvPr>
          <p:cNvPicPr>
            <a:picLocks noChangeAspect="1"/>
          </p:cNvPicPr>
          <p:nvPr/>
        </p:nvPicPr>
        <p:blipFill>
          <a:blip r:embed="rId2"/>
          <a:stretch>
            <a:fillRect/>
          </a:stretch>
        </p:blipFill>
        <p:spPr>
          <a:xfrm>
            <a:off x="1003182" y="3200400"/>
            <a:ext cx="7137636" cy="2667000"/>
          </a:xfrm>
          <a:prstGeom prst="rect">
            <a:avLst/>
          </a:prstGeom>
        </p:spPr>
      </p:pic>
    </p:spTree>
    <p:extLst>
      <p:ext uri="{BB962C8B-B14F-4D97-AF65-F5344CB8AC3E}">
        <p14:creationId xmlns:p14="http://schemas.microsoft.com/office/powerpoint/2010/main" val="165255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449D-338A-4549-902D-5FC80073A5B8}"/>
              </a:ext>
            </a:extLst>
          </p:cNvPr>
          <p:cNvSpPr>
            <a:spLocks noGrp="1"/>
          </p:cNvSpPr>
          <p:nvPr>
            <p:ph type="title"/>
          </p:nvPr>
        </p:nvSpPr>
        <p:spPr/>
        <p:txBody>
          <a:bodyPr/>
          <a:lstStyle/>
          <a:p>
            <a:r>
              <a:rPr lang="en-US" b="1" dirty="0"/>
              <a:t>Experimental Results</a:t>
            </a:r>
            <a:endParaRPr lang="en-US" dirty="0"/>
          </a:p>
        </p:txBody>
      </p:sp>
      <p:sp>
        <p:nvSpPr>
          <p:cNvPr id="3" name="Content Placeholder 2">
            <a:extLst>
              <a:ext uri="{FF2B5EF4-FFF2-40B4-BE49-F238E27FC236}">
                <a16:creationId xmlns:a16="http://schemas.microsoft.com/office/drawing/2014/main" id="{8A8A116B-5644-410F-A457-BB2D8DF6CADD}"/>
              </a:ext>
            </a:extLst>
          </p:cNvPr>
          <p:cNvSpPr>
            <a:spLocks noGrp="1"/>
          </p:cNvSpPr>
          <p:nvPr>
            <p:ph sz="quarter" idx="1"/>
          </p:nvPr>
        </p:nvSpPr>
        <p:spPr/>
        <p:txBody>
          <a:bodyPr/>
          <a:lstStyle/>
          <a:p>
            <a:endParaRPr lang="en-US" dirty="0"/>
          </a:p>
          <a:p>
            <a:r>
              <a:rPr lang="en-US" dirty="0"/>
              <a:t>For classification, they used a multi-class SVM, constructed according to “one per class” strategy. To train each of the seven SVM, they used the 1500 tiles of the related class, taken from the training set, and a random selection of 1500 tiles of the other classes. </a:t>
            </a:r>
          </a:p>
          <a:p>
            <a:endParaRPr lang="en-US" dirty="0"/>
          </a:p>
          <a:p>
            <a:r>
              <a:rPr lang="en-US" dirty="0"/>
              <a:t>Each SVM was thus trained to discriminate between one class and the others.</a:t>
            </a:r>
          </a:p>
        </p:txBody>
      </p:sp>
    </p:spTree>
    <p:extLst>
      <p:ext uri="{BB962C8B-B14F-4D97-AF65-F5344CB8AC3E}">
        <p14:creationId xmlns:p14="http://schemas.microsoft.com/office/powerpoint/2010/main" val="215356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BDA1F3-5F06-4C2A-B0CF-C78EB93FDB04}"/>
              </a:ext>
            </a:extLst>
          </p:cNvPr>
          <p:cNvPicPr>
            <a:picLocks noGrp="1" noChangeAspect="1"/>
          </p:cNvPicPr>
          <p:nvPr>
            <p:ph sz="quarter" idx="1"/>
          </p:nvPr>
        </p:nvPicPr>
        <p:blipFill>
          <a:blip r:embed="rId2"/>
          <a:stretch>
            <a:fillRect/>
          </a:stretch>
        </p:blipFill>
        <p:spPr>
          <a:xfrm>
            <a:off x="294270" y="2366169"/>
            <a:ext cx="8555460" cy="2125662"/>
          </a:xfrm>
          <a:prstGeom prst="rect">
            <a:avLst/>
          </a:prstGeom>
        </p:spPr>
      </p:pic>
    </p:spTree>
    <p:extLst>
      <p:ext uri="{BB962C8B-B14F-4D97-AF65-F5344CB8AC3E}">
        <p14:creationId xmlns:p14="http://schemas.microsoft.com/office/powerpoint/2010/main" val="89074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95F316-0248-40B4-A15F-2E21E231DD02}"/>
              </a:ext>
            </a:extLst>
          </p:cNvPr>
          <p:cNvPicPr>
            <a:picLocks noGrp="1" noChangeAspect="1"/>
          </p:cNvPicPr>
          <p:nvPr>
            <p:ph sz="quarter" idx="1"/>
          </p:nvPr>
        </p:nvPicPr>
        <p:blipFill>
          <a:blip r:embed="rId3"/>
          <a:stretch>
            <a:fillRect/>
          </a:stretch>
        </p:blipFill>
        <p:spPr>
          <a:xfrm>
            <a:off x="1540565" y="1371600"/>
            <a:ext cx="6062870" cy="4588777"/>
          </a:xfrm>
          <a:prstGeom prst="rect">
            <a:avLst/>
          </a:prstGeom>
        </p:spPr>
      </p:pic>
    </p:spTree>
    <p:extLst>
      <p:ext uri="{BB962C8B-B14F-4D97-AF65-F5344CB8AC3E}">
        <p14:creationId xmlns:p14="http://schemas.microsoft.com/office/powerpoint/2010/main" val="162193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7C91-2B39-4836-9B64-81B1605F34C8}"/>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2E439C49-DFD2-4D48-844C-FADC69B6A504}"/>
              </a:ext>
            </a:extLst>
          </p:cNvPr>
          <p:cNvSpPr>
            <a:spLocks noGrp="1"/>
          </p:cNvSpPr>
          <p:nvPr>
            <p:ph sz="quarter" idx="1"/>
          </p:nvPr>
        </p:nvSpPr>
        <p:spPr>
          <a:xfrm>
            <a:off x="457200" y="1219200"/>
            <a:ext cx="8229600" cy="5105400"/>
          </a:xfrm>
        </p:spPr>
        <p:txBody>
          <a:bodyPr>
            <a:normAutofit/>
          </a:bodyPr>
          <a:lstStyle/>
          <a:p>
            <a:endParaRPr lang="en-US" sz="2800" dirty="0"/>
          </a:p>
          <a:p>
            <a:r>
              <a:rPr lang="en-US" dirty="0"/>
              <a:t>Although the accuracy of the tool is quite satisfactory, they plan to further refine the whole strategy. </a:t>
            </a:r>
          </a:p>
          <a:p>
            <a:endParaRPr lang="en-US" dirty="0"/>
          </a:p>
          <a:p>
            <a:r>
              <a:rPr lang="en-US" dirty="0"/>
              <a:t>The misclassified pixels are generally on the boundary between two classes, or inside very dark areas, where the information about color and texture is insufficient.</a:t>
            </a:r>
          </a:p>
          <a:p>
            <a:endParaRPr lang="en-US" dirty="0"/>
          </a:p>
          <a:p>
            <a:r>
              <a:rPr lang="en-US" dirty="0"/>
              <a:t>The types of the error made by the tool suggests that it cannot be used as a segmentation tool: a more specific segmentation strategy would be needed for this purpose.</a:t>
            </a:r>
          </a:p>
        </p:txBody>
      </p:sp>
    </p:spTree>
    <p:extLst>
      <p:ext uri="{BB962C8B-B14F-4D97-AF65-F5344CB8AC3E}">
        <p14:creationId xmlns:p14="http://schemas.microsoft.com/office/powerpoint/2010/main" val="41412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t>A Quadtree Image Segmentation</a:t>
            </a:r>
            <a:br>
              <a:rPr lang="en-US" sz="3500" b="1" dirty="0"/>
            </a:br>
            <a:r>
              <a:rPr lang="en-US" sz="1400" dirty="0"/>
              <a:t>G.R. Márquez, Hugo Jair Escalante, Luis </a:t>
            </a:r>
            <a:r>
              <a:rPr lang="en-US" sz="1400" dirty="0" err="1"/>
              <a:t>Sucar</a:t>
            </a:r>
            <a:endParaRPr lang="en-US" sz="3500" dirty="0"/>
          </a:p>
        </p:txBody>
      </p:sp>
      <p:sp>
        <p:nvSpPr>
          <p:cNvPr id="3" name="Content Placeholder 2"/>
          <p:cNvSpPr>
            <a:spLocks noGrp="1"/>
          </p:cNvSpPr>
          <p:nvPr>
            <p:ph sz="quarter" idx="1"/>
          </p:nvPr>
        </p:nvSpPr>
        <p:spPr/>
        <p:txBody>
          <a:bodyPr>
            <a:normAutofit/>
          </a:bodyPr>
          <a:lstStyle/>
          <a:p>
            <a:r>
              <a:rPr lang="en-US" dirty="0"/>
              <a:t>The proposed method is able to efﬁciently divide the image in homogeneous segments by merging adjacent regions using border and color information. </a:t>
            </a:r>
          </a:p>
          <a:p>
            <a:r>
              <a:rPr lang="en-US" dirty="0"/>
              <a:t>This method is highly efficient and provides segmentations of acceptable performance used for automatic image annotation and related tasks like object recognition. </a:t>
            </a:r>
          </a:p>
          <a:p>
            <a:r>
              <a:rPr lang="en-US" dirty="0"/>
              <a:t>The main objective is to offer a tradeoff between efficiency and segmentation that aims at give support to automatic image annotation and content-based image retrieval (CBIR).</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9FB0-3560-4DE2-AAC6-4191C8670304}"/>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6EA363D9-54AB-4FEB-9246-EE5A64D1C53A}"/>
              </a:ext>
            </a:extLst>
          </p:cNvPr>
          <p:cNvSpPr>
            <a:spLocks noGrp="1"/>
          </p:cNvSpPr>
          <p:nvPr>
            <p:ph sz="quarter" idx="1"/>
          </p:nvPr>
        </p:nvSpPr>
        <p:spPr/>
        <p:txBody>
          <a:bodyPr/>
          <a:lstStyle/>
          <a:p>
            <a:endParaRPr lang="en-US" dirty="0"/>
          </a:p>
          <a:p>
            <a:r>
              <a:rPr lang="en-US" dirty="0"/>
              <a:t>Márquez, G.R. &amp; Escalante, Hugo Jair &amp; </a:t>
            </a:r>
            <a:r>
              <a:rPr lang="en-US" dirty="0" err="1"/>
              <a:t>Sucar</a:t>
            </a:r>
            <a:r>
              <a:rPr lang="en-US" dirty="0"/>
              <a:t>, Luis. (2011). Simplified quadtree image segmentation for image annotation. CEUR Workshop Proceedings. 719. 24-34. </a:t>
            </a:r>
          </a:p>
          <a:p>
            <a:endParaRPr lang="en-US" dirty="0"/>
          </a:p>
          <a:p>
            <a:r>
              <a:rPr lang="en-US" dirty="0"/>
              <a:t>Cusano, Claudio &amp; Ab, Gianluigi &amp; </a:t>
            </a:r>
            <a:r>
              <a:rPr lang="en-US" dirty="0" err="1"/>
              <a:t>Ciocca</a:t>
            </a:r>
            <a:r>
              <a:rPr lang="en-US" dirty="0"/>
              <a:t>, Gianluigi &amp; </a:t>
            </a:r>
            <a:r>
              <a:rPr lang="en-US" dirty="0" err="1"/>
              <a:t>Schettini</a:t>
            </a:r>
            <a:r>
              <a:rPr lang="en-US" dirty="0"/>
              <a:t>, Raimondo. (2003). Image annotation using SVM. Internet Imaging V. 5304. 10.1117/12.526746. </a:t>
            </a:r>
          </a:p>
        </p:txBody>
      </p:sp>
    </p:spTree>
    <p:extLst>
      <p:ext uri="{BB962C8B-B14F-4D97-AF65-F5344CB8AC3E}">
        <p14:creationId xmlns:p14="http://schemas.microsoft.com/office/powerpoint/2010/main" val="737954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A8E6-F328-4CA2-9D49-315806495164}"/>
              </a:ext>
            </a:extLst>
          </p:cNvPr>
          <p:cNvSpPr>
            <a:spLocks noGrp="1"/>
          </p:cNvSpPr>
          <p:nvPr>
            <p:ph type="title"/>
          </p:nvPr>
        </p:nvSpPr>
        <p:spPr/>
        <p:txBody>
          <a:bodyPr/>
          <a:lstStyle/>
          <a:p>
            <a:r>
              <a:rPr lang="en-US" b="1" dirty="0" err="1"/>
              <a:t>Github</a:t>
            </a:r>
            <a:r>
              <a:rPr lang="en-US" b="1" dirty="0"/>
              <a:t> Repository Link</a:t>
            </a:r>
          </a:p>
        </p:txBody>
      </p:sp>
      <p:sp>
        <p:nvSpPr>
          <p:cNvPr id="3" name="Content Placeholder 2">
            <a:extLst>
              <a:ext uri="{FF2B5EF4-FFF2-40B4-BE49-F238E27FC236}">
                <a16:creationId xmlns:a16="http://schemas.microsoft.com/office/drawing/2014/main" id="{13B731A6-35B6-4C83-B506-B23B04B89A55}"/>
              </a:ext>
            </a:extLst>
          </p:cNvPr>
          <p:cNvSpPr>
            <a:spLocks noGrp="1"/>
          </p:cNvSpPr>
          <p:nvPr>
            <p:ph sz="quarter" idx="1"/>
          </p:nvPr>
        </p:nvSpPr>
        <p:spPr/>
        <p:txBody>
          <a:bodyPr/>
          <a:lstStyle/>
          <a:p>
            <a:endParaRPr lang="en-US" dirty="0"/>
          </a:p>
          <a:p>
            <a:endParaRPr lang="en-US" dirty="0"/>
          </a:p>
          <a:p>
            <a:endParaRPr lang="en-US" dirty="0"/>
          </a:p>
          <a:p>
            <a:r>
              <a:rPr lang="en-US" sz="2400" b="1" dirty="0">
                <a:latin typeface="+mj-lt"/>
                <a:hlinkClick r:id="rId2"/>
              </a:rPr>
              <a:t>https://github.com/sehab1611251/CSE-499</a:t>
            </a:r>
            <a:endParaRPr lang="en-US" sz="2400" b="1" dirty="0">
              <a:latin typeface="+mj-lt"/>
            </a:endParaRPr>
          </a:p>
        </p:txBody>
      </p:sp>
    </p:spTree>
    <p:extLst>
      <p:ext uri="{BB962C8B-B14F-4D97-AF65-F5344CB8AC3E}">
        <p14:creationId xmlns:p14="http://schemas.microsoft.com/office/powerpoint/2010/main" val="312601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E5BB1-52DC-4A39-861F-2ED5570CC104}"/>
              </a:ext>
            </a:extLst>
          </p:cNvPr>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5400" b="1" dirty="0">
                <a:latin typeface="+mj-lt"/>
              </a:rPr>
              <a:t>Thank You</a:t>
            </a:r>
          </a:p>
        </p:txBody>
      </p:sp>
    </p:spTree>
    <p:extLst>
      <p:ext uri="{BB962C8B-B14F-4D97-AF65-F5344CB8AC3E}">
        <p14:creationId xmlns:p14="http://schemas.microsoft.com/office/powerpoint/2010/main" val="83898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Quadtree Image Segmentation (Cont.)</a:t>
            </a:r>
          </a:p>
        </p:txBody>
      </p:sp>
      <p:sp>
        <p:nvSpPr>
          <p:cNvPr id="3" name="Content Placeholder 2"/>
          <p:cNvSpPr>
            <a:spLocks noGrp="1"/>
          </p:cNvSpPr>
          <p:nvPr>
            <p:ph sz="quarter" idx="1"/>
          </p:nvPr>
        </p:nvSpPr>
        <p:spPr/>
        <p:txBody>
          <a:bodyPr>
            <a:normAutofit/>
          </a:bodyPr>
          <a:lstStyle/>
          <a:p>
            <a:pPr>
              <a:buNone/>
            </a:pPr>
            <a:r>
              <a:rPr lang="en-US" dirty="0"/>
              <a:t>This technique follows some guidelines like:</a:t>
            </a:r>
          </a:p>
          <a:p>
            <a:pPr>
              <a:buNone/>
            </a:pPr>
            <a:endParaRPr lang="en-US" dirty="0"/>
          </a:p>
          <a:p>
            <a:r>
              <a:rPr lang="en-US" dirty="0"/>
              <a:t>Recursively divide the image using a quadtree approach.</a:t>
            </a:r>
          </a:p>
          <a:p>
            <a:r>
              <a:rPr lang="en-US" dirty="0"/>
              <a:t>Merge homogeneous and similar quadtrees’ regions based on borders and color information.</a:t>
            </a:r>
          </a:p>
          <a:p>
            <a:r>
              <a:rPr lang="en-US" dirty="0"/>
              <a:t>Process and discard large image regions as fast as possible</a:t>
            </a:r>
          </a:p>
          <a:p>
            <a:r>
              <a:rPr lang="en-US" dirty="0"/>
              <a:t>Prefer detection of large objects.</a:t>
            </a:r>
          </a:p>
          <a:p>
            <a:r>
              <a:rPr lang="en-US" dirty="0"/>
              <a:t>Avoid noise in result segments and provide any-time segmentation.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Quadtree Image Segmentation (Cont.)</a:t>
            </a:r>
          </a:p>
        </p:txBody>
      </p:sp>
      <p:sp>
        <p:nvSpPr>
          <p:cNvPr id="3" name="Content Placeholder 2"/>
          <p:cNvSpPr>
            <a:spLocks noGrp="1"/>
          </p:cNvSpPr>
          <p:nvPr>
            <p:ph sz="quarter" idx="1"/>
          </p:nvPr>
        </p:nvSpPr>
        <p:spPr/>
        <p:txBody>
          <a:bodyPr>
            <a:normAutofit lnSpcReduction="10000"/>
          </a:bodyPr>
          <a:lstStyle/>
          <a:p>
            <a:pPr>
              <a:buNone/>
            </a:pPr>
            <a:r>
              <a:rPr lang="en-US" dirty="0"/>
              <a:t>Dividing the segmentation process in ﬁve steps: </a:t>
            </a:r>
          </a:p>
          <a:p>
            <a:pPr>
              <a:buNone/>
            </a:pPr>
            <a:endParaRPr lang="en-US" dirty="0"/>
          </a:p>
          <a:p>
            <a:r>
              <a:rPr lang="en-US" dirty="0"/>
              <a:t>(1) Edge detection, </a:t>
            </a:r>
          </a:p>
          <a:p>
            <a:r>
              <a:rPr lang="en-US" dirty="0"/>
              <a:t>(2) Border processing, </a:t>
            </a:r>
          </a:p>
          <a:p>
            <a:r>
              <a:rPr lang="en-US" dirty="0"/>
              <a:t>(3) Color discretization, </a:t>
            </a:r>
          </a:p>
          <a:p>
            <a:r>
              <a:rPr lang="en-US" dirty="0"/>
              <a:t>(4) Quadtree scanning and </a:t>
            </a:r>
          </a:p>
          <a:p>
            <a:r>
              <a:rPr lang="en-US" dirty="0"/>
              <a:t>(5) Segmentation enhancement. </a:t>
            </a:r>
          </a:p>
          <a:p>
            <a:pPr>
              <a:buNone/>
            </a:pPr>
            <a:endParaRPr lang="en-US" dirty="0"/>
          </a:p>
          <a:p>
            <a:pPr>
              <a:buNone/>
            </a:pPr>
            <a:r>
              <a:rPr lang="en-US" dirty="0"/>
              <a:t>Although our formulation is intended for automatic image</a:t>
            </a:r>
          </a:p>
          <a:p>
            <a:pPr>
              <a:buNone/>
            </a:pPr>
            <a:r>
              <a:rPr lang="en-US" dirty="0"/>
              <a:t>annotation usage, it can be used for other tasks that require</a:t>
            </a:r>
          </a:p>
          <a:p>
            <a:pPr>
              <a:buNone/>
            </a:pPr>
            <a:r>
              <a:rPr lang="en-US" dirty="0"/>
              <a:t>a fast segmentation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Works</a:t>
            </a:r>
          </a:p>
        </p:txBody>
      </p:sp>
      <p:sp>
        <p:nvSpPr>
          <p:cNvPr id="5" name="Rounded Rectangle 4"/>
          <p:cNvSpPr/>
          <p:nvPr/>
        </p:nvSpPr>
        <p:spPr>
          <a:xfrm>
            <a:off x="2057400" y="2057400"/>
            <a:ext cx="1752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(1)Border Detection</a:t>
            </a:r>
          </a:p>
        </p:txBody>
      </p:sp>
      <p:sp>
        <p:nvSpPr>
          <p:cNvPr id="6" name="Rounded Rectangle 5"/>
          <p:cNvSpPr/>
          <p:nvPr/>
        </p:nvSpPr>
        <p:spPr>
          <a:xfrm>
            <a:off x="4584970" y="2037945"/>
            <a:ext cx="1752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(2)Border Selection</a:t>
            </a:r>
          </a:p>
        </p:txBody>
      </p:sp>
      <p:sp>
        <p:nvSpPr>
          <p:cNvPr id="7" name="Rounded Rectangle 6"/>
          <p:cNvSpPr/>
          <p:nvPr/>
        </p:nvSpPr>
        <p:spPr>
          <a:xfrm>
            <a:off x="2133600" y="3352800"/>
            <a:ext cx="1752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(3)Color</a:t>
            </a:r>
          </a:p>
          <a:p>
            <a:pPr algn="ctr"/>
            <a:r>
              <a:rPr lang="en-US" dirty="0" err="1"/>
              <a:t>Discretization</a:t>
            </a:r>
            <a:r>
              <a:rPr lang="en-US" dirty="0"/>
              <a:t> </a:t>
            </a:r>
          </a:p>
        </p:txBody>
      </p:sp>
      <p:sp>
        <p:nvSpPr>
          <p:cNvPr id="8" name="Rounded Rectangle 7"/>
          <p:cNvSpPr/>
          <p:nvPr/>
        </p:nvSpPr>
        <p:spPr>
          <a:xfrm>
            <a:off x="4648200" y="3352800"/>
            <a:ext cx="1752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a:t>
            </a:r>
            <a:r>
              <a:rPr lang="en-US" dirty="0" err="1"/>
              <a:t>QuadTree</a:t>
            </a:r>
            <a:r>
              <a:rPr lang="en-US" dirty="0"/>
              <a:t> Segmentation</a:t>
            </a:r>
          </a:p>
        </p:txBody>
      </p:sp>
      <p:sp>
        <p:nvSpPr>
          <p:cNvPr id="9" name="Rounded Rectangle 8"/>
          <p:cNvSpPr/>
          <p:nvPr/>
        </p:nvSpPr>
        <p:spPr>
          <a:xfrm>
            <a:off x="4572000" y="4572000"/>
            <a:ext cx="18288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(5)Segmentation Enhancement</a:t>
            </a:r>
          </a:p>
        </p:txBody>
      </p:sp>
      <p:cxnSp>
        <p:nvCxnSpPr>
          <p:cNvPr id="11" name="Straight Arrow Connector 10"/>
          <p:cNvCxnSpPr>
            <a:endCxn id="5" idx="1"/>
          </p:cNvCxnSpPr>
          <p:nvPr/>
        </p:nvCxnSpPr>
        <p:spPr>
          <a:xfrm>
            <a:off x="762000" y="2438400"/>
            <a:ext cx="12954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2057400"/>
            <a:ext cx="762000" cy="369332"/>
          </a:xfrm>
          <a:prstGeom prst="rect">
            <a:avLst/>
          </a:prstGeom>
          <a:noFill/>
        </p:spPr>
        <p:txBody>
          <a:bodyPr wrap="square" rtlCol="0">
            <a:spAutoFit/>
          </a:bodyPr>
          <a:lstStyle/>
          <a:p>
            <a:r>
              <a:rPr lang="en-US" dirty="0"/>
              <a:t>Image</a:t>
            </a:r>
          </a:p>
        </p:txBody>
      </p:sp>
      <p:cxnSp>
        <p:nvCxnSpPr>
          <p:cNvPr id="22" name="Straight Connector 21"/>
          <p:cNvCxnSpPr/>
          <p:nvPr/>
        </p:nvCxnSpPr>
        <p:spPr>
          <a:xfrm rot="5400000">
            <a:off x="609600" y="3124200"/>
            <a:ext cx="1371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7" idx="1"/>
          </p:cNvCxnSpPr>
          <p:nvPr/>
        </p:nvCxnSpPr>
        <p:spPr>
          <a:xfrm flipV="1">
            <a:off x="1295400" y="3771900"/>
            <a:ext cx="8382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6" idx="1"/>
          </p:cNvCxnSpPr>
          <p:nvPr/>
        </p:nvCxnSpPr>
        <p:spPr>
          <a:xfrm flipV="1">
            <a:off x="3810000" y="2457045"/>
            <a:ext cx="774970" cy="19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886200" y="3810000"/>
            <a:ext cx="774970" cy="19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flipV="1">
            <a:off x="6324600" y="2438400"/>
            <a:ext cx="113003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6400800" y="3657599"/>
            <a:ext cx="68580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V="1">
            <a:off x="6400800" y="4038599"/>
            <a:ext cx="68580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410994" y="3733800"/>
            <a:ext cx="2590006" cy="7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9" idx="3"/>
          </p:cNvCxnSpPr>
          <p:nvPr/>
        </p:nvCxnSpPr>
        <p:spPr>
          <a:xfrm rot="10800000">
            <a:off x="6400800" y="4991100"/>
            <a:ext cx="3048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934200" y="1828800"/>
            <a:ext cx="1371600" cy="646331"/>
          </a:xfrm>
          <a:prstGeom prst="rect">
            <a:avLst/>
          </a:prstGeom>
          <a:noFill/>
        </p:spPr>
        <p:txBody>
          <a:bodyPr wrap="square" rtlCol="0">
            <a:spAutoFit/>
          </a:bodyPr>
          <a:lstStyle/>
          <a:p>
            <a:r>
              <a:rPr lang="en-US" dirty="0"/>
              <a:t>Minimum Object Size</a:t>
            </a:r>
          </a:p>
        </p:txBody>
      </p:sp>
      <p:sp>
        <p:nvSpPr>
          <p:cNvPr id="51" name="TextBox 50"/>
          <p:cNvSpPr txBox="1"/>
          <p:nvPr/>
        </p:nvSpPr>
        <p:spPr>
          <a:xfrm>
            <a:off x="7086600" y="5486400"/>
            <a:ext cx="1676400" cy="646331"/>
          </a:xfrm>
          <a:prstGeom prst="rect">
            <a:avLst/>
          </a:prstGeom>
          <a:noFill/>
        </p:spPr>
        <p:txBody>
          <a:bodyPr wrap="square" rtlCol="0">
            <a:spAutoFit/>
          </a:bodyPr>
          <a:lstStyle/>
          <a:p>
            <a:r>
              <a:rPr lang="en-US" dirty="0"/>
              <a:t>Segmentation</a:t>
            </a:r>
          </a:p>
          <a:p>
            <a:r>
              <a:rPr lang="en-US" dirty="0"/>
              <a:t>Result </a:t>
            </a:r>
          </a:p>
        </p:txBody>
      </p:sp>
      <p:sp>
        <p:nvSpPr>
          <p:cNvPr id="52" name="TextBox 51"/>
          <p:cNvSpPr txBox="1"/>
          <p:nvPr/>
        </p:nvSpPr>
        <p:spPr>
          <a:xfrm>
            <a:off x="7086600" y="3810000"/>
            <a:ext cx="1524000" cy="646331"/>
          </a:xfrm>
          <a:prstGeom prst="rect">
            <a:avLst/>
          </a:prstGeom>
          <a:noFill/>
        </p:spPr>
        <p:txBody>
          <a:bodyPr wrap="square" rtlCol="0">
            <a:spAutoFit/>
          </a:bodyPr>
          <a:lstStyle/>
          <a:p>
            <a:r>
              <a:rPr lang="en-US" dirty="0"/>
              <a:t>Homogeneity threshold</a:t>
            </a:r>
          </a:p>
        </p:txBody>
      </p:sp>
      <p:cxnSp>
        <p:nvCxnSpPr>
          <p:cNvPr id="54" name="Elbow Connector 53"/>
          <p:cNvCxnSpPr/>
          <p:nvPr/>
        </p:nvCxnSpPr>
        <p:spPr>
          <a:xfrm>
            <a:off x="6400800" y="5105400"/>
            <a:ext cx="1143000" cy="3048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162800" y="3352800"/>
            <a:ext cx="1524000" cy="646331"/>
          </a:xfrm>
          <a:prstGeom prst="rect">
            <a:avLst/>
          </a:prstGeom>
          <a:noFill/>
        </p:spPr>
        <p:txBody>
          <a:bodyPr wrap="square" rtlCol="0">
            <a:spAutoFit/>
          </a:bodyPr>
          <a:lstStyle/>
          <a:p>
            <a:r>
              <a:rPr lang="en-US" dirty="0"/>
              <a:t>Minimum quad Size</a:t>
            </a:r>
          </a:p>
        </p:txBody>
      </p:sp>
      <p:cxnSp>
        <p:nvCxnSpPr>
          <p:cNvPr id="59" name="Straight Connector 58"/>
          <p:cNvCxnSpPr/>
          <p:nvPr/>
        </p:nvCxnSpPr>
        <p:spPr>
          <a:xfrm rot="5400000">
            <a:off x="-762000" y="3733800"/>
            <a:ext cx="38100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4953794" y="3733006"/>
            <a:ext cx="38100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143000" y="1828800"/>
            <a:ext cx="57150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143000" y="5638800"/>
            <a:ext cx="5715000" cy="15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Complexity</a:t>
            </a:r>
          </a:p>
        </p:txBody>
      </p:sp>
      <p:sp>
        <p:nvSpPr>
          <p:cNvPr id="3" name="Content Placeholder 2"/>
          <p:cNvSpPr>
            <a:spLocks noGrp="1"/>
          </p:cNvSpPr>
          <p:nvPr>
            <p:ph sz="quarter" idx="1"/>
          </p:nvPr>
        </p:nvSpPr>
        <p:spPr/>
        <p:txBody>
          <a:bodyPr>
            <a:normAutofit/>
          </a:bodyPr>
          <a:lstStyle/>
          <a:p>
            <a:pPr>
              <a:buNone/>
            </a:pPr>
            <a:r>
              <a:rPr lang="en-US" dirty="0"/>
              <a:t>For each step the complexity are following:</a:t>
            </a:r>
          </a:p>
          <a:p>
            <a:endParaRPr lang="en-US" dirty="0"/>
          </a:p>
          <a:p>
            <a:r>
              <a:rPr lang="en-US" dirty="0"/>
              <a:t>(1) Border detection: 7×N;</a:t>
            </a:r>
          </a:p>
          <a:p>
            <a:r>
              <a:rPr lang="en-US" dirty="0"/>
              <a:t>(2) Border selection: 4N</a:t>
            </a:r>
          </a:p>
          <a:p>
            <a:r>
              <a:rPr lang="en-US" dirty="0"/>
              <a:t>(3) Color discretization: N</a:t>
            </a:r>
          </a:p>
          <a:p>
            <a:r>
              <a:rPr lang="en-US" dirty="0"/>
              <a:t>(4) </a:t>
            </a:r>
            <a:r>
              <a:rPr lang="en-US" dirty="0" err="1"/>
              <a:t>QuadTree</a:t>
            </a:r>
            <a:r>
              <a:rPr lang="en-US" dirty="0"/>
              <a:t> scanning: 2</a:t>
            </a:r>
            <a:r>
              <a:rPr lang="en-US" baseline="30000" dirty="0"/>
              <a:t>log</a:t>
            </a:r>
            <a:r>
              <a:rPr lang="en-US" baseline="-25000" dirty="0"/>
              <a:t>4</a:t>
            </a:r>
            <a:r>
              <a:rPr lang="en-US" baseline="30000" dirty="0"/>
              <a:t>(N-1)</a:t>
            </a:r>
            <a:r>
              <a:rPr lang="en-US" dirty="0"/>
              <a:t>6N+C ; with C the number of operations required to divide a quadtree</a:t>
            </a:r>
          </a:p>
          <a:p>
            <a:r>
              <a:rPr lang="en-US" dirty="0"/>
              <a:t>(5) Segmentation enhancement: 2K+K</a:t>
            </a:r>
            <a:r>
              <a:rPr lang="en-US" baseline="30000" dirty="0"/>
              <a:t>2</a:t>
            </a:r>
            <a:r>
              <a:rPr lang="en-US" dirty="0"/>
              <a:t>+N; with K the number of segments found.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Goal Of This Experiment</a:t>
            </a:r>
          </a:p>
        </p:txBody>
      </p:sp>
      <p:sp>
        <p:nvSpPr>
          <p:cNvPr id="3" name="Content Placeholder 2"/>
          <p:cNvSpPr>
            <a:spLocks noGrp="1"/>
          </p:cNvSpPr>
          <p:nvPr>
            <p:ph sz="quarter" idx="1"/>
          </p:nvPr>
        </p:nvSpPr>
        <p:spPr/>
        <p:txBody>
          <a:bodyPr>
            <a:normAutofit/>
          </a:bodyPr>
          <a:lstStyle/>
          <a:p>
            <a:pPr marL="514350" indent="-514350">
              <a:buAutoNum type="arabicParenBoth"/>
            </a:pPr>
            <a:r>
              <a:rPr lang="en-US" dirty="0"/>
              <a:t>To evaluate the segmentation performance of the proposed method where</a:t>
            </a:r>
          </a:p>
          <a:p>
            <a:pPr marL="514350" indent="-514350">
              <a:buAutoNum type="arabicParenBoth"/>
            </a:pPr>
            <a:endParaRPr lang="en-US" dirty="0"/>
          </a:p>
          <a:p>
            <a:r>
              <a:rPr lang="en-US" dirty="0"/>
              <a:t>First one consists of 18 heterogeneous manually selected images; </a:t>
            </a:r>
          </a:p>
          <a:p>
            <a:r>
              <a:rPr lang="en-US" dirty="0"/>
              <a:t>Second one consists of 100 randomly selected images from the Berkeley Segmentation Dataset</a:t>
            </a:r>
          </a:p>
          <a:p>
            <a:r>
              <a:rPr lang="en-US" dirty="0"/>
              <a:t>Third dataset consists of 14 images randomly selected from “Image of the Day” Wikipedia section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Goal Of This Experiment (Cont.)</a:t>
            </a:r>
          </a:p>
        </p:txBody>
      </p:sp>
      <p:sp>
        <p:nvSpPr>
          <p:cNvPr id="3" name="Content Placeholder 2"/>
          <p:cNvSpPr>
            <a:spLocks noGrp="1"/>
          </p:cNvSpPr>
          <p:nvPr>
            <p:ph sz="quarter" idx="1"/>
          </p:nvPr>
        </p:nvSpPr>
        <p:spPr/>
        <p:txBody>
          <a:bodyPr/>
          <a:lstStyle/>
          <a:p>
            <a:endParaRPr lang="en-US" dirty="0"/>
          </a:p>
          <a:p>
            <a:r>
              <a:rPr lang="en-US" dirty="0"/>
              <a:t>To evaluate the performance of an annotation method with segments generated with our segmentation technique in terms of segmentation and annotation accuracy</a:t>
            </a:r>
          </a:p>
          <a:p>
            <a:endParaRPr lang="en-US" dirty="0"/>
          </a:p>
          <a:p>
            <a:r>
              <a:rPr lang="en-US" dirty="0"/>
              <a:t>The annotation performance was evaluated with a dataset consisting of 500 images taken from the SAIAPR TC-12 , which is a benchmark of manually segmented and annotated images.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990600"/>
          </a:xfrm>
        </p:spPr>
        <p:txBody>
          <a:bodyPr>
            <a:normAutofit fontScale="90000"/>
          </a:bodyPr>
          <a:lstStyle/>
          <a:p>
            <a:r>
              <a:rPr lang="en-US" b="1" dirty="0"/>
              <a:t>The Look Of Quadtree Image Segmentation</a:t>
            </a:r>
          </a:p>
        </p:txBody>
      </p:sp>
      <p:pic>
        <p:nvPicPr>
          <p:cNvPr id="4" name="Content Placeholder 3" descr="imageAnnotation.PNG"/>
          <p:cNvPicPr>
            <a:picLocks noGrp="1" noChangeAspect="1"/>
          </p:cNvPicPr>
          <p:nvPr>
            <p:ph sz="quarter" idx="1"/>
          </p:nvPr>
        </p:nvPicPr>
        <p:blipFill>
          <a:blip r:embed="rId2"/>
          <a:stretch>
            <a:fillRect/>
          </a:stretch>
        </p:blipFill>
        <p:spPr>
          <a:xfrm>
            <a:off x="1292056" y="2027152"/>
            <a:ext cx="6559887" cy="332122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223</TotalTime>
  <Words>1138</Words>
  <Application>Microsoft Office PowerPoint</Application>
  <PresentationFormat>On-screen Show (4:3)</PresentationFormat>
  <Paragraphs>121</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Gill Sans MT</vt:lpstr>
      <vt:lpstr>Wingdings</vt:lpstr>
      <vt:lpstr>Wingdings 3</vt:lpstr>
      <vt:lpstr>Origin</vt:lpstr>
      <vt:lpstr>Image Annotation Research Paper Review</vt:lpstr>
      <vt:lpstr>A Quadtree Image Segmentation G.R. Márquez, Hugo Jair Escalante, Luis Sucar</vt:lpstr>
      <vt:lpstr>A Quadtree Image Segmentation (Cont.)</vt:lpstr>
      <vt:lpstr>A Quadtree Image Segmentation (Cont.)</vt:lpstr>
      <vt:lpstr>How It Works</vt:lpstr>
      <vt:lpstr>Time Complexity</vt:lpstr>
      <vt:lpstr>The Goal Of This Experiment</vt:lpstr>
      <vt:lpstr>The Goal Of This Experiment (Cont.)</vt:lpstr>
      <vt:lpstr>The Look Of Quadtree Image Segmentation</vt:lpstr>
      <vt:lpstr>Result</vt:lpstr>
      <vt:lpstr>Conclusion</vt:lpstr>
      <vt:lpstr>Image Annotation Using SVM Claudio Cusano, Gianluigi Ciocca, Raimondo Schettini</vt:lpstr>
      <vt:lpstr>Support Vectors Machines</vt:lpstr>
      <vt:lpstr>Multi-class SVM</vt:lpstr>
      <vt:lpstr>Data Selection And Description</vt:lpstr>
      <vt:lpstr>Experimental Results</vt:lpstr>
      <vt:lpstr>PowerPoint Presentation</vt:lpstr>
      <vt:lpstr>PowerPoint Presentation</vt:lpstr>
      <vt:lpstr>Conclusions</vt:lpstr>
      <vt:lpstr>References</vt:lpstr>
      <vt:lpstr>Github Repository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Annotation</dc:title>
  <dc:creator>User</dc:creator>
  <cp:lastModifiedBy>Nirjoy Ahmed</cp:lastModifiedBy>
  <cp:revision>26</cp:revision>
  <dcterms:created xsi:type="dcterms:W3CDTF">2020-02-22T14:02:47Z</dcterms:created>
  <dcterms:modified xsi:type="dcterms:W3CDTF">2020-02-23T07:00:01Z</dcterms:modified>
</cp:coreProperties>
</file>