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4" r:id="rId7"/>
    <p:sldId id="265" r:id="rId8"/>
    <p:sldId id="280" r:id="rId9"/>
    <p:sldId id="267" r:id="rId10"/>
    <p:sldId id="282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81" r:id="rId19"/>
    <p:sldId id="275" r:id="rId20"/>
    <p:sldId id="276" r:id="rId21"/>
    <p:sldId id="277" r:id="rId22"/>
    <p:sldId id="278" r:id="rId23"/>
    <p:sldId id="279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6CE6-4B60-47FB-8B17-BCB9D511D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EA216-8899-42CE-9CAC-C35303990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E642-D97B-4FCE-B703-2084554B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A8B-3806-43FB-AD1D-9B765B6E3F3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CDD5D-176A-416C-8081-3EBF0A6F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4322-BB09-4D1B-909D-736F3940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F1D-F3B9-47EB-940C-D02AC834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7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0AAB-9B19-49B1-B674-33C10404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04024-4C6B-4DA0-B6F1-750E7C50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796B-1BE5-40CF-B40E-8BF2ACF1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A8B-3806-43FB-AD1D-9B765B6E3F3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61B5-4ED7-414D-97C5-CAE469A7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4D35-F4C1-4005-A855-CDC92C90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F1D-F3B9-47EB-940C-D02AC834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7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4D97E-C124-4DCC-8ECF-53BB7CC6F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AAE81-F49D-4161-A674-1EC669579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010C0-9314-45FA-B644-25CA5226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A8B-3806-43FB-AD1D-9B765B6E3F3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8DA37-3F64-4CED-95ED-780797DA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4976-83F8-40C1-8BBA-9232059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F1D-F3B9-47EB-940C-D02AC834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458F-CB77-45AB-9C4B-54F53FE8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D547-E2B7-4D14-A459-DC43F152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DC30F-3A03-41FC-BA0C-A317ADA6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A8B-3806-43FB-AD1D-9B765B6E3F3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F38A-08E6-4FCF-8555-8202E489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27BCC-AC3D-4EF5-95BC-E4491D5C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F1D-F3B9-47EB-940C-D02AC834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7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7959-B01F-488C-8E2F-F0058946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937E2-3460-4FF8-B795-AD52551A3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06E64-D405-41E1-B7A3-2B69E031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A8B-3806-43FB-AD1D-9B765B6E3F3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CE46-A7E4-4032-91DF-2433EE5D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9386-CD55-48C5-81CF-DB0F86FD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F1D-F3B9-47EB-940C-D02AC834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116E-8A41-4E3F-A191-7FA608BB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D7B6-54F3-4864-A771-37451F55D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79E25-A8CE-45C9-9DF1-55F4D7677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CC7DB-C189-4D31-BC1B-A212714D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A8B-3806-43FB-AD1D-9B765B6E3F3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8B499-C962-4C97-B199-A64C2B62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B34FE-F4E4-4AD4-9954-F56AED7F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F1D-F3B9-47EB-940C-D02AC834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7E7C-A95E-479D-8A7D-D280019A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30BD-A8DC-4CAC-AF2F-EB9176EC0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31392-2069-43D8-8868-0B915F28F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3A9DA-29DA-40B4-8BAD-18B5C57B5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A3ECC-1C19-4FDE-9352-29B816D15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4D108-553D-4B07-9C4B-53B806D4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A8B-3806-43FB-AD1D-9B765B6E3F3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2A595-02B1-4CED-AEC7-6A455B51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D2C16-87BC-4589-821A-0D0C043B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F1D-F3B9-47EB-940C-D02AC834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755D-64F1-43EB-9701-7D5760E2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C1996-3BFA-4451-97C7-BB7E8DD0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A8B-3806-43FB-AD1D-9B765B6E3F3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435BD-D5B1-4BAA-A3FC-25F5B174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FB107-EC13-474B-B420-D2704526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F1D-F3B9-47EB-940C-D02AC834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9D21B-05AB-487F-9B61-C54D6E80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A8B-3806-43FB-AD1D-9B765B6E3F3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5EDA5-F9FF-4CAD-8B1B-3CF5E3B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19C13-C0D9-4D6A-949E-441C65F4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F1D-F3B9-47EB-940C-D02AC834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E729-1AC1-474A-849D-98B1B627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BC45-0025-4B59-86FB-CEA7704C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FB4C8-C8CA-48FD-9E65-E403D739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1BA1C-34BC-4C6B-9C1B-83EE6D4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A8B-3806-43FB-AD1D-9B765B6E3F3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0937D-2829-43DE-AF48-4636C053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1E695-4C44-4170-8E4F-01EEA8FA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F1D-F3B9-47EB-940C-D02AC834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59A7-2410-4EB7-ACB9-B4635D37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A0442-0D13-47D9-92BB-875723729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3FC7F-68EA-49E2-96B3-2E174FC2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B181D-7E9D-444A-816E-FCA353BE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A8B-3806-43FB-AD1D-9B765B6E3F3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475DE-2B82-43D5-A1D7-19B862D2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840D8-D82B-4A1E-B032-11F20CC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F1D-F3B9-47EB-940C-D02AC834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3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4C83A-2145-4399-AE3D-C19392B7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9D658-2386-42BE-A0BF-0F81F4B0A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30C8-0D67-44C0-9ADD-6C52C1037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3A8B-3806-43FB-AD1D-9B765B6E3F3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2D92-8ABB-4329-9437-C9EFF534C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20AB-1C94-4A65-8821-6970FAC2D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8F1D-F3B9-47EB-940C-D02AC834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non-maximum-suppression-nms-93ce178e177c" TargetMode="External"/><Relationship Id="rId2" Type="http://schemas.openxmlformats.org/officeDocument/2006/relationships/hyperlink" Target="https://www.slideshare.net/hitheone/maskrcnn-for-instance-segmentation-11748526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veritt257.github.io/blog/2019/02/07/RoI-Explained.html#:~:text=ROI%20Align,example%20(18.4%2C%20240.8).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9CE6-F0D2-4B06-8DB2-5C38EC10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</a:t>
            </a:r>
            <a:r>
              <a:rPr lang="en-US" dirty="0">
                <a:solidFill>
                  <a:srgbClr val="00B0F0"/>
                </a:solidFill>
              </a:rPr>
              <a:t>Terminologies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0237D-31F4-4F7F-A386-F226776EE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3" y="1219200"/>
            <a:ext cx="10142292" cy="5273674"/>
          </a:xfrm>
        </p:spPr>
      </p:pic>
    </p:spTree>
    <p:extLst>
      <p:ext uri="{BB962C8B-B14F-4D97-AF65-F5344CB8AC3E}">
        <p14:creationId xmlns:p14="http://schemas.microsoft.com/office/powerpoint/2010/main" val="331229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924E-2F84-4939-8894-4C744FEE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284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effectLst/>
                <a:latin typeface="Roboto"/>
              </a:rPr>
            </a:br>
            <a:r>
              <a:rPr lang="en-US" b="0" i="0" dirty="0">
                <a:effectLst/>
                <a:latin typeface="Roboto"/>
              </a:rPr>
              <a:t>                 </a:t>
            </a:r>
            <a:r>
              <a:rPr lang="en-US" sz="4000" i="0" dirty="0">
                <a:solidFill>
                  <a:srgbClr val="00B0F0"/>
                </a:solidFill>
                <a:effectLst/>
                <a:latin typeface="Roboto"/>
              </a:rPr>
              <a:t>Reducing Proposals</a:t>
            </a:r>
            <a:br>
              <a:rPr lang="en-US" b="0" i="0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F9C53B-A46E-48FE-99FF-FE2661F9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509028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 feature maps sizes are 50 * 60 then 50 *60 *9= 27,000 possible anchors. Now how to handle that large number of anchors?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046C9E-6740-4611-B5D3-13C4941BC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49" y="2180706"/>
            <a:ext cx="7327838" cy="3937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27391D-8267-4262-976B-14AD2E89E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04" y="2504661"/>
            <a:ext cx="2877513" cy="2048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5AFEE7-3147-4CFB-8703-64E0B95FE9E1}"/>
              </a:ext>
            </a:extLst>
          </p:cNvPr>
          <p:cNvSpPr txBox="1"/>
          <p:nvPr/>
        </p:nvSpPr>
        <p:spPr>
          <a:xfrm>
            <a:off x="4865377" y="2676939"/>
            <a:ext cx="123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Softmax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7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8424-BC9A-4B21-B7A5-FFA0D5B2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3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</a:t>
            </a:r>
            <a:r>
              <a:rPr lang="en-US" dirty="0">
                <a:solidFill>
                  <a:srgbClr val="00B0F0"/>
                </a:solidFill>
              </a:rPr>
              <a:t>IOU-Intersection over Union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18648C-359D-4B50-B3B1-D9F16C649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9443"/>
            <a:ext cx="10401205" cy="5313431"/>
          </a:xfrm>
        </p:spPr>
      </p:pic>
    </p:spTree>
    <p:extLst>
      <p:ext uri="{BB962C8B-B14F-4D97-AF65-F5344CB8AC3E}">
        <p14:creationId xmlns:p14="http://schemas.microsoft.com/office/powerpoint/2010/main" val="74279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E909-EA20-4CB6-A9D5-0FE8D1EE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        NMS -Non Maximum Suppression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2B915-8CF1-4BA3-85DB-976CE48A1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5948"/>
            <a:ext cx="10527734" cy="5286927"/>
          </a:xfrm>
        </p:spPr>
      </p:pic>
    </p:spTree>
    <p:extLst>
      <p:ext uri="{BB962C8B-B14F-4D97-AF65-F5344CB8AC3E}">
        <p14:creationId xmlns:p14="http://schemas.microsoft.com/office/powerpoint/2010/main" val="129388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9A0-6F9D-4A00-8D4C-0E8B866B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       NMS -Non Maximum Suppression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E322F-2E18-4E5D-80B7-4FFC9F00C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8" y="1113183"/>
            <a:ext cx="11022684" cy="5128201"/>
          </a:xfrm>
        </p:spPr>
      </p:pic>
    </p:spTree>
    <p:extLst>
      <p:ext uri="{BB962C8B-B14F-4D97-AF65-F5344CB8AC3E}">
        <p14:creationId xmlns:p14="http://schemas.microsoft.com/office/powerpoint/2010/main" val="193462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FEE0-D443-46F9-A94D-031F5D23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       NMS -Non Maximum Suppression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9AD20E-0C43-44B1-8C53-124DEF57D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8226"/>
            <a:ext cx="10418696" cy="4996070"/>
          </a:xfrm>
        </p:spPr>
      </p:pic>
    </p:spTree>
    <p:extLst>
      <p:ext uri="{BB962C8B-B14F-4D97-AF65-F5344CB8AC3E}">
        <p14:creationId xmlns:p14="http://schemas.microsoft.com/office/powerpoint/2010/main" val="109842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3F66-7334-412C-A7D1-39A53A29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02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</a:t>
            </a:r>
            <a:r>
              <a:rPr lang="en-US" dirty="0" err="1">
                <a:solidFill>
                  <a:srgbClr val="00B0F0"/>
                </a:solidFill>
              </a:rPr>
              <a:t>RoiPool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vs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RoiAlign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BBAF4-7A7A-40ED-AAA4-CFCBFBDA2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2" y="1036618"/>
            <a:ext cx="11019183" cy="5526038"/>
          </a:xfrm>
        </p:spPr>
      </p:pic>
    </p:spTree>
    <p:extLst>
      <p:ext uri="{BB962C8B-B14F-4D97-AF65-F5344CB8AC3E}">
        <p14:creationId xmlns:p14="http://schemas.microsoft.com/office/powerpoint/2010/main" val="50268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E0E-C26E-4EDE-9E73-1601A25C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77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                   </a:t>
            </a:r>
            <a:r>
              <a:rPr lang="en-US" sz="4000" dirty="0">
                <a:solidFill>
                  <a:srgbClr val="00B0F0"/>
                </a:solidFill>
              </a:rPr>
              <a:t>Mask R-CNN head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B94FB-938B-4BDA-B5EA-F58BC0AA7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40" y="1164470"/>
            <a:ext cx="10075860" cy="4529060"/>
          </a:xfrm>
        </p:spPr>
      </p:pic>
    </p:spTree>
    <p:extLst>
      <p:ext uri="{BB962C8B-B14F-4D97-AF65-F5344CB8AC3E}">
        <p14:creationId xmlns:p14="http://schemas.microsoft.com/office/powerpoint/2010/main" val="160841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BB12-1514-4305-831E-46019914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US" sz="4400" dirty="0">
                <a:solidFill>
                  <a:srgbClr val="00B0F0"/>
                </a:solidFill>
              </a:rPr>
              <a:t>          Mask R-CNN head network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B5EFE-4844-432A-B3AE-87FDAFFE7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9443"/>
            <a:ext cx="10594507" cy="5313431"/>
          </a:xfrm>
        </p:spPr>
      </p:pic>
    </p:spTree>
    <p:extLst>
      <p:ext uri="{BB962C8B-B14F-4D97-AF65-F5344CB8AC3E}">
        <p14:creationId xmlns:p14="http://schemas.microsoft.com/office/powerpoint/2010/main" val="209669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A8A1-BB1E-4A5E-A766-BD81BA21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278296"/>
            <a:ext cx="10515600" cy="767175"/>
          </a:xfrm>
        </p:spPr>
        <p:txBody>
          <a:bodyPr>
            <a:normAutofit fontScale="90000"/>
          </a:bodyPr>
          <a:lstStyle/>
          <a:p>
            <a:br>
              <a:rPr lang="en-US" sz="4000" i="0" dirty="0">
                <a:effectLst/>
                <a:latin typeface="Roboto"/>
              </a:rPr>
            </a:br>
            <a:r>
              <a:rPr lang="en-US" sz="4000" i="0" dirty="0">
                <a:effectLst/>
                <a:latin typeface="Roboto"/>
              </a:rPr>
              <a:t>      </a:t>
            </a:r>
            <a:r>
              <a:rPr lang="en-US" sz="4000" i="0" dirty="0">
                <a:solidFill>
                  <a:srgbClr val="00B0F0"/>
                </a:solidFill>
                <a:effectLst/>
                <a:latin typeface="Roboto"/>
              </a:rPr>
              <a:t>Relative Bounding-BOX Regression</a:t>
            </a:r>
            <a:br>
              <a:rPr lang="en-US" b="0" i="0" dirty="0">
                <a:effectLst/>
                <a:latin typeface="Roboto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27E97-262D-403D-942F-A75739F90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0" y="1298713"/>
            <a:ext cx="10310135" cy="4558747"/>
          </a:xfrm>
        </p:spPr>
      </p:pic>
    </p:spTree>
    <p:extLst>
      <p:ext uri="{BB962C8B-B14F-4D97-AF65-F5344CB8AC3E}">
        <p14:creationId xmlns:p14="http://schemas.microsoft.com/office/powerpoint/2010/main" val="28903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9443-6DAC-4461-904E-CA2BF41D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</a:t>
            </a:r>
            <a:r>
              <a:rPr lang="en-US" dirty="0">
                <a:solidFill>
                  <a:srgbClr val="00B0F0"/>
                </a:solidFill>
              </a:rPr>
              <a:t>Loss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B0885-6B23-43B9-A96F-73536107F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0" y="1166191"/>
            <a:ext cx="10965651" cy="5155096"/>
          </a:xfrm>
        </p:spPr>
      </p:pic>
    </p:spTree>
    <p:extLst>
      <p:ext uri="{BB962C8B-B14F-4D97-AF65-F5344CB8AC3E}">
        <p14:creationId xmlns:p14="http://schemas.microsoft.com/office/powerpoint/2010/main" val="374175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70AD-5181-4DE4-A96F-904BED61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9"/>
            <a:ext cx="10515600" cy="755373"/>
          </a:xfrm>
        </p:spPr>
        <p:txBody>
          <a:bodyPr>
            <a:normAutofit/>
          </a:bodyPr>
          <a:lstStyle/>
          <a:p>
            <a:r>
              <a:rPr lang="en-US" dirty="0"/>
              <a:t>                 </a:t>
            </a:r>
            <a:r>
              <a:rPr lang="en-US" sz="3200" dirty="0">
                <a:solidFill>
                  <a:srgbClr val="00B0F0"/>
                </a:solidFill>
              </a:rPr>
              <a:t>Mask R-CNN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C52A-10BB-400C-AB9E-7600593F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113183"/>
            <a:ext cx="11184835" cy="5572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19E45-DF5A-4596-9DE8-FBBD30766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1113183"/>
            <a:ext cx="11184835" cy="51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8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D468-67DC-4E77-9580-62219293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</a:t>
            </a:r>
            <a:r>
              <a:rPr lang="en-US" dirty="0">
                <a:solidFill>
                  <a:srgbClr val="00B0F0"/>
                </a:solidFill>
              </a:rPr>
              <a:t>Loss for </a:t>
            </a:r>
            <a:r>
              <a:rPr lang="en-US" b="1" dirty="0" err="1">
                <a:solidFill>
                  <a:srgbClr val="00B0F0"/>
                </a:solidFill>
              </a:rPr>
              <a:t>L</a:t>
            </a:r>
            <a:r>
              <a:rPr lang="en-US" sz="2400" b="1" dirty="0" err="1">
                <a:solidFill>
                  <a:srgbClr val="00B0F0"/>
                </a:solidFill>
              </a:rPr>
              <a:t>cls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14EDA-70E6-4445-A23B-CD418B5DC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4143"/>
            <a:ext cx="10659817" cy="3986969"/>
          </a:xfrm>
        </p:spPr>
      </p:pic>
    </p:spTree>
    <p:extLst>
      <p:ext uri="{BB962C8B-B14F-4D97-AF65-F5344CB8AC3E}">
        <p14:creationId xmlns:p14="http://schemas.microsoft.com/office/powerpoint/2010/main" val="217972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7F15-0F41-4A8F-81D7-9E57B60D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                          Loss for </a:t>
            </a:r>
            <a:r>
              <a:rPr lang="en-US" b="1" dirty="0" err="1">
                <a:solidFill>
                  <a:srgbClr val="00B0F0"/>
                </a:solidFill>
              </a:rPr>
              <a:t>L</a:t>
            </a:r>
            <a:r>
              <a:rPr lang="en-US" sz="2400" b="1" dirty="0" err="1">
                <a:solidFill>
                  <a:srgbClr val="00B0F0"/>
                </a:solidFill>
              </a:rPr>
              <a:t>loc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159FB-5871-49DC-B357-F2C62C38C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1130002"/>
            <a:ext cx="10032009" cy="5058763"/>
          </a:xfrm>
        </p:spPr>
      </p:pic>
    </p:spTree>
    <p:extLst>
      <p:ext uri="{BB962C8B-B14F-4D97-AF65-F5344CB8AC3E}">
        <p14:creationId xmlns:p14="http://schemas.microsoft.com/office/powerpoint/2010/main" val="162855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93E3-4748-42C5-A371-EBB30F2B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558"/>
            <a:ext cx="10515600" cy="6758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                         Loss for </a:t>
            </a:r>
            <a:r>
              <a:rPr lang="en-US" b="1" dirty="0" err="1">
                <a:solidFill>
                  <a:srgbClr val="00B0F0"/>
                </a:solidFill>
              </a:rPr>
              <a:t>L</a:t>
            </a:r>
            <a:r>
              <a:rPr lang="en-US" sz="2400" b="1" dirty="0" err="1">
                <a:solidFill>
                  <a:srgbClr val="00B0F0"/>
                </a:solidFill>
              </a:rPr>
              <a:t>mask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F9FFE1-131B-421F-A6C7-E84DEAB3C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1" y="1020418"/>
            <a:ext cx="10863757" cy="4903304"/>
          </a:xfrm>
        </p:spPr>
      </p:pic>
    </p:spTree>
    <p:extLst>
      <p:ext uri="{BB962C8B-B14F-4D97-AF65-F5344CB8AC3E}">
        <p14:creationId xmlns:p14="http://schemas.microsoft.com/office/powerpoint/2010/main" val="253048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3F68-449E-4C04-AB12-CEE3EF2C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US" dirty="0"/>
              <a:t>                          </a:t>
            </a:r>
            <a:r>
              <a:rPr lang="en-US" sz="4000" dirty="0">
                <a:solidFill>
                  <a:srgbClr val="00B0F0"/>
                </a:solidFill>
              </a:rPr>
              <a:t>At a glance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E4C07-202D-45CA-AB15-E08E9B25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8708"/>
            <a:ext cx="8784568" cy="34027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E4693-466F-455B-9528-7F76340B5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1" y="2129936"/>
            <a:ext cx="2213113" cy="2128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D8D8F-2470-4BF5-A22D-A72A4AE68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787" y="2129936"/>
            <a:ext cx="2827682" cy="23259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3F5095-9692-422D-B3E9-DEBF03C3FFE8}"/>
              </a:ext>
            </a:extLst>
          </p:cNvPr>
          <p:cNvSpPr/>
          <p:nvPr/>
        </p:nvSpPr>
        <p:spPr>
          <a:xfrm>
            <a:off x="838200" y="5439293"/>
            <a:ext cx="914400" cy="8216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175EBA-3456-42B4-AE30-ED3CCD7EFA06}"/>
              </a:ext>
            </a:extLst>
          </p:cNvPr>
          <p:cNvCxnSpPr>
            <a:cxnSpLocks/>
          </p:cNvCxnSpPr>
          <p:nvPr/>
        </p:nvCxnSpPr>
        <p:spPr>
          <a:xfrm flipV="1">
            <a:off x="1305339" y="4391906"/>
            <a:ext cx="0" cy="104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0D83C2A-DE64-425C-9677-EE88A939A908}"/>
              </a:ext>
            </a:extLst>
          </p:cNvPr>
          <p:cNvSpPr/>
          <p:nvPr/>
        </p:nvSpPr>
        <p:spPr>
          <a:xfrm>
            <a:off x="10135428" y="5232229"/>
            <a:ext cx="914400" cy="8216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698F74-9FF1-4B82-A903-84ED5B3367CE}"/>
              </a:ext>
            </a:extLst>
          </p:cNvPr>
          <p:cNvCxnSpPr>
            <a:cxnSpLocks/>
          </p:cNvCxnSpPr>
          <p:nvPr/>
        </p:nvCxnSpPr>
        <p:spPr>
          <a:xfrm flipV="1">
            <a:off x="10592628" y="4558749"/>
            <a:ext cx="0" cy="67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3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E2CD-42BF-4437-9C9C-F2FE028B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                            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A3DF-1CDE-4533-B75F-4B677733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hlinkClick r:id="rId2"/>
              </a:rPr>
              <a:t>https://www.slideshare.net/hitheone/maskrcnn-for-instance-segmentation-117485267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linkClick r:id="rId3"/>
              </a:rPr>
              <a:t>https://towardsdatascience.com/non-maximum-suppression-nms-93ce178e177c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linkClick r:id="rId4"/>
              </a:rPr>
              <a:t>https://everitt257.github.io/blog/2019/02/07/RoI-Explained.html#:~:text=ROI%20Align,example%20(18.4%2C%20240.8).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8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70AD-5181-4DE4-A96F-904BED61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9"/>
            <a:ext cx="10515600" cy="755373"/>
          </a:xfrm>
        </p:spPr>
        <p:txBody>
          <a:bodyPr>
            <a:normAutofit/>
          </a:bodyPr>
          <a:lstStyle/>
          <a:p>
            <a:r>
              <a:rPr lang="en-US" dirty="0"/>
              <a:t>                 </a:t>
            </a:r>
            <a:r>
              <a:rPr lang="en-US" sz="3200" dirty="0">
                <a:solidFill>
                  <a:srgbClr val="00B0F0"/>
                </a:solidFill>
              </a:rPr>
              <a:t>Mask R-CNN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C52A-10BB-400C-AB9E-7600593F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113183"/>
            <a:ext cx="11184835" cy="5572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19E45-DF5A-4596-9DE8-FBBD30766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2" y="1113183"/>
            <a:ext cx="11184835" cy="5115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6AF10C-A2C3-463C-A48E-637D2FCEDB3E}"/>
              </a:ext>
            </a:extLst>
          </p:cNvPr>
          <p:cNvSpPr/>
          <p:nvPr/>
        </p:nvSpPr>
        <p:spPr>
          <a:xfrm>
            <a:off x="1238279" y="2146852"/>
            <a:ext cx="1147112" cy="5300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379211-1BC9-4398-A69F-BCFBA24728F3}"/>
              </a:ext>
            </a:extLst>
          </p:cNvPr>
          <p:cNvCxnSpPr>
            <a:cxnSpLocks/>
          </p:cNvCxnSpPr>
          <p:nvPr/>
        </p:nvCxnSpPr>
        <p:spPr>
          <a:xfrm flipH="1">
            <a:off x="1768366" y="2676939"/>
            <a:ext cx="43469" cy="5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3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70AD-5181-4DE4-A96F-904BED61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9"/>
            <a:ext cx="10515600" cy="755373"/>
          </a:xfrm>
        </p:spPr>
        <p:txBody>
          <a:bodyPr>
            <a:normAutofit/>
          </a:bodyPr>
          <a:lstStyle/>
          <a:p>
            <a:r>
              <a:rPr lang="en-US" dirty="0"/>
              <a:t>                 </a:t>
            </a:r>
            <a:r>
              <a:rPr lang="en-US" sz="3200" dirty="0">
                <a:solidFill>
                  <a:srgbClr val="00B0F0"/>
                </a:solidFill>
              </a:rPr>
              <a:t>Mask R-CNN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C52A-10BB-400C-AB9E-7600593F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113183"/>
            <a:ext cx="11184835" cy="5572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19E45-DF5A-4596-9DE8-FBBD30766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2" y="1113183"/>
            <a:ext cx="11184835" cy="5115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6AF10C-A2C3-463C-A48E-637D2FCEDB3E}"/>
              </a:ext>
            </a:extLst>
          </p:cNvPr>
          <p:cNvSpPr/>
          <p:nvPr/>
        </p:nvSpPr>
        <p:spPr>
          <a:xfrm>
            <a:off x="1238279" y="2146852"/>
            <a:ext cx="1147112" cy="5300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379211-1BC9-4398-A69F-BCFBA24728F3}"/>
              </a:ext>
            </a:extLst>
          </p:cNvPr>
          <p:cNvCxnSpPr>
            <a:cxnSpLocks/>
          </p:cNvCxnSpPr>
          <p:nvPr/>
        </p:nvCxnSpPr>
        <p:spPr>
          <a:xfrm flipH="1">
            <a:off x="1768366" y="2676939"/>
            <a:ext cx="43469" cy="5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A100B69-AC26-484D-A08E-48DE52B33084}"/>
              </a:ext>
            </a:extLst>
          </p:cNvPr>
          <p:cNvSpPr/>
          <p:nvPr/>
        </p:nvSpPr>
        <p:spPr>
          <a:xfrm>
            <a:off x="2955233" y="5562600"/>
            <a:ext cx="1086679" cy="596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map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8D00B7-3773-40CD-8161-A2185B52321C}"/>
              </a:ext>
            </a:extLst>
          </p:cNvPr>
          <p:cNvCxnSpPr>
            <a:cxnSpLocks/>
          </p:cNvCxnSpPr>
          <p:nvPr/>
        </p:nvCxnSpPr>
        <p:spPr>
          <a:xfrm flipH="1" flipV="1">
            <a:off x="2955233" y="4916557"/>
            <a:ext cx="437324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92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70AD-5181-4DE4-A96F-904BED61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9"/>
            <a:ext cx="10515600" cy="755373"/>
          </a:xfrm>
        </p:spPr>
        <p:txBody>
          <a:bodyPr>
            <a:normAutofit/>
          </a:bodyPr>
          <a:lstStyle/>
          <a:p>
            <a:r>
              <a:rPr lang="en-US" dirty="0"/>
              <a:t>                 </a:t>
            </a:r>
            <a:r>
              <a:rPr lang="en-US" sz="3200" dirty="0">
                <a:solidFill>
                  <a:srgbClr val="00B0F0"/>
                </a:solidFill>
              </a:rPr>
              <a:t>Mask R-CNN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C52A-10BB-400C-AB9E-7600593F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113183"/>
            <a:ext cx="11184835" cy="5572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19E45-DF5A-4596-9DE8-FBBD30766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1043609"/>
            <a:ext cx="11184835" cy="5115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6AF10C-A2C3-463C-A48E-637D2FCEDB3E}"/>
              </a:ext>
            </a:extLst>
          </p:cNvPr>
          <p:cNvSpPr/>
          <p:nvPr/>
        </p:nvSpPr>
        <p:spPr>
          <a:xfrm>
            <a:off x="1238279" y="2146852"/>
            <a:ext cx="1147112" cy="5300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379211-1BC9-4398-A69F-BCFBA24728F3}"/>
              </a:ext>
            </a:extLst>
          </p:cNvPr>
          <p:cNvCxnSpPr>
            <a:cxnSpLocks/>
          </p:cNvCxnSpPr>
          <p:nvPr/>
        </p:nvCxnSpPr>
        <p:spPr>
          <a:xfrm flipH="1">
            <a:off x="1768366" y="2676939"/>
            <a:ext cx="43469" cy="5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A100B69-AC26-484D-A08E-48DE52B33084}"/>
              </a:ext>
            </a:extLst>
          </p:cNvPr>
          <p:cNvSpPr/>
          <p:nvPr/>
        </p:nvSpPr>
        <p:spPr>
          <a:xfrm>
            <a:off x="2955233" y="5562600"/>
            <a:ext cx="1086679" cy="596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map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8D00B7-3773-40CD-8161-A2185B52321C}"/>
              </a:ext>
            </a:extLst>
          </p:cNvPr>
          <p:cNvCxnSpPr>
            <a:cxnSpLocks/>
          </p:cNvCxnSpPr>
          <p:nvPr/>
        </p:nvCxnSpPr>
        <p:spPr>
          <a:xfrm flipH="1" flipV="1">
            <a:off x="2955233" y="4916557"/>
            <a:ext cx="437324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C3DF96-3E4B-4454-97BC-B95BFB102FE8}"/>
              </a:ext>
            </a:extLst>
          </p:cNvPr>
          <p:cNvSpPr/>
          <p:nvPr/>
        </p:nvSpPr>
        <p:spPr>
          <a:xfrm>
            <a:off x="7633251" y="795130"/>
            <a:ext cx="1921565" cy="636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Anchor Boxes with different ratios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5B8339-DCA1-4760-AFC6-A321FE3F4FB4}"/>
              </a:ext>
            </a:extLst>
          </p:cNvPr>
          <p:cNvCxnSpPr>
            <a:cxnSpLocks/>
          </p:cNvCxnSpPr>
          <p:nvPr/>
        </p:nvCxnSpPr>
        <p:spPr>
          <a:xfrm flipH="1">
            <a:off x="6864626" y="1547192"/>
            <a:ext cx="1192696" cy="40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0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70AD-5181-4DE4-A96F-904BED61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9"/>
            <a:ext cx="10515600" cy="755373"/>
          </a:xfrm>
        </p:spPr>
        <p:txBody>
          <a:bodyPr>
            <a:normAutofit/>
          </a:bodyPr>
          <a:lstStyle/>
          <a:p>
            <a:r>
              <a:rPr lang="en-US" dirty="0"/>
              <a:t>                 </a:t>
            </a:r>
            <a:r>
              <a:rPr lang="en-US" sz="3200" dirty="0">
                <a:solidFill>
                  <a:srgbClr val="00B0F0"/>
                </a:solidFill>
              </a:rPr>
              <a:t>Mask R-CNN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C52A-10BB-400C-AB9E-7600593F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113183"/>
            <a:ext cx="11184835" cy="5572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19E45-DF5A-4596-9DE8-FBBD30766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1043609"/>
            <a:ext cx="11184835" cy="5115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6AF10C-A2C3-463C-A48E-637D2FCEDB3E}"/>
              </a:ext>
            </a:extLst>
          </p:cNvPr>
          <p:cNvSpPr/>
          <p:nvPr/>
        </p:nvSpPr>
        <p:spPr>
          <a:xfrm>
            <a:off x="1238279" y="2146852"/>
            <a:ext cx="1147112" cy="5300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379211-1BC9-4398-A69F-BCFBA24728F3}"/>
              </a:ext>
            </a:extLst>
          </p:cNvPr>
          <p:cNvCxnSpPr>
            <a:cxnSpLocks/>
          </p:cNvCxnSpPr>
          <p:nvPr/>
        </p:nvCxnSpPr>
        <p:spPr>
          <a:xfrm flipH="1">
            <a:off x="1768366" y="2676939"/>
            <a:ext cx="43469" cy="5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A100B69-AC26-484D-A08E-48DE52B33084}"/>
              </a:ext>
            </a:extLst>
          </p:cNvPr>
          <p:cNvSpPr/>
          <p:nvPr/>
        </p:nvSpPr>
        <p:spPr>
          <a:xfrm>
            <a:off x="2955233" y="5562600"/>
            <a:ext cx="1086679" cy="596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map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8D00B7-3773-40CD-8161-A2185B52321C}"/>
              </a:ext>
            </a:extLst>
          </p:cNvPr>
          <p:cNvCxnSpPr>
            <a:cxnSpLocks/>
          </p:cNvCxnSpPr>
          <p:nvPr/>
        </p:nvCxnSpPr>
        <p:spPr>
          <a:xfrm flipH="1" flipV="1">
            <a:off x="2955233" y="4916557"/>
            <a:ext cx="437324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C3DF96-3E4B-4454-97BC-B95BFB102FE8}"/>
              </a:ext>
            </a:extLst>
          </p:cNvPr>
          <p:cNvSpPr/>
          <p:nvPr/>
        </p:nvSpPr>
        <p:spPr>
          <a:xfrm>
            <a:off x="7633251" y="795130"/>
            <a:ext cx="1921565" cy="636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Anchor Boxes with different ratios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5B8339-DCA1-4760-AFC6-A321FE3F4FB4}"/>
              </a:ext>
            </a:extLst>
          </p:cNvPr>
          <p:cNvCxnSpPr>
            <a:cxnSpLocks/>
          </p:cNvCxnSpPr>
          <p:nvPr/>
        </p:nvCxnSpPr>
        <p:spPr>
          <a:xfrm flipH="1">
            <a:off x="6864626" y="1547192"/>
            <a:ext cx="1192696" cy="40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CD4752B-26E7-45F7-B0BF-0BABA151064C}"/>
              </a:ext>
            </a:extLst>
          </p:cNvPr>
          <p:cNvSpPr/>
          <p:nvPr/>
        </p:nvSpPr>
        <p:spPr>
          <a:xfrm>
            <a:off x="7063411" y="5239578"/>
            <a:ext cx="1086679" cy="646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Selected Regions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3FC1F1-51B2-4D75-8E0A-DB787CECB255}"/>
              </a:ext>
            </a:extLst>
          </p:cNvPr>
          <p:cNvCxnSpPr>
            <a:cxnSpLocks/>
          </p:cNvCxnSpPr>
          <p:nvPr/>
        </p:nvCxnSpPr>
        <p:spPr>
          <a:xfrm flipV="1">
            <a:off x="7606750" y="4121427"/>
            <a:ext cx="0" cy="99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70AD-5181-4DE4-A96F-904BED61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9"/>
            <a:ext cx="10515600" cy="755373"/>
          </a:xfrm>
        </p:spPr>
        <p:txBody>
          <a:bodyPr>
            <a:normAutofit/>
          </a:bodyPr>
          <a:lstStyle/>
          <a:p>
            <a:r>
              <a:rPr lang="en-US" dirty="0"/>
              <a:t>                 </a:t>
            </a:r>
            <a:r>
              <a:rPr lang="en-US" sz="3200" dirty="0">
                <a:solidFill>
                  <a:srgbClr val="00B0F0"/>
                </a:solidFill>
              </a:rPr>
              <a:t>Mask R-CNN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C52A-10BB-400C-AB9E-7600593F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113183"/>
            <a:ext cx="11184835" cy="5572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19E45-DF5A-4596-9DE8-FBBD30766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1043609"/>
            <a:ext cx="11184835" cy="5115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6AF10C-A2C3-463C-A48E-637D2FCEDB3E}"/>
              </a:ext>
            </a:extLst>
          </p:cNvPr>
          <p:cNvSpPr/>
          <p:nvPr/>
        </p:nvSpPr>
        <p:spPr>
          <a:xfrm>
            <a:off x="1238279" y="2146852"/>
            <a:ext cx="1147112" cy="5300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379211-1BC9-4398-A69F-BCFBA24728F3}"/>
              </a:ext>
            </a:extLst>
          </p:cNvPr>
          <p:cNvCxnSpPr>
            <a:cxnSpLocks/>
          </p:cNvCxnSpPr>
          <p:nvPr/>
        </p:nvCxnSpPr>
        <p:spPr>
          <a:xfrm flipH="1">
            <a:off x="1768366" y="2676939"/>
            <a:ext cx="43469" cy="5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A100B69-AC26-484D-A08E-48DE52B33084}"/>
              </a:ext>
            </a:extLst>
          </p:cNvPr>
          <p:cNvSpPr/>
          <p:nvPr/>
        </p:nvSpPr>
        <p:spPr>
          <a:xfrm>
            <a:off x="2955233" y="5562600"/>
            <a:ext cx="1086679" cy="596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map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8D00B7-3773-40CD-8161-A2185B52321C}"/>
              </a:ext>
            </a:extLst>
          </p:cNvPr>
          <p:cNvCxnSpPr>
            <a:cxnSpLocks/>
          </p:cNvCxnSpPr>
          <p:nvPr/>
        </p:nvCxnSpPr>
        <p:spPr>
          <a:xfrm flipH="1" flipV="1">
            <a:off x="2955233" y="4916557"/>
            <a:ext cx="437324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C3DF96-3E4B-4454-97BC-B95BFB102FE8}"/>
              </a:ext>
            </a:extLst>
          </p:cNvPr>
          <p:cNvSpPr/>
          <p:nvPr/>
        </p:nvSpPr>
        <p:spPr>
          <a:xfrm>
            <a:off x="7633251" y="795130"/>
            <a:ext cx="1921565" cy="636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Anchor Boxes with different ratios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5B8339-DCA1-4760-AFC6-A321FE3F4FB4}"/>
              </a:ext>
            </a:extLst>
          </p:cNvPr>
          <p:cNvCxnSpPr>
            <a:cxnSpLocks/>
          </p:cNvCxnSpPr>
          <p:nvPr/>
        </p:nvCxnSpPr>
        <p:spPr>
          <a:xfrm flipH="1">
            <a:off x="6864626" y="1547192"/>
            <a:ext cx="1192696" cy="40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CD4752B-26E7-45F7-B0BF-0BABA151064C}"/>
              </a:ext>
            </a:extLst>
          </p:cNvPr>
          <p:cNvSpPr/>
          <p:nvPr/>
        </p:nvSpPr>
        <p:spPr>
          <a:xfrm>
            <a:off x="7063411" y="5239578"/>
            <a:ext cx="1086679" cy="646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Selected Regions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3FC1F1-51B2-4D75-8E0A-DB787CECB255}"/>
              </a:ext>
            </a:extLst>
          </p:cNvPr>
          <p:cNvCxnSpPr>
            <a:cxnSpLocks/>
          </p:cNvCxnSpPr>
          <p:nvPr/>
        </p:nvCxnSpPr>
        <p:spPr>
          <a:xfrm flipV="1">
            <a:off x="7606750" y="4121427"/>
            <a:ext cx="0" cy="99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6196E6-9E8D-44B4-B97C-591ADA5950D8}"/>
              </a:ext>
            </a:extLst>
          </p:cNvPr>
          <p:cNvSpPr/>
          <p:nvPr/>
        </p:nvSpPr>
        <p:spPr>
          <a:xfrm>
            <a:off x="8468138" y="5975903"/>
            <a:ext cx="1086678" cy="5963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Fixed size Regions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DE47D6-7DFE-4294-B0AA-2A8C38D933BD}"/>
              </a:ext>
            </a:extLst>
          </p:cNvPr>
          <p:cNvCxnSpPr>
            <a:cxnSpLocks/>
          </p:cNvCxnSpPr>
          <p:nvPr/>
        </p:nvCxnSpPr>
        <p:spPr>
          <a:xfrm flipV="1">
            <a:off x="9037983" y="4426227"/>
            <a:ext cx="0" cy="143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0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6AC4-DBFB-42EF-9A4B-BF9CBD92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91"/>
            <a:ext cx="10515600" cy="53008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</a:t>
            </a:r>
            <a:r>
              <a:rPr lang="en-US" dirty="0">
                <a:solidFill>
                  <a:srgbClr val="00B0F0"/>
                </a:solidFill>
              </a:rPr>
              <a:t>Backbone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5A40C-13A8-4102-93E5-B262CE1BB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5" y="1166191"/>
            <a:ext cx="9561054" cy="4960871"/>
          </a:xfrm>
        </p:spPr>
      </p:pic>
    </p:spTree>
    <p:extLst>
      <p:ext uri="{BB962C8B-B14F-4D97-AF65-F5344CB8AC3E}">
        <p14:creationId xmlns:p14="http://schemas.microsoft.com/office/powerpoint/2010/main" val="246241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0CD4-118F-4BD3-AC2B-C57B947B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087"/>
            <a:ext cx="10515600" cy="58309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</a:t>
            </a:r>
            <a:r>
              <a:rPr lang="en-US" dirty="0">
                <a:solidFill>
                  <a:srgbClr val="00B0F0"/>
                </a:solidFill>
              </a:rPr>
              <a:t>Proposal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53AEA-F8D7-436D-8EC7-A30243984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8" y="1603513"/>
            <a:ext cx="10952459" cy="3220277"/>
          </a:xfrm>
        </p:spPr>
      </p:pic>
    </p:spTree>
    <p:extLst>
      <p:ext uri="{BB962C8B-B14F-4D97-AF65-F5344CB8AC3E}">
        <p14:creationId xmlns:p14="http://schemas.microsoft.com/office/powerpoint/2010/main" val="236406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218</Words>
  <Application>Microsoft Office PowerPoint</Application>
  <PresentationFormat>Widescreen</PresentationFormat>
  <Paragraphs>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Office Theme</vt:lpstr>
      <vt:lpstr>                          Terminologies</vt:lpstr>
      <vt:lpstr>                 Mask R-CNN Architecture</vt:lpstr>
      <vt:lpstr>                 Mask R-CNN Architecture</vt:lpstr>
      <vt:lpstr>                 Mask R-CNN Architecture</vt:lpstr>
      <vt:lpstr>                 Mask R-CNN Architecture</vt:lpstr>
      <vt:lpstr>                 Mask R-CNN Architecture</vt:lpstr>
      <vt:lpstr>                 Mask R-CNN Architecture</vt:lpstr>
      <vt:lpstr>                              Backbone</vt:lpstr>
      <vt:lpstr>                           Proposal Layer</vt:lpstr>
      <vt:lpstr>                  Reducing Proposals </vt:lpstr>
      <vt:lpstr>             IOU-Intersection over Union</vt:lpstr>
      <vt:lpstr>         NMS -Non Maximum Suppression</vt:lpstr>
      <vt:lpstr>        NMS -Non Maximum Suppression</vt:lpstr>
      <vt:lpstr>        NMS -Non Maximum Suppression</vt:lpstr>
      <vt:lpstr>                      RoiPool vs RoiAlign</vt:lpstr>
      <vt:lpstr>                   Mask R-CNN head network</vt:lpstr>
      <vt:lpstr>          Mask R-CNN head network</vt:lpstr>
      <vt:lpstr>       Relative Bounding-BOX Regression </vt:lpstr>
      <vt:lpstr>                            Loss Function</vt:lpstr>
      <vt:lpstr>                     Loss for Lcls</vt:lpstr>
      <vt:lpstr>                          Loss for Lloc</vt:lpstr>
      <vt:lpstr>                         Loss for Lmask</vt:lpstr>
      <vt:lpstr>                          At a glance</vt:lpstr>
      <vt:lpstr>                         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Sehab</dc:creator>
  <cp:lastModifiedBy>Md Sehab</cp:lastModifiedBy>
  <cp:revision>20</cp:revision>
  <dcterms:created xsi:type="dcterms:W3CDTF">2020-08-05T14:56:09Z</dcterms:created>
  <dcterms:modified xsi:type="dcterms:W3CDTF">2020-08-11T06:16:47Z</dcterms:modified>
</cp:coreProperties>
</file>