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138" autoAdjust="0"/>
  </p:normalViewPr>
  <p:slideViewPr>
    <p:cSldViewPr>
      <p:cViewPr varScale="1">
        <p:scale>
          <a:sx n="79" d="100"/>
          <a:sy n="79" d="100"/>
        </p:scale>
        <p:origin x="108" y="720"/>
      </p:cViewPr>
      <p:guideLst>
        <p:guide orient="horz" pos="2160"/>
        <p:guide pos="2880"/>
      </p:guideLst>
    </p:cSldViewPr>
  </p:slideViewPr>
  <p:outlineViewPr>
    <p:cViewPr>
      <p:scale>
        <a:sx n="33" d="100"/>
        <a:sy n="33" d="100"/>
      </p:scale>
      <p:origin x="0" y="19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8171A-D73D-4741-BA2E-11E274B37966}" type="datetimeFigureOut">
              <a:rPr lang="en-US" smtClean="0"/>
              <a:t>17-May-20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32DA-98BE-42A5-9E07-4B1B64101915}" type="slidenum">
              <a:rPr lang="en-US" smtClean="0"/>
              <a:t>‹#›</a:t>
            </a:fld>
            <a:endParaRPr lang="en-US"/>
          </a:p>
        </p:txBody>
      </p:sp>
    </p:spTree>
    <p:extLst>
      <p:ext uri="{BB962C8B-B14F-4D97-AF65-F5344CB8AC3E}">
        <p14:creationId xmlns:p14="http://schemas.microsoft.com/office/powerpoint/2010/main" val="15490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732DA-98BE-42A5-9E07-4B1B64101915}" type="slidenum">
              <a:rPr lang="en-US" smtClean="0"/>
              <a:t>7</a:t>
            </a:fld>
            <a:endParaRPr lang="en-US"/>
          </a:p>
        </p:txBody>
      </p:sp>
    </p:spTree>
    <p:extLst>
      <p:ext uri="{BB962C8B-B14F-4D97-AF65-F5344CB8AC3E}">
        <p14:creationId xmlns:p14="http://schemas.microsoft.com/office/powerpoint/2010/main" val="301099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562E2B8-60F0-4C2F-94D4-61BA5F5D11D3}" type="datetimeFigureOut">
              <a:rPr lang="en-US" smtClean="0"/>
              <a:t>17-May-20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27D74B0-646C-4EF0-9D44-EDE8489A182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27D74B0-646C-4EF0-9D44-EDE8489A182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2E2B8-60F0-4C2F-94D4-61BA5F5D11D3}"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562E2B8-60F0-4C2F-94D4-61BA5F5D11D3}" type="datetimeFigureOut">
              <a:rPr lang="en-US" smtClean="0"/>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D74B0-646C-4EF0-9D44-EDE8489A182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562E2B8-60F0-4C2F-94D4-61BA5F5D11D3}" type="datetimeFigureOut">
              <a:rPr lang="en-US" smtClean="0"/>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D74B0-646C-4EF0-9D44-EDE8489A182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2E2B8-60F0-4C2F-94D4-61BA5F5D11D3}" type="datetimeFigureOut">
              <a:rPr lang="en-US" smtClean="0"/>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D74B0-646C-4EF0-9D44-EDE8489A182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62E2B8-60F0-4C2F-94D4-61BA5F5D11D3}" type="datetimeFigureOut">
              <a:rPr lang="en-US" smtClean="0"/>
              <a:t>17-May-20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7D74B0-646C-4EF0-9D44-EDE8489A182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752600"/>
            <a:ext cx="6477000" cy="990600"/>
          </a:xfrm>
        </p:spPr>
        <p:txBody>
          <a:bodyPr>
            <a:normAutofit/>
          </a:bodyPr>
          <a:lstStyle/>
          <a:p>
            <a:r>
              <a:rPr lang="en-US" sz="3600" b="1" dirty="0"/>
              <a:t>Image Annotation</a:t>
            </a:r>
            <a:br>
              <a:rPr lang="en-US" sz="3600" b="1" dirty="0"/>
            </a:br>
            <a:r>
              <a:rPr lang="en-US" sz="2200" b="1" dirty="0"/>
              <a:t>Research Paper Review</a:t>
            </a:r>
            <a:endParaRPr lang="en-US" sz="3600" b="1" dirty="0"/>
          </a:p>
        </p:txBody>
      </p:sp>
      <p:sp>
        <p:nvSpPr>
          <p:cNvPr id="3" name="Subtitle 2"/>
          <p:cNvSpPr>
            <a:spLocks noGrp="1"/>
          </p:cNvSpPr>
          <p:nvPr>
            <p:ph type="subTitle" idx="1"/>
          </p:nvPr>
        </p:nvSpPr>
        <p:spPr>
          <a:xfrm>
            <a:off x="1219200" y="5105400"/>
            <a:ext cx="6858000" cy="533400"/>
          </a:xfrm>
        </p:spPr>
        <p:txBody>
          <a:bodyPr/>
          <a:lstStyle/>
          <a:p>
            <a:r>
              <a:rPr lang="en-US" b="1" dirty="0"/>
              <a:t>CSE499A.10</a:t>
            </a:r>
          </a:p>
        </p:txBody>
      </p:sp>
      <p:sp>
        <p:nvSpPr>
          <p:cNvPr id="4" name="Title 1"/>
          <p:cNvSpPr txBox="1">
            <a:spLocks/>
          </p:cNvSpPr>
          <p:nvPr/>
        </p:nvSpPr>
        <p:spPr>
          <a:xfrm>
            <a:off x="1066800" y="3657600"/>
            <a:ext cx="7162800" cy="1219200"/>
          </a:xfrm>
          <a:prstGeom prst="rect">
            <a:avLst/>
          </a:prstGeom>
        </p:spPr>
        <p:txBody>
          <a:bodyPr vert="horz" anchor="t" anchorCtr="0">
            <a:noAutofit/>
          </a:bodyPr>
          <a:lstStyle/>
          <a:p>
            <a:pPr lvl="0" algn="r">
              <a:spcBef>
                <a:spcPct val="0"/>
              </a:spcBef>
              <a:buFont typeface="Arial" pitchFamily="34" charset="0"/>
              <a:buChar char="•"/>
              <a:defRPr/>
            </a:pPr>
            <a:r>
              <a:rPr lang="en-US" sz="1600" b="1" dirty="0"/>
              <a:t>Md Sehebub Zaman Pranta (1611251042)</a:t>
            </a:r>
          </a:p>
          <a:p>
            <a:pPr lvl="0" algn="r">
              <a:spcBef>
                <a:spcPct val="0"/>
              </a:spcBef>
              <a:buFont typeface="Arial" pitchFamily="34" charset="0"/>
              <a:buChar char="•"/>
              <a:defRPr/>
            </a:pPr>
            <a:r>
              <a:rPr lang="en-US" sz="1600" b="1" dirty="0"/>
              <a:t>Tanvir Ahmed (1410982042)</a:t>
            </a:r>
          </a:p>
          <a:p>
            <a:pPr algn="r">
              <a:spcBef>
                <a:spcPct val="0"/>
              </a:spcBef>
              <a:buFont typeface="Arial" pitchFamily="34" charset="0"/>
              <a:buChar char="•"/>
              <a:defRPr/>
            </a:pPr>
            <a:r>
              <a:rPr lang="en-US" sz="1600" b="1" dirty="0"/>
              <a:t>Sadia Ahmed Tandra (1631474042)</a:t>
            </a:r>
          </a:p>
          <a:p>
            <a:pPr algn="r">
              <a:spcBef>
                <a:spcPct val="0"/>
              </a:spcBef>
              <a:buFont typeface="Arial" pitchFamily="34" charset="0"/>
              <a:buChar char="•"/>
              <a:defRPr/>
            </a:pPr>
            <a:r>
              <a:rPr lang="en-US" sz="1600" b="1" dirty="0"/>
              <a:t>Jannatul Ferdouse Onny (1631561042)</a:t>
            </a:r>
          </a:p>
          <a:p>
            <a:pPr lvl="0" algn="r">
              <a:spcBef>
                <a:spcPct val="0"/>
              </a:spcBef>
              <a:buFont typeface="Arial" pitchFamily="34" charset="0"/>
              <a:buChar char="•"/>
              <a:defRPr/>
            </a:pPr>
            <a:r>
              <a:rPr lang="en-US" sz="1600" b="1" dirty="0"/>
              <a:t>Rokeya Akanda Sriti (1620165042</a:t>
            </a:r>
            <a:r>
              <a:rPr lang="en-US" sz="14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Result</a:t>
            </a:r>
          </a:p>
        </p:txBody>
      </p:sp>
      <p:sp>
        <p:nvSpPr>
          <p:cNvPr id="3" name="Content Placeholder 2"/>
          <p:cNvSpPr>
            <a:spLocks noGrp="1"/>
          </p:cNvSpPr>
          <p:nvPr>
            <p:ph sz="quarter" idx="1"/>
          </p:nvPr>
        </p:nvSpPr>
        <p:spPr/>
        <p:txBody>
          <a:bodyPr/>
          <a:lstStyle/>
          <a:p>
            <a:endParaRPr lang="en-US" dirty="0"/>
          </a:p>
          <a:p>
            <a:r>
              <a:rPr lang="en-US" dirty="0"/>
              <a:t>This method is more accurate than those generated with normalized cuts. It is common for normalized cut stop partition regions that belong to the same object in more than a single region</a:t>
            </a:r>
          </a:p>
          <a:p>
            <a:endParaRPr lang="en-US" dirty="0"/>
          </a:p>
          <a:p>
            <a:r>
              <a:rPr lang="en-US" dirty="0"/>
              <a:t>But here in this method, it correctly identifies homogeneous segments. Here noted that was stated above, segmentation is a highly subjective process, hence evaluating the quality of segmentations produced with different methods is a subjective task as well.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p>
        </p:txBody>
      </p:sp>
      <p:sp>
        <p:nvSpPr>
          <p:cNvPr id="3" name="Content Placeholder 2"/>
          <p:cNvSpPr>
            <a:spLocks noGrp="1"/>
          </p:cNvSpPr>
          <p:nvPr>
            <p:ph sz="quarter" idx="1"/>
          </p:nvPr>
        </p:nvSpPr>
        <p:spPr/>
        <p:txBody>
          <a:bodyPr/>
          <a:lstStyle/>
          <a:p>
            <a:endParaRPr lang="en-US" dirty="0"/>
          </a:p>
          <a:p>
            <a:r>
              <a:rPr lang="en-US" dirty="0"/>
              <a:t>This is a simple and efficient method for image segmentation, which resulted very helpful for image annotation, as evidenced by experimental results. This is specially true for images with big objects and simple textures.</a:t>
            </a:r>
          </a:p>
          <a:p>
            <a:endParaRPr lang="en-US" dirty="0"/>
          </a:p>
          <a:p>
            <a:r>
              <a:rPr lang="en-US" dirty="0"/>
              <a:t> The any time segmentation feature of our proposal in combination with its order of complexity makes it attractive to be used in time restricted environments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A Quadtree Image Segmentation</a:t>
            </a:r>
            <a:br>
              <a:rPr lang="en-US" sz="3500" b="1" dirty="0"/>
            </a:br>
            <a:r>
              <a:rPr lang="en-US" sz="1400" dirty="0"/>
              <a:t>G.R. Márquez, Hugo Jair Escalante, Luis </a:t>
            </a:r>
            <a:r>
              <a:rPr lang="en-US" sz="1400" dirty="0" err="1"/>
              <a:t>Sucar</a:t>
            </a:r>
            <a:endParaRPr lang="en-US" sz="3500" dirty="0"/>
          </a:p>
        </p:txBody>
      </p:sp>
      <p:sp>
        <p:nvSpPr>
          <p:cNvPr id="3" name="Content Placeholder 2"/>
          <p:cNvSpPr>
            <a:spLocks noGrp="1"/>
          </p:cNvSpPr>
          <p:nvPr>
            <p:ph sz="quarter" idx="1"/>
          </p:nvPr>
        </p:nvSpPr>
        <p:spPr/>
        <p:txBody>
          <a:bodyPr>
            <a:normAutofit/>
          </a:bodyPr>
          <a:lstStyle/>
          <a:p>
            <a:r>
              <a:rPr lang="en-US" dirty="0"/>
              <a:t>The proposed method is able to efﬁciently divide the image in homogeneous segments by merging adjacent regions using border and color information. </a:t>
            </a:r>
          </a:p>
          <a:p>
            <a:r>
              <a:rPr lang="en-US" dirty="0"/>
              <a:t>This method is highly efficient and provides segmentations of acceptable performance used for automatic image annotation and related tasks like object recognition. </a:t>
            </a:r>
          </a:p>
          <a:p>
            <a:r>
              <a:rPr lang="en-US" dirty="0"/>
              <a:t>The main objective is to offer a tradeoff between efficiency and segmentation that aims at give support to automatic image annotation and content-based image retrieval (CBIR).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Quadtree Image Segmentation (Cont.)</a:t>
            </a:r>
          </a:p>
        </p:txBody>
      </p:sp>
      <p:sp>
        <p:nvSpPr>
          <p:cNvPr id="3" name="Content Placeholder 2"/>
          <p:cNvSpPr>
            <a:spLocks noGrp="1"/>
          </p:cNvSpPr>
          <p:nvPr>
            <p:ph sz="quarter" idx="1"/>
          </p:nvPr>
        </p:nvSpPr>
        <p:spPr/>
        <p:txBody>
          <a:bodyPr>
            <a:normAutofit/>
          </a:bodyPr>
          <a:lstStyle/>
          <a:p>
            <a:pPr>
              <a:buNone/>
            </a:pPr>
            <a:r>
              <a:rPr lang="en-US" dirty="0"/>
              <a:t>This technique follows some guidelines like:</a:t>
            </a:r>
          </a:p>
          <a:p>
            <a:pPr>
              <a:buNone/>
            </a:pPr>
            <a:endParaRPr lang="en-US" dirty="0"/>
          </a:p>
          <a:p>
            <a:r>
              <a:rPr lang="en-US" dirty="0"/>
              <a:t>Recursively divide the image using a quadtree approach.</a:t>
            </a:r>
          </a:p>
          <a:p>
            <a:r>
              <a:rPr lang="en-US" dirty="0"/>
              <a:t>Merge homogeneous and similar quadtrees’ regions based on borders and color information.</a:t>
            </a:r>
          </a:p>
          <a:p>
            <a:r>
              <a:rPr lang="en-US" dirty="0"/>
              <a:t>Process and discard large image regions as fast as possible</a:t>
            </a:r>
          </a:p>
          <a:p>
            <a:r>
              <a:rPr lang="en-US" dirty="0"/>
              <a:t>Prefer detection of large objects.</a:t>
            </a:r>
          </a:p>
          <a:p>
            <a:r>
              <a:rPr lang="en-US" dirty="0"/>
              <a:t>Avoid noise in result segments and provide any-time segmentation.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Quadtree Image Segmentation (Cont.)</a:t>
            </a:r>
          </a:p>
        </p:txBody>
      </p:sp>
      <p:sp>
        <p:nvSpPr>
          <p:cNvPr id="3" name="Content Placeholder 2"/>
          <p:cNvSpPr>
            <a:spLocks noGrp="1"/>
          </p:cNvSpPr>
          <p:nvPr>
            <p:ph sz="quarter" idx="1"/>
          </p:nvPr>
        </p:nvSpPr>
        <p:spPr/>
        <p:txBody>
          <a:bodyPr>
            <a:normAutofit lnSpcReduction="10000"/>
          </a:bodyPr>
          <a:lstStyle/>
          <a:p>
            <a:pPr>
              <a:buNone/>
            </a:pPr>
            <a:r>
              <a:rPr lang="en-US" dirty="0"/>
              <a:t>Dividing the segmentation process in ﬁve steps: </a:t>
            </a:r>
          </a:p>
          <a:p>
            <a:pPr>
              <a:buNone/>
            </a:pPr>
            <a:endParaRPr lang="en-US" dirty="0"/>
          </a:p>
          <a:p>
            <a:r>
              <a:rPr lang="en-US" dirty="0"/>
              <a:t>(1) Edge detection, </a:t>
            </a:r>
          </a:p>
          <a:p>
            <a:r>
              <a:rPr lang="en-US" dirty="0"/>
              <a:t>(2) Border processing, </a:t>
            </a:r>
          </a:p>
          <a:p>
            <a:r>
              <a:rPr lang="en-US" dirty="0"/>
              <a:t>(3) Color discretization, </a:t>
            </a:r>
          </a:p>
          <a:p>
            <a:r>
              <a:rPr lang="en-US" dirty="0"/>
              <a:t>(4) Quadtree scanning and </a:t>
            </a:r>
          </a:p>
          <a:p>
            <a:r>
              <a:rPr lang="en-US" dirty="0"/>
              <a:t>(5) Segmentation enhancement. </a:t>
            </a:r>
          </a:p>
          <a:p>
            <a:pPr>
              <a:buNone/>
            </a:pPr>
            <a:endParaRPr lang="en-US" dirty="0"/>
          </a:p>
          <a:p>
            <a:pPr>
              <a:buNone/>
            </a:pPr>
            <a:r>
              <a:rPr lang="en-US" dirty="0"/>
              <a:t>Although our formulation is intended for automatic image</a:t>
            </a:r>
          </a:p>
          <a:p>
            <a:pPr>
              <a:buNone/>
            </a:pPr>
            <a:r>
              <a:rPr lang="en-US" dirty="0"/>
              <a:t>annotation usage, it can be used for other tasks that require</a:t>
            </a:r>
          </a:p>
          <a:p>
            <a:pPr>
              <a:buNone/>
            </a:pPr>
            <a:r>
              <a:rPr lang="en-US" dirty="0"/>
              <a:t>a fast segmentation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Works</a:t>
            </a:r>
          </a:p>
        </p:txBody>
      </p:sp>
      <p:sp>
        <p:nvSpPr>
          <p:cNvPr id="5" name="Rounded Rectangle 4"/>
          <p:cNvSpPr/>
          <p:nvPr/>
        </p:nvSpPr>
        <p:spPr>
          <a:xfrm>
            <a:off x="2057400" y="2057400"/>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(1)Border Detection</a:t>
            </a:r>
          </a:p>
        </p:txBody>
      </p:sp>
      <p:sp>
        <p:nvSpPr>
          <p:cNvPr id="6" name="Rounded Rectangle 5"/>
          <p:cNvSpPr/>
          <p:nvPr/>
        </p:nvSpPr>
        <p:spPr>
          <a:xfrm>
            <a:off x="4584970" y="2037945"/>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(2)Border Selection</a:t>
            </a:r>
          </a:p>
        </p:txBody>
      </p:sp>
      <p:sp>
        <p:nvSpPr>
          <p:cNvPr id="7" name="Rounded Rectangle 6"/>
          <p:cNvSpPr/>
          <p:nvPr/>
        </p:nvSpPr>
        <p:spPr>
          <a:xfrm>
            <a:off x="2133600" y="3352800"/>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(3)Color</a:t>
            </a:r>
          </a:p>
          <a:p>
            <a:pPr algn="ctr"/>
            <a:r>
              <a:rPr lang="en-US" dirty="0" err="1"/>
              <a:t>Discretization</a:t>
            </a:r>
            <a:r>
              <a:rPr lang="en-US" dirty="0"/>
              <a:t> </a:t>
            </a:r>
          </a:p>
        </p:txBody>
      </p:sp>
      <p:sp>
        <p:nvSpPr>
          <p:cNvPr id="8" name="Rounded Rectangle 7"/>
          <p:cNvSpPr/>
          <p:nvPr/>
        </p:nvSpPr>
        <p:spPr>
          <a:xfrm>
            <a:off x="4648200" y="3352800"/>
            <a:ext cx="1752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a:t>
            </a:r>
            <a:r>
              <a:rPr lang="en-US" dirty="0" err="1"/>
              <a:t>QuadTree</a:t>
            </a:r>
            <a:r>
              <a:rPr lang="en-US" dirty="0"/>
              <a:t> Segmentation</a:t>
            </a:r>
          </a:p>
        </p:txBody>
      </p:sp>
      <p:sp>
        <p:nvSpPr>
          <p:cNvPr id="9" name="Rounded Rectangle 8"/>
          <p:cNvSpPr/>
          <p:nvPr/>
        </p:nvSpPr>
        <p:spPr>
          <a:xfrm>
            <a:off x="4572000" y="4572000"/>
            <a:ext cx="18288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(5)Segmentation Enhancement</a:t>
            </a:r>
          </a:p>
        </p:txBody>
      </p:sp>
      <p:cxnSp>
        <p:nvCxnSpPr>
          <p:cNvPr id="11" name="Straight Arrow Connector 10"/>
          <p:cNvCxnSpPr>
            <a:endCxn id="5" idx="1"/>
          </p:cNvCxnSpPr>
          <p:nvPr/>
        </p:nvCxnSpPr>
        <p:spPr>
          <a:xfrm>
            <a:off x="762000" y="2438400"/>
            <a:ext cx="12954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2057400"/>
            <a:ext cx="762000" cy="369332"/>
          </a:xfrm>
          <a:prstGeom prst="rect">
            <a:avLst/>
          </a:prstGeom>
          <a:noFill/>
        </p:spPr>
        <p:txBody>
          <a:bodyPr wrap="square" rtlCol="0">
            <a:spAutoFit/>
          </a:bodyPr>
          <a:lstStyle/>
          <a:p>
            <a:r>
              <a:rPr lang="en-US" dirty="0"/>
              <a:t>Image</a:t>
            </a:r>
          </a:p>
        </p:txBody>
      </p:sp>
      <p:cxnSp>
        <p:nvCxnSpPr>
          <p:cNvPr id="22" name="Straight Connector 21"/>
          <p:cNvCxnSpPr/>
          <p:nvPr/>
        </p:nvCxnSpPr>
        <p:spPr>
          <a:xfrm rot="5400000">
            <a:off x="609600" y="3124200"/>
            <a:ext cx="1371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 idx="1"/>
          </p:cNvCxnSpPr>
          <p:nvPr/>
        </p:nvCxnSpPr>
        <p:spPr>
          <a:xfrm flipV="1">
            <a:off x="1295400" y="3771900"/>
            <a:ext cx="8382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6" idx="1"/>
          </p:cNvCxnSpPr>
          <p:nvPr/>
        </p:nvCxnSpPr>
        <p:spPr>
          <a:xfrm flipV="1">
            <a:off x="3810000" y="2457045"/>
            <a:ext cx="774970" cy="19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886200" y="3810000"/>
            <a:ext cx="774970" cy="19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6324600" y="2438400"/>
            <a:ext cx="113003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6400800" y="3657599"/>
            <a:ext cx="6858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V="1">
            <a:off x="6400800" y="4038599"/>
            <a:ext cx="6858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410994" y="3733800"/>
            <a:ext cx="2590006" cy="7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9" idx="3"/>
          </p:cNvCxnSpPr>
          <p:nvPr/>
        </p:nvCxnSpPr>
        <p:spPr>
          <a:xfrm rot="10800000">
            <a:off x="6400800" y="4991100"/>
            <a:ext cx="3048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34200" y="1828800"/>
            <a:ext cx="1371600" cy="646331"/>
          </a:xfrm>
          <a:prstGeom prst="rect">
            <a:avLst/>
          </a:prstGeom>
          <a:noFill/>
        </p:spPr>
        <p:txBody>
          <a:bodyPr wrap="square" rtlCol="0">
            <a:spAutoFit/>
          </a:bodyPr>
          <a:lstStyle/>
          <a:p>
            <a:r>
              <a:rPr lang="en-US" dirty="0"/>
              <a:t>Minimum Object Size</a:t>
            </a:r>
          </a:p>
        </p:txBody>
      </p:sp>
      <p:sp>
        <p:nvSpPr>
          <p:cNvPr id="51" name="TextBox 50"/>
          <p:cNvSpPr txBox="1"/>
          <p:nvPr/>
        </p:nvSpPr>
        <p:spPr>
          <a:xfrm>
            <a:off x="7086600" y="5486400"/>
            <a:ext cx="1676400" cy="646331"/>
          </a:xfrm>
          <a:prstGeom prst="rect">
            <a:avLst/>
          </a:prstGeom>
          <a:noFill/>
        </p:spPr>
        <p:txBody>
          <a:bodyPr wrap="square" rtlCol="0">
            <a:spAutoFit/>
          </a:bodyPr>
          <a:lstStyle/>
          <a:p>
            <a:r>
              <a:rPr lang="en-US" dirty="0"/>
              <a:t>Segmentation</a:t>
            </a:r>
          </a:p>
          <a:p>
            <a:r>
              <a:rPr lang="en-US" dirty="0"/>
              <a:t>Result </a:t>
            </a:r>
          </a:p>
        </p:txBody>
      </p:sp>
      <p:sp>
        <p:nvSpPr>
          <p:cNvPr id="52" name="TextBox 51"/>
          <p:cNvSpPr txBox="1"/>
          <p:nvPr/>
        </p:nvSpPr>
        <p:spPr>
          <a:xfrm>
            <a:off x="7086600" y="3810000"/>
            <a:ext cx="1524000" cy="646331"/>
          </a:xfrm>
          <a:prstGeom prst="rect">
            <a:avLst/>
          </a:prstGeom>
          <a:noFill/>
        </p:spPr>
        <p:txBody>
          <a:bodyPr wrap="square" rtlCol="0">
            <a:spAutoFit/>
          </a:bodyPr>
          <a:lstStyle/>
          <a:p>
            <a:r>
              <a:rPr lang="en-US" dirty="0"/>
              <a:t>Homogeneity threshold</a:t>
            </a:r>
          </a:p>
        </p:txBody>
      </p:sp>
      <p:cxnSp>
        <p:nvCxnSpPr>
          <p:cNvPr id="54" name="Elbow Connector 53"/>
          <p:cNvCxnSpPr/>
          <p:nvPr/>
        </p:nvCxnSpPr>
        <p:spPr>
          <a:xfrm>
            <a:off x="6400800" y="5105400"/>
            <a:ext cx="1143000" cy="3048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162800" y="3352800"/>
            <a:ext cx="1524000" cy="646331"/>
          </a:xfrm>
          <a:prstGeom prst="rect">
            <a:avLst/>
          </a:prstGeom>
          <a:noFill/>
        </p:spPr>
        <p:txBody>
          <a:bodyPr wrap="square" rtlCol="0">
            <a:spAutoFit/>
          </a:bodyPr>
          <a:lstStyle/>
          <a:p>
            <a:r>
              <a:rPr lang="en-US" dirty="0"/>
              <a:t>Minimum quad Size</a:t>
            </a:r>
          </a:p>
        </p:txBody>
      </p:sp>
      <p:cxnSp>
        <p:nvCxnSpPr>
          <p:cNvPr id="59" name="Straight Connector 58"/>
          <p:cNvCxnSpPr/>
          <p:nvPr/>
        </p:nvCxnSpPr>
        <p:spPr>
          <a:xfrm rot="5400000">
            <a:off x="-762000" y="3733800"/>
            <a:ext cx="3810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4953794" y="3733006"/>
            <a:ext cx="3810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43000" y="1828800"/>
            <a:ext cx="5715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143000" y="5638800"/>
            <a:ext cx="5715000"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Complexity</a:t>
            </a:r>
          </a:p>
        </p:txBody>
      </p:sp>
      <p:sp>
        <p:nvSpPr>
          <p:cNvPr id="3" name="Content Placeholder 2"/>
          <p:cNvSpPr>
            <a:spLocks noGrp="1"/>
          </p:cNvSpPr>
          <p:nvPr>
            <p:ph sz="quarter" idx="1"/>
          </p:nvPr>
        </p:nvSpPr>
        <p:spPr/>
        <p:txBody>
          <a:bodyPr>
            <a:normAutofit/>
          </a:bodyPr>
          <a:lstStyle/>
          <a:p>
            <a:pPr>
              <a:buNone/>
            </a:pPr>
            <a:r>
              <a:rPr lang="en-US" dirty="0"/>
              <a:t>For each step the complexity are following:</a:t>
            </a:r>
          </a:p>
          <a:p>
            <a:endParaRPr lang="en-US" dirty="0"/>
          </a:p>
          <a:p>
            <a:r>
              <a:rPr lang="en-US" dirty="0"/>
              <a:t>(1) Border detection: 7×N;</a:t>
            </a:r>
          </a:p>
          <a:p>
            <a:r>
              <a:rPr lang="en-US" dirty="0"/>
              <a:t>(2) Border selection: 4N</a:t>
            </a:r>
          </a:p>
          <a:p>
            <a:r>
              <a:rPr lang="en-US" dirty="0"/>
              <a:t>(3) Color discretization: N</a:t>
            </a:r>
          </a:p>
          <a:p>
            <a:r>
              <a:rPr lang="en-US" dirty="0"/>
              <a:t>(4) </a:t>
            </a:r>
            <a:r>
              <a:rPr lang="en-US" dirty="0" err="1"/>
              <a:t>QuadTree</a:t>
            </a:r>
            <a:r>
              <a:rPr lang="en-US" dirty="0"/>
              <a:t> scanning: 2</a:t>
            </a:r>
            <a:r>
              <a:rPr lang="en-US" baseline="30000" dirty="0"/>
              <a:t>log</a:t>
            </a:r>
            <a:r>
              <a:rPr lang="en-US" baseline="-25000" dirty="0"/>
              <a:t>4</a:t>
            </a:r>
            <a:r>
              <a:rPr lang="en-US" baseline="30000" dirty="0"/>
              <a:t>(N-1)</a:t>
            </a:r>
            <a:r>
              <a:rPr lang="en-US" dirty="0"/>
              <a:t>6N+C ; with C the number of operations required to divide a quadtree</a:t>
            </a:r>
          </a:p>
          <a:p>
            <a:r>
              <a:rPr lang="en-US" dirty="0"/>
              <a:t>(5) Segmentation enhancement: 2K+K</a:t>
            </a:r>
            <a:r>
              <a:rPr lang="en-US" baseline="30000" dirty="0"/>
              <a:t>2</a:t>
            </a:r>
            <a:r>
              <a:rPr lang="en-US" dirty="0"/>
              <a:t>+N; with K the number of segments found.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Goal Of This Experiment</a:t>
            </a:r>
          </a:p>
        </p:txBody>
      </p:sp>
      <p:sp>
        <p:nvSpPr>
          <p:cNvPr id="3" name="Content Placeholder 2"/>
          <p:cNvSpPr>
            <a:spLocks noGrp="1"/>
          </p:cNvSpPr>
          <p:nvPr>
            <p:ph sz="quarter" idx="1"/>
          </p:nvPr>
        </p:nvSpPr>
        <p:spPr/>
        <p:txBody>
          <a:bodyPr>
            <a:normAutofit/>
          </a:bodyPr>
          <a:lstStyle/>
          <a:p>
            <a:pPr marL="514350" indent="-514350">
              <a:buAutoNum type="arabicParenBoth"/>
            </a:pPr>
            <a:r>
              <a:rPr lang="en-US" dirty="0"/>
              <a:t>To evaluate the segmentation performance of the proposed method where</a:t>
            </a:r>
          </a:p>
          <a:p>
            <a:pPr marL="514350" indent="-514350">
              <a:buAutoNum type="arabicParenBoth"/>
            </a:pPr>
            <a:endParaRPr lang="en-US" dirty="0"/>
          </a:p>
          <a:p>
            <a:r>
              <a:rPr lang="en-US" dirty="0"/>
              <a:t>First one consists of 18 heterogeneous manually selected images; </a:t>
            </a:r>
          </a:p>
          <a:p>
            <a:r>
              <a:rPr lang="en-US" dirty="0"/>
              <a:t>Second one consists of 100 randomly selected images from the Berkeley Segmentation Dataset</a:t>
            </a:r>
          </a:p>
          <a:p>
            <a:r>
              <a:rPr lang="en-US" dirty="0"/>
              <a:t>Third dataset consists of 14 images randomly selected from “Image of the Day” Wikipedia section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Goal Of This Experiment (Cont.)</a:t>
            </a:r>
          </a:p>
        </p:txBody>
      </p:sp>
      <p:sp>
        <p:nvSpPr>
          <p:cNvPr id="3" name="Content Placeholder 2"/>
          <p:cNvSpPr>
            <a:spLocks noGrp="1"/>
          </p:cNvSpPr>
          <p:nvPr>
            <p:ph sz="quarter" idx="1"/>
          </p:nvPr>
        </p:nvSpPr>
        <p:spPr/>
        <p:txBody>
          <a:bodyPr/>
          <a:lstStyle/>
          <a:p>
            <a:endParaRPr lang="en-US" dirty="0"/>
          </a:p>
          <a:p>
            <a:r>
              <a:rPr lang="en-US" dirty="0"/>
              <a:t>To evaluate the performance of an annotation method with segments generated with our segmentation technique in terms of segmentation and annotation accuracy</a:t>
            </a:r>
          </a:p>
          <a:p>
            <a:endParaRPr lang="en-US" dirty="0"/>
          </a:p>
          <a:p>
            <a:r>
              <a:rPr lang="en-US" dirty="0"/>
              <a:t>The annotation performance was evaluated with a dataset consisting of 500 images taken from the SAIAPR TC-12 , which is a benchmark of manually segmented and annotated images.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990600"/>
          </a:xfrm>
        </p:spPr>
        <p:txBody>
          <a:bodyPr>
            <a:normAutofit fontScale="90000"/>
          </a:bodyPr>
          <a:lstStyle/>
          <a:p>
            <a:r>
              <a:rPr lang="en-US" b="1" dirty="0"/>
              <a:t>The Look Of Quadtree Image Segmentation</a:t>
            </a:r>
          </a:p>
        </p:txBody>
      </p:sp>
      <p:pic>
        <p:nvPicPr>
          <p:cNvPr id="4" name="Content Placeholder 3" descr="imageAnnotation.PNG"/>
          <p:cNvPicPr>
            <a:picLocks noGrp="1" noChangeAspect="1"/>
          </p:cNvPicPr>
          <p:nvPr>
            <p:ph sz="quarter" idx="1"/>
          </p:nvPr>
        </p:nvPicPr>
        <p:blipFill>
          <a:blip r:embed="rId2"/>
          <a:stretch>
            <a:fillRect/>
          </a:stretch>
        </p:blipFill>
        <p:spPr>
          <a:xfrm>
            <a:off x="1292056" y="2027152"/>
            <a:ext cx="6559887" cy="332122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TotalTime>
  <Words>642</Words>
  <Application>Microsoft Office PowerPoint</Application>
  <PresentationFormat>On-screen Show (4:3)</PresentationFormat>
  <Paragraphs>75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Gill Sans MT</vt:lpstr>
      <vt:lpstr>Wingdings</vt:lpstr>
      <vt:lpstr>Wingdings 3</vt:lpstr>
      <vt:lpstr>Origin</vt:lpstr>
      <vt:lpstr>Image Annotation Research Paper Review</vt:lpstr>
      <vt:lpstr>A Quadtree Image Segmentation G.R. Márquez, Hugo Jair Escalante, Luis Sucar</vt:lpstr>
      <vt:lpstr>A Quadtree Image Segmentation (Cont.)</vt:lpstr>
      <vt:lpstr>A Quadtree Image Segmentation (Cont.)</vt:lpstr>
      <vt:lpstr>How It Works</vt:lpstr>
      <vt:lpstr>Time Complexity</vt:lpstr>
      <vt:lpstr>The Goal Of This Experiment</vt:lpstr>
      <vt:lpstr>The Goal Of This Experiment (Cont.)</vt:lpstr>
      <vt:lpstr>The Look Of Quadtree Image Segmentation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Annotation</dc:title>
  <dc:creator>User</dc:creator>
  <cp:lastModifiedBy>Nirjoy Ahmed</cp:lastModifiedBy>
  <cp:revision>29</cp:revision>
  <dcterms:created xsi:type="dcterms:W3CDTF">2020-02-22T14:02:47Z</dcterms:created>
  <dcterms:modified xsi:type="dcterms:W3CDTF">2020-05-17T12:16:45Z</dcterms:modified>
</cp:coreProperties>
</file>