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9" r:id="rId2"/>
    <p:sldId id="258" r:id="rId3"/>
    <p:sldId id="261" r:id="rId4"/>
    <p:sldId id="256" r:id="rId5"/>
    <p:sldId id="257" r:id="rId6"/>
    <p:sldId id="262" r:id="rId7"/>
    <p:sldId id="263" r:id="rId8"/>
    <p:sldId id="267"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126"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A800A1C-AB0F-451F-ADB4-D6F1437CC9A6}" type="datetimeFigureOut">
              <a:rPr lang="en-US" smtClean="0"/>
              <a:t>7/10/2020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66081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00A1C-AB0F-451F-ADB4-D6F1437CC9A6}"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42879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800A1C-AB0F-451F-ADB4-D6F1437CC9A6}"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3243234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800A1C-AB0F-451F-ADB4-D6F1437CC9A6}"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2855609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00A1C-AB0F-451F-ADB4-D6F1437CC9A6}"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1501256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800A1C-AB0F-451F-ADB4-D6F1437CC9A6}" type="datetimeFigureOut">
              <a:rPr lang="en-US" smtClean="0"/>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3336346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800A1C-AB0F-451F-ADB4-D6F1437CC9A6}" type="datetimeFigureOut">
              <a:rPr lang="en-US" smtClean="0"/>
              <a:t>7/10/2020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2366793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A800A1C-AB0F-451F-ADB4-D6F1437CC9A6}"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3367086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A800A1C-AB0F-451F-ADB4-D6F1437CC9A6}"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10535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0A1C-AB0F-451F-ADB4-D6F1437CC9A6}"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36472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00A1C-AB0F-451F-ADB4-D6F1437CC9A6}"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2536740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00A1C-AB0F-451F-ADB4-D6F1437CC9A6}"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93089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00A1C-AB0F-451F-ADB4-D6F1437CC9A6}" type="datetimeFigureOut">
              <a:rPr lang="en-US" smtClean="0"/>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189166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00A1C-AB0F-451F-ADB4-D6F1437CC9A6}" type="datetimeFigureOut">
              <a:rPr lang="en-US" smtClean="0"/>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770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00A1C-AB0F-451F-ADB4-D6F1437CC9A6}" type="datetimeFigureOut">
              <a:rPr lang="en-US" smtClean="0"/>
              <a:t>7/10/2020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344406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00A1C-AB0F-451F-ADB4-D6F1437CC9A6}"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3538443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00A1C-AB0F-451F-ADB4-D6F1437CC9A6}"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118B83-B7D6-4B00-A4D5-A94AE4966B38}" type="slidenum">
              <a:rPr lang="en-US" smtClean="0"/>
              <a:t>‹#›</a:t>
            </a:fld>
            <a:endParaRPr lang="en-US"/>
          </a:p>
        </p:txBody>
      </p:sp>
    </p:spTree>
    <p:extLst>
      <p:ext uri="{BB962C8B-B14F-4D97-AF65-F5344CB8AC3E}">
        <p14:creationId xmlns:p14="http://schemas.microsoft.com/office/powerpoint/2010/main" val="160150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A800A1C-AB0F-451F-ADB4-D6F1437CC9A6}" type="datetimeFigureOut">
              <a:rPr lang="en-US" smtClean="0"/>
              <a:t>7/10/2020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3118B83-B7D6-4B00-A4D5-A94AE4966B38}" type="slidenum">
              <a:rPr lang="en-US" smtClean="0"/>
              <a:t>‹#›</a:t>
            </a:fld>
            <a:endParaRPr lang="en-US"/>
          </a:p>
        </p:txBody>
      </p:sp>
    </p:spTree>
    <p:extLst>
      <p:ext uri="{BB962C8B-B14F-4D97-AF65-F5344CB8AC3E}">
        <p14:creationId xmlns:p14="http://schemas.microsoft.com/office/powerpoint/2010/main" val="57666019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facebook.com/l.php?u=http%3A%2F%2Fwww.ijitee.org%2Fwp-content%2Fuploads%2Fpapers%2Fv9i6%2FE3038039520.pdf%3Ffbclid%3DIwAR0QKTcThoa7l9xEFWCpKLZbXAPLwpDuoS8vGw9hMcGmB95zjTAvu_odpR8&amp;h=AT2xO2NEP6voHKM6PV2rGA83mFP5AGeWQXhK1y2tcqDYZYJ1Eg0ijnjeW1qN1iQzcVAdsDEOrEuLIVrjRycu1ZE0E03pDL4XELj_LeXSGMigReMSwSm1XFcBaEsevDSlxjPUc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532384" cy="961519"/>
          </a:xfrm>
        </p:spPr>
        <p:txBody>
          <a:bodyPr/>
          <a:lstStyle/>
          <a:p>
            <a:r>
              <a:rPr lang="en-US" dirty="0"/>
              <a:t>               YOLO v3</a:t>
            </a:r>
          </a:p>
        </p:txBody>
      </p:sp>
      <p:sp>
        <p:nvSpPr>
          <p:cNvPr id="3" name="Subtitle 2"/>
          <p:cNvSpPr>
            <a:spLocks noGrp="1"/>
          </p:cNvSpPr>
          <p:nvPr>
            <p:ph type="subTitle" idx="1"/>
          </p:nvPr>
        </p:nvSpPr>
        <p:spPr>
          <a:xfrm>
            <a:off x="490330" y="3429000"/>
            <a:ext cx="11277600" cy="2209800"/>
          </a:xfrm>
        </p:spPr>
        <p:txBody>
          <a:bodyPr>
            <a:normAutofit lnSpcReduction="10000"/>
          </a:bodyPr>
          <a:lstStyle/>
          <a:p>
            <a:r>
              <a:rPr lang="en-US" b="1" i="1" dirty="0"/>
              <a:t>Object Detection and Tracking using YOLO v3 Framework for Increased Resolution Video</a:t>
            </a:r>
          </a:p>
          <a:p>
            <a:endParaRPr lang="en-US" b="1" i="1" dirty="0"/>
          </a:p>
          <a:p>
            <a:r>
              <a:rPr lang="en-US" b="1" i="1" dirty="0">
                <a:solidFill>
                  <a:srgbClr val="FFFF00"/>
                </a:solidFill>
              </a:rPr>
              <a:t>Paper Link:  </a:t>
            </a:r>
            <a:r>
              <a:rPr lang="en-US" dirty="0">
                <a:hlinkClick r:id="rId2"/>
              </a:rPr>
              <a:t>https://l.facebook.com/l.php?u=http%3A%2F%2Fwww.ijitee.org%2Fwp-content%2Fuploads%2Fpapers%2Fv9i6%2FE3038039520.pdf%3Ffbclid%3DIwAR0QKTcThoa7l9xEFWCpKLZbXAPLwpDuoS8vGw9hMcGmB95zjTAvu_odpR8&amp;h=AT2xO2NEP6voHKM6PV2rGA83mFP5AGeWQXhK1y2tcqDYZYJ1Eg0ijnjeW1qN1iQzcVAdsDEOrEuLIVrjRycu1ZE0E03pDL4XELj_LeXSGMigReMSwSm1XFcBaEsevDSlxjPUcw</a:t>
            </a:r>
            <a:endParaRPr lang="en-US" b="1" i="1" dirty="0">
              <a:solidFill>
                <a:srgbClr val="FFFF00"/>
              </a:solidFill>
            </a:endParaRPr>
          </a:p>
        </p:txBody>
      </p:sp>
    </p:spTree>
    <p:extLst>
      <p:ext uri="{BB962C8B-B14F-4D97-AF65-F5344CB8AC3E}">
        <p14:creationId xmlns:p14="http://schemas.microsoft.com/office/powerpoint/2010/main" val="662212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23F8BB-EB71-4A70-8163-35DB6D6DEA46}"/>
              </a:ext>
            </a:extLst>
          </p:cNvPr>
          <p:cNvSpPr txBox="1"/>
          <p:nvPr/>
        </p:nvSpPr>
        <p:spPr>
          <a:xfrm>
            <a:off x="477078" y="484568"/>
            <a:ext cx="6096000" cy="523220"/>
          </a:xfrm>
          <a:prstGeom prst="rect">
            <a:avLst/>
          </a:prstGeom>
          <a:noFill/>
        </p:spPr>
        <p:txBody>
          <a:bodyPr wrap="square">
            <a:spAutoFit/>
          </a:bodyPr>
          <a:lstStyle/>
          <a:p>
            <a:pPr marL="285750" indent="-285750">
              <a:buFont typeface="Wingdings" panose="05000000000000000000" pitchFamily="2" charset="2"/>
              <a:buChar char="v"/>
            </a:pPr>
            <a:r>
              <a:rPr lang="en-US" sz="2800" b="1" i="0" u="none" strike="noStrike" baseline="0" dirty="0">
                <a:solidFill>
                  <a:schemeClr val="tx1">
                    <a:lumMod val="95000"/>
                  </a:schemeClr>
                </a:solidFill>
                <a:latin typeface="Times New Roman" panose="02020603050405020304" pitchFamily="18" charset="0"/>
              </a:rPr>
              <a:t>REFERENCES</a:t>
            </a:r>
            <a:r>
              <a:rPr lang="en-US" sz="1800" b="1" i="0" u="none" strike="noStrike" baseline="0" dirty="0">
                <a:solidFill>
                  <a:srgbClr val="000000"/>
                </a:solidFill>
                <a:latin typeface="Times New Roman" panose="02020603050405020304" pitchFamily="18" charset="0"/>
              </a:rPr>
              <a:t> </a:t>
            </a:r>
            <a:endParaRPr lang="en-US" dirty="0"/>
          </a:p>
        </p:txBody>
      </p:sp>
      <p:sp>
        <p:nvSpPr>
          <p:cNvPr id="5" name="TextBox 4">
            <a:extLst>
              <a:ext uri="{FF2B5EF4-FFF2-40B4-BE49-F238E27FC236}">
                <a16:creationId xmlns:a16="http://schemas.microsoft.com/office/drawing/2014/main" id="{05DB5DDA-7D97-4543-BBDF-73160F5885DA}"/>
              </a:ext>
            </a:extLst>
          </p:cNvPr>
          <p:cNvSpPr txBox="1"/>
          <p:nvPr/>
        </p:nvSpPr>
        <p:spPr>
          <a:xfrm>
            <a:off x="583095" y="1007788"/>
            <a:ext cx="9700591" cy="3693319"/>
          </a:xfrm>
          <a:prstGeom prst="rect">
            <a:avLst/>
          </a:prstGeom>
          <a:noFill/>
        </p:spPr>
        <p:txBody>
          <a:bodyPr wrap="square">
            <a:spAutoFit/>
          </a:bodyPr>
          <a:lstStyle/>
          <a:p>
            <a:pPr marL="571500" indent="-571500" algn="l">
              <a:buFont typeface="Wingdings" panose="05000000000000000000" pitchFamily="2" charset="2"/>
              <a:buChar char="q"/>
            </a:pPr>
            <a:endParaRPr lang="en-US" sz="3600" b="0" i="0" u="none" strike="noStrike" baseline="0" dirty="0">
              <a:solidFill>
                <a:schemeClr val="tx1">
                  <a:lumMod val="95000"/>
                </a:schemeClr>
              </a:solidFill>
              <a:latin typeface="Times New Roman" panose="02020603050405020304" pitchFamily="18" charset="0"/>
            </a:endParaRPr>
          </a:p>
          <a:p>
            <a:pPr marL="285750" indent="-285750">
              <a:buFont typeface="Wingdings" panose="05000000000000000000" pitchFamily="2" charset="2"/>
              <a:buChar char="q"/>
            </a:pPr>
            <a:r>
              <a:rPr lang="en-US" sz="1800" b="0" i="0" u="none" strike="noStrike" baseline="0" dirty="0" err="1">
                <a:solidFill>
                  <a:schemeClr val="tx1">
                    <a:lumMod val="95000"/>
                  </a:schemeClr>
                </a:solidFill>
                <a:latin typeface="Times New Roman" panose="02020603050405020304" pitchFamily="18" charset="0"/>
              </a:rPr>
              <a:t>Xun</a:t>
            </a:r>
            <a:r>
              <a:rPr lang="en-US" sz="1800" b="0" i="0" u="none" strike="noStrike" baseline="0" dirty="0">
                <a:solidFill>
                  <a:schemeClr val="tx1">
                    <a:lumMod val="95000"/>
                  </a:schemeClr>
                </a:solidFill>
                <a:latin typeface="Times New Roman" panose="02020603050405020304" pitchFamily="18" charset="0"/>
              </a:rPr>
              <a:t>. Li, Yao. Liu, </a:t>
            </a:r>
            <a:r>
              <a:rPr lang="en-US" sz="1800" b="0" i="0" u="none" strike="noStrike" baseline="0" dirty="0" err="1">
                <a:solidFill>
                  <a:schemeClr val="tx1">
                    <a:lumMod val="95000"/>
                  </a:schemeClr>
                </a:solidFill>
                <a:latin typeface="Times New Roman" panose="02020603050405020304" pitchFamily="18" charset="0"/>
              </a:rPr>
              <a:t>Zhengfan</a:t>
            </a:r>
            <a:r>
              <a:rPr lang="en-US" sz="1800" b="0" i="0" u="none" strike="noStrike" baseline="0" dirty="0">
                <a:solidFill>
                  <a:schemeClr val="tx1">
                    <a:lumMod val="95000"/>
                  </a:schemeClr>
                </a:solidFill>
                <a:latin typeface="Times New Roman" panose="02020603050405020304" pitchFamily="18" charset="0"/>
              </a:rPr>
              <a:t>. Zhao, Y. Zhang, and L. He, “A Deep Learning Approach of Vehicle Multitarget Detection from Traffic Video,” Journal of Advanced Transportation, vol. 2018, pp. 1–11, Nov. 2018. </a:t>
            </a:r>
          </a:p>
          <a:p>
            <a:pPr marL="285750" indent="-285750">
              <a:buFont typeface="Wingdings" panose="05000000000000000000" pitchFamily="2" charset="2"/>
              <a:buChar char="q"/>
            </a:pPr>
            <a:endParaRPr lang="en-US" sz="1800" b="0" i="0" u="none" strike="noStrike" baseline="0" dirty="0">
              <a:solidFill>
                <a:schemeClr val="tx1">
                  <a:lumMod val="95000"/>
                </a:schemeClr>
              </a:solidFill>
              <a:latin typeface="Times New Roman" panose="02020603050405020304" pitchFamily="18" charset="0"/>
            </a:endParaRPr>
          </a:p>
          <a:p>
            <a:pPr marL="285750" indent="-285750">
              <a:buFont typeface="Wingdings" panose="05000000000000000000" pitchFamily="2" charset="2"/>
              <a:buChar char="q"/>
            </a:pPr>
            <a:r>
              <a:rPr lang="en-US" sz="1800" b="0" i="0" u="none" strike="noStrike" baseline="0" dirty="0">
                <a:solidFill>
                  <a:schemeClr val="tx1">
                    <a:lumMod val="95000"/>
                  </a:schemeClr>
                </a:solidFill>
                <a:latin typeface="Times New Roman" panose="02020603050405020304" pitchFamily="18" charset="0"/>
              </a:rPr>
              <a:t> </a:t>
            </a:r>
            <a:r>
              <a:rPr lang="en-US" sz="1800" b="0" i="0" u="none" strike="noStrike" baseline="0" dirty="0" err="1">
                <a:solidFill>
                  <a:schemeClr val="tx1">
                    <a:lumMod val="95000"/>
                  </a:schemeClr>
                </a:solidFill>
                <a:latin typeface="Times New Roman" panose="02020603050405020304" pitchFamily="18" charset="0"/>
              </a:rPr>
              <a:t>Shuoyuan</a:t>
            </a:r>
            <a:r>
              <a:rPr lang="en-US" sz="1800" b="0" i="0" u="none" strike="noStrike" baseline="0" dirty="0">
                <a:solidFill>
                  <a:schemeClr val="tx1">
                    <a:lumMod val="95000"/>
                  </a:schemeClr>
                </a:solidFill>
                <a:latin typeface="Times New Roman" panose="02020603050405020304" pitchFamily="18" charset="0"/>
              </a:rPr>
              <a:t>. Xu, A. </a:t>
            </a:r>
            <a:r>
              <a:rPr lang="en-US" sz="1800" b="0" i="0" u="none" strike="noStrike" baseline="0" dirty="0" err="1">
                <a:solidFill>
                  <a:schemeClr val="tx1">
                    <a:lumMod val="95000"/>
                  </a:schemeClr>
                </a:solidFill>
                <a:latin typeface="Times New Roman" panose="02020603050405020304" pitchFamily="18" charset="0"/>
              </a:rPr>
              <a:t>Savvaris</a:t>
            </a:r>
            <a:r>
              <a:rPr lang="en-US" sz="1800" b="0" i="0" u="none" strike="noStrike" baseline="0" dirty="0">
                <a:solidFill>
                  <a:schemeClr val="tx1">
                    <a:lumMod val="95000"/>
                  </a:schemeClr>
                </a:solidFill>
                <a:latin typeface="Times New Roman" panose="02020603050405020304" pitchFamily="18" charset="0"/>
              </a:rPr>
              <a:t>, S. He, H. Shin, and </a:t>
            </a:r>
            <a:r>
              <a:rPr lang="en-US" sz="1800" b="0" i="0" u="none" strike="noStrike" baseline="0" dirty="0" err="1">
                <a:solidFill>
                  <a:schemeClr val="tx1">
                    <a:lumMod val="95000"/>
                  </a:schemeClr>
                </a:solidFill>
                <a:latin typeface="Times New Roman" panose="02020603050405020304" pitchFamily="18" charset="0"/>
              </a:rPr>
              <a:t>Antonios</a:t>
            </a:r>
            <a:r>
              <a:rPr lang="en-US" sz="1800" b="0" i="0" u="none" strike="noStrike" baseline="0" dirty="0">
                <a:solidFill>
                  <a:schemeClr val="tx1">
                    <a:lumMod val="95000"/>
                  </a:schemeClr>
                </a:solidFill>
                <a:latin typeface="Times New Roman" panose="02020603050405020304" pitchFamily="18" charset="0"/>
              </a:rPr>
              <a:t> </a:t>
            </a:r>
            <a:r>
              <a:rPr lang="en-US" sz="1800" b="0" i="0" u="none" strike="noStrike" baseline="0" dirty="0" err="1">
                <a:solidFill>
                  <a:schemeClr val="tx1">
                    <a:lumMod val="95000"/>
                  </a:schemeClr>
                </a:solidFill>
                <a:latin typeface="Times New Roman" panose="02020603050405020304" pitchFamily="18" charset="0"/>
              </a:rPr>
              <a:t>Tsourdos</a:t>
            </a:r>
            <a:r>
              <a:rPr lang="en-US" sz="1800" b="0" i="0" u="none" strike="noStrike" baseline="0" dirty="0">
                <a:solidFill>
                  <a:schemeClr val="tx1">
                    <a:lumMod val="95000"/>
                  </a:schemeClr>
                </a:solidFill>
                <a:latin typeface="Times New Roman" panose="02020603050405020304" pitchFamily="18" charset="0"/>
              </a:rPr>
              <a:t>, “Real-time Implementation of YOLO+JPDA for Small Scale UAV Multiple Object Tracking,” 2018 International Conference on Unmanned Aircraft Systems (ICUAS), Jun. 2018. </a:t>
            </a:r>
          </a:p>
          <a:p>
            <a:pPr marL="285750" indent="-285750">
              <a:buFont typeface="Wingdings" panose="05000000000000000000" pitchFamily="2" charset="2"/>
              <a:buChar char="q"/>
            </a:pPr>
            <a:endParaRPr lang="en-US" sz="1800" b="0" i="0" u="none" strike="noStrike" baseline="0" dirty="0">
              <a:solidFill>
                <a:schemeClr val="tx1">
                  <a:lumMod val="95000"/>
                </a:schemeClr>
              </a:solidFill>
              <a:latin typeface="Times New Roman" panose="02020603050405020304" pitchFamily="18" charset="0"/>
            </a:endParaRPr>
          </a:p>
          <a:p>
            <a:pPr marL="285750" indent="-285750">
              <a:buFont typeface="Wingdings" panose="05000000000000000000" pitchFamily="2" charset="2"/>
              <a:buChar char="q"/>
            </a:pPr>
            <a:r>
              <a:rPr lang="en-US" sz="1800" b="0" i="0" u="none" strike="noStrike" baseline="0" dirty="0">
                <a:solidFill>
                  <a:schemeClr val="tx1">
                    <a:lumMod val="95000"/>
                  </a:schemeClr>
                </a:solidFill>
                <a:latin typeface="Times New Roman" panose="02020603050405020304" pitchFamily="18" charset="0"/>
              </a:rPr>
              <a:t> Rachel Huang, J. </a:t>
            </a:r>
            <a:r>
              <a:rPr lang="en-US" sz="1800" b="0" i="0" u="none" strike="noStrike" baseline="0" dirty="0" err="1">
                <a:solidFill>
                  <a:schemeClr val="tx1">
                    <a:lumMod val="95000"/>
                  </a:schemeClr>
                </a:solidFill>
                <a:latin typeface="Times New Roman" panose="02020603050405020304" pitchFamily="18" charset="0"/>
              </a:rPr>
              <a:t>Pedoeem</a:t>
            </a:r>
            <a:r>
              <a:rPr lang="en-US" sz="1800" b="0" i="0" u="none" strike="noStrike" baseline="0" dirty="0">
                <a:solidFill>
                  <a:schemeClr val="tx1">
                    <a:lumMod val="95000"/>
                  </a:schemeClr>
                </a:solidFill>
                <a:latin typeface="Times New Roman" panose="02020603050405020304" pitchFamily="18" charset="0"/>
              </a:rPr>
              <a:t>, and </a:t>
            </a:r>
            <a:r>
              <a:rPr lang="en-US" sz="1800" b="0" i="0" u="none" strike="noStrike" baseline="0" dirty="0" err="1">
                <a:solidFill>
                  <a:schemeClr val="tx1">
                    <a:lumMod val="95000"/>
                  </a:schemeClr>
                </a:solidFill>
                <a:latin typeface="Times New Roman" panose="02020603050405020304" pitchFamily="18" charset="0"/>
              </a:rPr>
              <a:t>Cuixian</a:t>
            </a:r>
            <a:r>
              <a:rPr lang="en-US" sz="1800" b="0" i="0" u="none" strike="noStrike" baseline="0" dirty="0">
                <a:solidFill>
                  <a:schemeClr val="tx1">
                    <a:lumMod val="95000"/>
                  </a:schemeClr>
                </a:solidFill>
                <a:latin typeface="Times New Roman" panose="02020603050405020304" pitchFamily="18" charset="0"/>
              </a:rPr>
              <a:t>. Chen, “YOLO-LITE: A Real-Time Object Detection Algorithm Optimized for Non-Graphical Processing Unit Computers,” 2018 IEEE International Conference on Big Data (Big Data), Dec. 2018. </a:t>
            </a:r>
          </a:p>
        </p:txBody>
      </p:sp>
    </p:spTree>
    <p:extLst>
      <p:ext uri="{BB962C8B-B14F-4D97-AF65-F5344CB8AC3E}">
        <p14:creationId xmlns:p14="http://schemas.microsoft.com/office/powerpoint/2010/main" val="407741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Wallpapers - Top Free Thank You Backgrounds ...">
            <a:extLst>
              <a:ext uri="{FF2B5EF4-FFF2-40B4-BE49-F238E27FC236}">
                <a16:creationId xmlns:a16="http://schemas.microsoft.com/office/drawing/2014/main" id="{9C3786A4-9994-45E0-9B42-A13E062A62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9078" y="1060175"/>
            <a:ext cx="9713843" cy="4956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81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a:t>Introduction</a:t>
            </a:r>
          </a:p>
        </p:txBody>
      </p:sp>
      <p:sp>
        <p:nvSpPr>
          <p:cNvPr id="3" name="Content Placeholder 2"/>
          <p:cNvSpPr>
            <a:spLocks noGrp="1"/>
          </p:cNvSpPr>
          <p:nvPr>
            <p:ph idx="1"/>
          </p:nvPr>
        </p:nvSpPr>
        <p:spPr/>
        <p:txBody>
          <a:bodyPr>
            <a:normAutofit/>
          </a:bodyPr>
          <a:lstStyle/>
          <a:p>
            <a:r>
              <a:rPr lang="en-US" dirty="0"/>
              <a:t>The proposed system is used for vehicle detection and tracking from the high-resolution video.</a:t>
            </a:r>
          </a:p>
          <a:p>
            <a:r>
              <a:rPr lang="en-US" dirty="0"/>
              <a:t> It detects the object (vehicles) and recognizes the object comparing its features with the features of the objects stored in the database. </a:t>
            </a:r>
          </a:p>
          <a:p>
            <a:r>
              <a:rPr lang="en-US" dirty="0"/>
              <a:t>If the features match, then object is tracked. </a:t>
            </a:r>
          </a:p>
        </p:txBody>
      </p:sp>
    </p:spTree>
    <p:extLst>
      <p:ext uri="{BB962C8B-B14F-4D97-AF65-F5344CB8AC3E}">
        <p14:creationId xmlns:p14="http://schemas.microsoft.com/office/powerpoint/2010/main" val="341522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a:t>YOLO v3</a:t>
            </a:r>
          </a:p>
        </p:txBody>
      </p:sp>
      <p:sp>
        <p:nvSpPr>
          <p:cNvPr id="3" name="Content Placeholder 2"/>
          <p:cNvSpPr>
            <a:spLocks noGrp="1"/>
          </p:cNvSpPr>
          <p:nvPr>
            <p:ph idx="1"/>
          </p:nvPr>
        </p:nvSpPr>
        <p:spPr>
          <a:xfrm>
            <a:off x="826911" y="1825625"/>
            <a:ext cx="10515600" cy="4351338"/>
          </a:xfrm>
        </p:spPr>
        <p:txBody>
          <a:bodyPr>
            <a:normAutofit/>
          </a:bodyPr>
          <a:lstStyle/>
          <a:p>
            <a:endParaRPr lang="en-US" dirty="0"/>
          </a:p>
          <a:p>
            <a:endParaRPr lang="en-US" dirty="0"/>
          </a:p>
          <a:p>
            <a:r>
              <a:rPr lang="en-US" dirty="0"/>
              <a:t>YOLOv3 is the latest variant of a popular object detection algorithm YOLO – You Only Look Once. The published model recognizes 80 different objects in images and videos, but most importantly it is super fast and nearly as accurate as Single Shot </a:t>
            </a:r>
            <a:r>
              <a:rPr lang="en-US" dirty="0" err="1"/>
              <a:t>MultiBox</a:t>
            </a:r>
            <a:r>
              <a:rPr lang="en-US" dirty="0"/>
              <a:t> (SSD).</a:t>
            </a:r>
          </a:p>
          <a:p>
            <a:endParaRPr lang="en-US" dirty="0"/>
          </a:p>
          <a:p>
            <a:r>
              <a:rPr lang="en-US" dirty="0"/>
              <a:t>A new vehicle detection model YOLO V3 with </a:t>
            </a:r>
            <a:r>
              <a:rPr lang="en-US" dirty="0" err="1"/>
              <a:t>Keras</a:t>
            </a:r>
            <a:r>
              <a:rPr lang="en-US" dirty="0"/>
              <a:t>, </a:t>
            </a:r>
            <a:r>
              <a:rPr lang="en-US" dirty="0" err="1"/>
              <a:t>Numpy</a:t>
            </a:r>
            <a:r>
              <a:rPr lang="en-US" dirty="0"/>
              <a:t>, and Tensor flow, OpenCV for image processing and displaying the results is proposed to solve the problems of existing vehicle detection, such as lack of vehicle type identification, poor detection accuracy and slow speed. </a:t>
            </a:r>
          </a:p>
        </p:txBody>
      </p:sp>
    </p:spTree>
    <p:extLst>
      <p:ext uri="{BB962C8B-B14F-4D97-AF65-F5344CB8AC3E}">
        <p14:creationId xmlns:p14="http://schemas.microsoft.com/office/powerpoint/2010/main" val="217972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571500" indent="-571500">
              <a:buFont typeface="Wingdings" panose="05000000000000000000" pitchFamily="2" charset="2"/>
              <a:buChar char="v"/>
            </a:pPr>
            <a:r>
              <a:rPr lang="en-US" dirty="0"/>
              <a:t>Implementation</a:t>
            </a:r>
          </a:p>
        </p:txBody>
      </p:sp>
      <p:sp>
        <p:nvSpPr>
          <p:cNvPr id="5" name="Content Placeholder 4"/>
          <p:cNvSpPr>
            <a:spLocks noGrp="1"/>
          </p:cNvSpPr>
          <p:nvPr>
            <p:ph sz="half" idx="1"/>
          </p:nvPr>
        </p:nvSpPr>
        <p:spPr/>
        <p:txBody>
          <a:bodyPr>
            <a:normAutofit fontScale="70000" lnSpcReduction="20000"/>
          </a:bodyPr>
          <a:lstStyle/>
          <a:p>
            <a:pPr marL="0" indent="0">
              <a:buNone/>
            </a:pPr>
            <a:r>
              <a:rPr lang="en-US" dirty="0"/>
              <a:t>Offline:</a:t>
            </a:r>
          </a:p>
          <a:p>
            <a:pPr>
              <a:buFont typeface="Wingdings" panose="05000000000000000000" pitchFamily="2" charset="2"/>
              <a:buChar char="Ø"/>
            </a:pPr>
            <a:r>
              <a:rPr lang="en-US" sz="2000" dirty="0"/>
              <a:t>The data in the form of images is given to the feature extractor in offline processing and then these extracted features are applied for training to the YOLO v3 system. It creates the YOLO v3 model weight files. </a:t>
            </a:r>
          </a:p>
          <a:p>
            <a:pPr marL="0" indent="0">
              <a:buNone/>
            </a:pPr>
            <a:r>
              <a:rPr lang="en-US" dirty="0"/>
              <a:t>Online:</a:t>
            </a:r>
          </a:p>
          <a:p>
            <a:pPr>
              <a:buFont typeface="Wingdings" panose="05000000000000000000" pitchFamily="2" charset="2"/>
              <a:buChar char="Ø"/>
            </a:pPr>
            <a:r>
              <a:rPr lang="en-US" sz="2200" dirty="0"/>
              <a:t>In the online process, the output does not know what video or image is on the input side and what the image or video is exactly. The video input is applied to the pre-trained model YOLO v3. The weight file output and the video input are the two data for the pre-trained model YOLO v3. </a:t>
            </a:r>
          </a:p>
          <a:p>
            <a:pPr>
              <a:buFont typeface="Wingdings" panose="05000000000000000000" pitchFamily="2" charset="2"/>
              <a:buChar char="Ø"/>
            </a:pPr>
            <a:endParaRPr lang="en-US" sz="2200" dirty="0"/>
          </a:p>
          <a:p>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64146" y="1670756"/>
            <a:ext cx="4299206" cy="4091714"/>
          </a:xfrm>
        </p:spPr>
      </p:pic>
      <p:sp>
        <p:nvSpPr>
          <p:cNvPr id="6" name="TextBox 5">
            <a:extLst>
              <a:ext uri="{FF2B5EF4-FFF2-40B4-BE49-F238E27FC236}">
                <a16:creationId xmlns:a16="http://schemas.microsoft.com/office/drawing/2014/main" id="{D8E567FF-954B-47ED-A702-4738A0219840}"/>
              </a:ext>
            </a:extLst>
          </p:cNvPr>
          <p:cNvSpPr txBox="1"/>
          <p:nvPr/>
        </p:nvSpPr>
        <p:spPr>
          <a:xfrm>
            <a:off x="5678311" y="5887006"/>
            <a:ext cx="6096000" cy="369332"/>
          </a:xfrm>
          <a:prstGeom prst="rect">
            <a:avLst/>
          </a:prstGeom>
          <a:noFill/>
        </p:spPr>
        <p:txBody>
          <a:bodyPr wrap="square">
            <a:spAutoFit/>
          </a:bodyPr>
          <a:lstStyle/>
          <a:p>
            <a:r>
              <a:rPr lang="en-US" sz="1800" b="1" i="0" u="none" strike="noStrike" baseline="0" dirty="0">
                <a:solidFill>
                  <a:schemeClr val="tx1">
                    <a:lumMod val="95000"/>
                  </a:schemeClr>
                </a:solidFill>
                <a:latin typeface="Times New Roman" panose="02020603050405020304" pitchFamily="18" charset="0"/>
              </a:rPr>
              <a:t>Fig.1. Object Detection and Tracking Proposed </a:t>
            </a:r>
            <a:endParaRPr lang="en-US" dirty="0">
              <a:solidFill>
                <a:schemeClr val="tx1">
                  <a:lumMod val="95000"/>
                </a:schemeClr>
              </a:solidFill>
            </a:endParaRPr>
          </a:p>
        </p:txBody>
      </p:sp>
    </p:spTree>
    <p:extLst>
      <p:ext uri="{BB962C8B-B14F-4D97-AF65-F5344CB8AC3E}">
        <p14:creationId xmlns:p14="http://schemas.microsoft.com/office/powerpoint/2010/main" val="201015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045" y="322328"/>
            <a:ext cx="4111302" cy="1325563"/>
          </a:xfrm>
        </p:spPr>
        <p:txBody>
          <a:bodyPr>
            <a:normAutofit/>
          </a:bodyPr>
          <a:lstStyle/>
          <a:p>
            <a:pPr marL="571500" indent="-571500">
              <a:buFont typeface="Wingdings" panose="05000000000000000000" pitchFamily="2" charset="2"/>
              <a:buChar char="v"/>
            </a:pPr>
            <a:r>
              <a:rPr lang="en-US" dirty="0"/>
              <a:t> ALGORITHM</a:t>
            </a:r>
          </a:p>
        </p:txBody>
      </p:sp>
      <p:sp>
        <p:nvSpPr>
          <p:cNvPr id="3" name="Content Placeholder 2"/>
          <p:cNvSpPr>
            <a:spLocks noGrp="1"/>
          </p:cNvSpPr>
          <p:nvPr>
            <p:ph sz="half" idx="1"/>
          </p:nvPr>
        </p:nvSpPr>
        <p:spPr/>
        <p:txBody>
          <a:bodyPr>
            <a:normAutofit fontScale="70000" lnSpcReduction="20000"/>
          </a:bodyPr>
          <a:lstStyle/>
          <a:p>
            <a:r>
              <a:rPr lang="en-US" sz="2000" dirty="0"/>
              <a:t>Step I:   The input video file is given to the module. </a:t>
            </a:r>
          </a:p>
          <a:p>
            <a:r>
              <a:rPr lang="en-US" sz="2000" dirty="0"/>
              <a:t>Step II:   Frames are extracted from the videos. </a:t>
            </a:r>
          </a:p>
          <a:p>
            <a:r>
              <a:rPr lang="en-US" sz="2000" dirty="0"/>
              <a:t>Step III: Extracted frames are given to the Deep Neural Network. </a:t>
            </a:r>
          </a:p>
          <a:p>
            <a:r>
              <a:rPr lang="en-US" sz="2000" dirty="0"/>
              <a:t>Step IV:  Yolo V3 weight file is also given to the Deep Neural Network (YOLO v3). </a:t>
            </a:r>
          </a:p>
          <a:p>
            <a:r>
              <a:rPr lang="en-US" sz="2000" dirty="0"/>
              <a:t>Step V:  Object (car) is detected here with the help of the YOLO v3 module. </a:t>
            </a:r>
          </a:p>
          <a:p>
            <a:r>
              <a:rPr lang="en-US" sz="2000" dirty="0"/>
              <a:t>Step VI:  Cars are counted hereafter the object is detected. </a:t>
            </a:r>
          </a:p>
          <a:p>
            <a:r>
              <a:rPr lang="en-US" sz="2000" dirty="0"/>
              <a:t>Step VII:  It measures the execution time for the frame per second. Step VIII: Write to the CSV file. </a:t>
            </a:r>
          </a:p>
        </p:txBody>
      </p:sp>
      <p:sp>
        <p:nvSpPr>
          <p:cNvPr id="8" name="TextBox 7">
            <a:extLst>
              <a:ext uri="{FF2B5EF4-FFF2-40B4-BE49-F238E27FC236}">
                <a16:creationId xmlns:a16="http://schemas.microsoft.com/office/drawing/2014/main" id="{595BECEB-8154-462E-9C8C-6386EB31E94D}"/>
              </a:ext>
            </a:extLst>
          </p:cNvPr>
          <p:cNvSpPr txBox="1"/>
          <p:nvPr/>
        </p:nvSpPr>
        <p:spPr>
          <a:xfrm>
            <a:off x="6096000" y="661943"/>
            <a:ext cx="3657600" cy="646331"/>
          </a:xfrm>
          <a:prstGeom prst="rect">
            <a:avLst/>
          </a:prstGeom>
          <a:noFill/>
        </p:spPr>
        <p:txBody>
          <a:bodyPr wrap="square" rtlCol="0">
            <a:spAutoFit/>
          </a:bodyPr>
          <a:lstStyle/>
          <a:p>
            <a:pPr marL="571500" indent="-571500">
              <a:buFont typeface="Wingdings" panose="05000000000000000000" pitchFamily="2" charset="2"/>
              <a:buChar char="v"/>
            </a:pPr>
            <a:r>
              <a:rPr lang="en-US" sz="3600" dirty="0">
                <a:solidFill>
                  <a:schemeClr val="bg1"/>
                </a:solidFill>
              </a:rPr>
              <a:t>FLOWCHART</a:t>
            </a:r>
          </a:p>
        </p:txBody>
      </p:sp>
      <p:pic>
        <p:nvPicPr>
          <p:cNvPr id="11" name="Picture 10">
            <a:extLst>
              <a:ext uri="{FF2B5EF4-FFF2-40B4-BE49-F238E27FC236}">
                <a16:creationId xmlns:a16="http://schemas.microsoft.com/office/drawing/2014/main" id="{07B7FD77-60E0-42AF-9C9F-FACD6DFCF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90554"/>
            <a:ext cx="4831374" cy="5092866"/>
          </a:xfrm>
          <a:prstGeom prst="rect">
            <a:avLst/>
          </a:prstGeom>
        </p:spPr>
      </p:pic>
    </p:spTree>
    <p:extLst>
      <p:ext uri="{BB962C8B-B14F-4D97-AF65-F5344CB8AC3E}">
        <p14:creationId xmlns:p14="http://schemas.microsoft.com/office/powerpoint/2010/main" val="105748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B37D41-110C-4C76-9734-5AD5D47518A7}"/>
              </a:ext>
            </a:extLst>
          </p:cNvPr>
          <p:cNvSpPr txBox="1"/>
          <p:nvPr/>
        </p:nvSpPr>
        <p:spPr>
          <a:xfrm>
            <a:off x="187556" y="150404"/>
            <a:ext cx="6096000" cy="1015663"/>
          </a:xfrm>
          <a:prstGeom prst="rect">
            <a:avLst/>
          </a:prstGeom>
          <a:noFill/>
        </p:spPr>
        <p:txBody>
          <a:bodyPr wrap="square">
            <a:spAutoFit/>
          </a:bodyPr>
          <a:lstStyle/>
          <a:p>
            <a:pPr marL="457200" indent="-457200" algn="l">
              <a:buFont typeface="Wingdings" panose="05000000000000000000" pitchFamily="2" charset="2"/>
              <a:buChar char="v"/>
            </a:pPr>
            <a:endParaRPr lang="en-US" sz="2800" b="0" i="0" u="none" strike="noStrike" baseline="0" dirty="0">
              <a:solidFill>
                <a:srgbClr val="000000"/>
              </a:solidFill>
              <a:latin typeface="Times New Roman" panose="02020603050405020304" pitchFamily="18" charset="0"/>
            </a:endParaRPr>
          </a:p>
          <a:p>
            <a:pPr marL="457200" indent="-457200">
              <a:buFont typeface="Wingdings" panose="05000000000000000000" pitchFamily="2" charset="2"/>
              <a:buChar char="v"/>
            </a:pPr>
            <a:r>
              <a:rPr lang="en-US" sz="3200" b="1" i="0" u="none" strike="noStrike" baseline="0" dirty="0">
                <a:solidFill>
                  <a:schemeClr val="tx1">
                    <a:lumMod val="95000"/>
                  </a:schemeClr>
                </a:solidFill>
                <a:latin typeface="Times New Roman" panose="02020603050405020304" pitchFamily="18" charset="0"/>
              </a:rPr>
              <a:t>RESULTS AND DISCUSSION </a:t>
            </a:r>
            <a:endParaRPr lang="en-US" sz="3200" b="0" i="0" u="none" strike="noStrike" baseline="0" dirty="0">
              <a:solidFill>
                <a:schemeClr val="tx1">
                  <a:lumMod val="95000"/>
                </a:schemeClr>
              </a:solidFill>
              <a:latin typeface="Times New Roman" panose="02020603050405020304" pitchFamily="18" charset="0"/>
            </a:endParaRPr>
          </a:p>
        </p:txBody>
      </p:sp>
      <p:sp>
        <p:nvSpPr>
          <p:cNvPr id="4" name="TextBox 3">
            <a:extLst>
              <a:ext uri="{FF2B5EF4-FFF2-40B4-BE49-F238E27FC236}">
                <a16:creationId xmlns:a16="http://schemas.microsoft.com/office/drawing/2014/main" id="{395D1868-CA5B-46F4-8C75-1D6DC0704909}"/>
              </a:ext>
            </a:extLst>
          </p:cNvPr>
          <p:cNvSpPr txBox="1"/>
          <p:nvPr/>
        </p:nvSpPr>
        <p:spPr>
          <a:xfrm>
            <a:off x="349957" y="1411110"/>
            <a:ext cx="5192887" cy="8679299"/>
          </a:xfrm>
          <a:prstGeom prst="rect">
            <a:avLst/>
          </a:prstGeom>
          <a:noFill/>
        </p:spPr>
        <p:txBody>
          <a:bodyPr wrap="square" rtlCol="0">
            <a:spAutoFit/>
          </a:bodyPr>
          <a:lstStyle/>
          <a:p>
            <a:pPr marL="285750" indent="-285750">
              <a:buFont typeface="Wingdings" panose="05000000000000000000" pitchFamily="2" charset="2"/>
              <a:buChar char="Ø"/>
            </a:pPr>
            <a:r>
              <a:rPr lang="en-US" sz="1800" b="0" i="0" u="none" strike="noStrike" baseline="0" dirty="0">
                <a:solidFill>
                  <a:schemeClr val="tx1">
                    <a:lumMod val="95000"/>
                  </a:schemeClr>
                </a:solidFill>
                <a:latin typeface="Times New Roman" panose="02020603050405020304" pitchFamily="18" charset="0"/>
              </a:rPr>
              <a:t>YOLO is special, as it looks at a certain part of an object only once, like other classifiers. As an object detector, this technique is much quicker with comparable precision. OpenCV is used to display the Results.</a:t>
            </a:r>
          </a:p>
          <a:p>
            <a:pPr marL="285750" indent="-285750">
              <a:buFont typeface="Wingdings" panose="05000000000000000000" pitchFamily="2" charset="2"/>
              <a:buChar char="Ø"/>
            </a:pPr>
            <a:endParaRPr lang="en-US" sz="1800" b="0" i="0" u="none" strike="noStrike" baseline="0" dirty="0">
              <a:solidFill>
                <a:schemeClr val="tx1">
                  <a:lumMod val="95000"/>
                </a:schemeClr>
              </a:solidFill>
              <a:latin typeface="Times New Roman" panose="02020603050405020304" pitchFamily="18" charset="0"/>
            </a:endParaRPr>
          </a:p>
          <a:p>
            <a:pPr marL="285750" indent="-285750">
              <a:buFont typeface="Wingdings" panose="05000000000000000000" pitchFamily="2" charset="2"/>
              <a:buChar char="Ø"/>
            </a:pPr>
            <a:r>
              <a:rPr lang="en-US" sz="1800" b="0" i="0" u="none" strike="noStrike" baseline="0" dirty="0">
                <a:solidFill>
                  <a:schemeClr val="tx1">
                    <a:lumMod val="95000"/>
                  </a:schemeClr>
                </a:solidFill>
                <a:latin typeface="Times New Roman" panose="02020603050405020304" pitchFamily="18" charset="0"/>
              </a:rPr>
              <a:t>We could detect a car in the frame using Yolo v3 and measure the accuracy using the confusion matrix.</a:t>
            </a:r>
          </a:p>
          <a:p>
            <a:pPr marL="285750" indent="-285750">
              <a:buFont typeface="Wingdings" panose="05000000000000000000" pitchFamily="2" charset="2"/>
              <a:buChar char="Ø"/>
            </a:pPr>
            <a:endParaRPr lang="en-US" sz="1800" b="0" i="0" u="none" strike="noStrike" baseline="0" dirty="0">
              <a:solidFill>
                <a:schemeClr val="tx1">
                  <a:lumMod val="95000"/>
                </a:schemeClr>
              </a:solidFill>
              <a:latin typeface="Times New Roman" panose="02020603050405020304" pitchFamily="18" charset="0"/>
            </a:endParaRPr>
          </a:p>
          <a:p>
            <a:pPr marL="285750" indent="-285750">
              <a:buFont typeface="Wingdings" panose="05000000000000000000" pitchFamily="2" charset="2"/>
              <a:buChar char="Ø"/>
            </a:pPr>
            <a:r>
              <a:rPr lang="en-US" sz="1800" b="0" i="0" u="none" strike="noStrike" baseline="0" dirty="0">
                <a:solidFill>
                  <a:schemeClr val="tx1">
                    <a:lumMod val="95000"/>
                  </a:schemeClr>
                </a:solidFill>
                <a:latin typeface="Times New Roman" panose="02020603050405020304" pitchFamily="18" charset="0"/>
              </a:rPr>
              <a:t>The various probabilities indicate that the detected object is a car with a probability of 0.82, 0-1 indicates the likelihood of being a car.</a:t>
            </a:r>
          </a:p>
          <a:p>
            <a:pPr marL="285750" indent="-285750">
              <a:buFont typeface="Wingdings" panose="05000000000000000000" pitchFamily="2" charset="2"/>
              <a:buChar char="Ø"/>
            </a:pPr>
            <a:endParaRPr lang="en-US" sz="1800" b="0" i="0" u="none" strike="noStrike" baseline="0" dirty="0">
              <a:solidFill>
                <a:schemeClr val="tx1">
                  <a:lumMod val="95000"/>
                </a:schemeClr>
              </a:solidFill>
              <a:latin typeface="Times New Roman" panose="02020603050405020304" pitchFamily="18" charset="0"/>
            </a:endParaRPr>
          </a:p>
          <a:p>
            <a:pPr marL="285750" indent="-285750">
              <a:buFont typeface="Wingdings" panose="05000000000000000000" pitchFamily="2" charset="2"/>
              <a:buChar char="Ø"/>
            </a:pPr>
            <a:r>
              <a:rPr lang="en-US" sz="1800" b="0" i="0" u="none" strike="noStrike" baseline="0" dirty="0">
                <a:solidFill>
                  <a:schemeClr val="tx1">
                    <a:lumMod val="95000"/>
                  </a:schemeClr>
                </a:solidFill>
                <a:latin typeface="Times New Roman" panose="02020603050405020304" pitchFamily="18" charset="0"/>
              </a:rPr>
              <a:t>Figure 3 shows the object detected is car and tracked continuously with its probability.</a:t>
            </a:r>
            <a:endParaRPr lang="en-US" dirty="0">
              <a:solidFill>
                <a:schemeClr val="tx1">
                  <a:lumMod val="95000"/>
                </a:schemeClr>
              </a:solidFill>
              <a:latin typeface="Times New Roman" panose="02020603050405020304" pitchFamily="18" charset="0"/>
            </a:endParaRPr>
          </a:p>
          <a:p>
            <a:pPr marL="285750" indent="-285750">
              <a:buFont typeface="Wingdings" panose="05000000000000000000" pitchFamily="2" charset="2"/>
              <a:buChar char="Ø"/>
            </a:pPr>
            <a:endParaRPr lang="en-US" sz="180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Ø"/>
            </a:pPr>
            <a:endParaRPr lang="en-US" dirty="0">
              <a:solidFill>
                <a:srgbClr val="000000"/>
              </a:solidFill>
              <a:latin typeface="Times New Roman" panose="02020603050405020304" pitchFamily="18" charset="0"/>
            </a:endParaRPr>
          </a:p>
          <a:p>
            <a:pPr marL="285750" indent="-285750">
              <a:buFont typeface="Wingdings" panose="05000000000000000000" pitchFamily="2" charset="2"/>
              <a:buChar char="Ø"/>
            </a:pPr>
            <a:endParaRPr lang="en-US" dirty="0">
              <a:solidFill>
                <a:srgbClr val="000000"/>
              </a:solidFill>
              <a:latin typeface="Times New Roman" panose="02020603050405020304" pitchFamily="18" charset="0"/>
            </a:endParaRPr>
          </a:p>
          <a:p>
            <a:pPr marL="285750" indent="-285750">
              <a:buFont typeface="Wingdings" panose="05000000000000000000" pitchFamily="2" charset="2"/>
              <a:buChar char="Ø"/>
            </a:pPr>
            <a:endParaRPr lang="en-US" dirty="0">
              <a:solidFill>
                <a:srgbClr val="000000"/>
              </a:solidFill>
              <a:latin typeface="Times New Roman" panose="02020603050405020304" pitchFamily="18" charset="0"/>
            </a:endParaRPr>
          </a:p>
          <a:p>
            <a:pPr marL="285750" indent="-285750">
              <a:buFont typeface="Wingdings" panose="05000000000000000000" pitchFamily="2" charset="2"/>
              <a:buChar char="Ø"/>
            </a:pPr>
            <a:endParaRPr lang="en-US" dirty="0">
              <a:solidFill>
                <a:srgbClr val="000000"/>
              </a:solidFill>
              <a:latin typeface="Times New Roman" panose="02020603050405020304" pitchFamily="18" charset="0"/>
            </a:endParaRPr>
          </a:p>
          <a:p>
            <a:pPr marL="285750" indent="-285750">
              <a:buFont typeface="Wingdings" panose="05000000000000000000" pitchFamily="2" charset="2"/>
              <a:buChar char="Ø"/>
            </a:pPr>
            <a:endParaRPr lang="en-US" dirty="0">
              <a:solidFill>
                <a:srgbClr val="000000"/>
              </a:solidFill>
              <a:latin typeface="Times New Roman" panose="02020603050405020304" pitchFamily="18" charset="0"/>
            </a:endParaRPr>
          </a:p>
          <a:p>
            <a:pPr marL="285750" indent="-285750">
              <a:buFont typeface="Wingdings" panose="05000000000000000000" pitchFamily="2" charset="2"/>
              <a:buChar char="Ø"/>
            </a:pPr>
            <a:endParaRPr lang="en-US" dirty="0">
              <a:solidFill>
                <a:srgbClr val="000000"/>
              </a:solidFill>
              <a:latin typeface="Times New Roman" panose="02020603050405020304" pitchFamily="18" charset="0"/>
            </a:endParaRPr>
          </a:p>
          <a:p>
            <a:pPr marL="285750" indent="-285750">
              <a:buFont typeface="Wingdings" panose="05000000000000000000" pitchFamily="2" charset="2"/>
              <a:buChar char="Ø"/>
            </a:pPr>
            <a:endParaRPr lang="en-US" dirty="0">
              <a:solidFill>
                <a:srgbClr val="000000"/>
              </a:solidFill>
              <a:latin typeface="Times New Roman" panose="02020603050405020304" pitchFamily="18" charset="0"/>
            </a:endParaRPr>
          </a:p>
          <a:p>
            <a:pPr marL="285750" indent="-285750">
              <a:buFont typeface="Wingdings" panose="05000000000000000000" pitchFamily="2" charset="2"/>
              <a:buChar char="Ø"/>
            </a:pPr>
            <a:endParaRPr lang="en-US" dirty="0">
              <a:solidFill>
                <a:srgbClr val="000000"/>
              </a:solidFill>
              <a:latin typeface="Times New Roman" panose="02020603050405020304" pitchFamily="18" charset="0"/>
            </a:endParaRPr>
          </a:p>
          <a:p>
            <a:pPr marL="285750" indent="-285750">
              <a:buFont typeface="Wingdings" panose="05000000000000000000" pitchFamily="2" charset="2"/>
              <a:buChar char="Ø"/>
            </a:pPr>
            <a:endParaRPr lang="en-US" dirty="0">
              <a:solidFill>
                <a:srgbClr val="000000"/>
              </a:solidFill>
              <a:latin typeface="Times New Roman" panose="02020603050405020304" pitchFamily="18" charset="0"/>
            </a:endParaRPr>
          </a:p>
          <a:p>
            <a:pPr marL="285750" indent="-285750">
              <a:buFont typeface="Wingdings" panose="05000000000000000000" pitchFamily="2" charset="2"/>
              <a:buChar char="Ø"/>
            </a:pPr>
            <a:endParaRPr lang="en-US" dirty="0">
              <a:solidFill>
                <a:srgbClr val="000000"/>
              </a:solidFill>
              <a:latin typeface="Times New Roman" panose="02020603050405020304" pitchFamily="18" charset="0"/>
            </a:endParaRPr>
          </a:p>
          <a:p>
            <a:pPr marL="285750" indent="-285750">
              <a:buFont typeface="Wingdings" panose="05000000000000000000" pitchFamily="2" charset="2"/>
              <a:buChar char="Ø"/>
            </a:pPr>
            <a:endParaRPr lang="en-US" dirty="0">
              <a:solidFill>
                <a:srgbClr val="000000"/>
              </a:solidFill>
              <a:latin typeface="Times New Roman" panose="02020603050405020304" pitchFamily="18" charset="0"/>
            </a:endParaRPr>
          </a:p>
          <a:p>
            <a:pPr marL="285750" indent="-285750">
              <a:buFont typeface="Wingdings" panose="05000000000000000000" pitchFamily="2" charset="2"/>
              <a:buChar char="Ø"/>
            </a:pPr>
            <a:endParaRPr lang="en-US" dirty="0">
              <a:solidFill>
                <a:srgbClr val="000000"/>
              </a:solidFill>
              <a:latin typeface="Times New Roman" panose="02020603050405020304" pitchFamily="18" charset="0"/>
            </a:endParaRPr>
          </a:p>
          <a:p>
            <a:pPr marL="285750" indent="-285750">
              <a:buFont typeface="Wingdings" panose="05000000000000000000" pitchFamily="2" charset="2"/>
              <a:buChar char="Ø"/>
            </a:pPr>
            <a:endParaRPr lang="en-US" dirty="0">
              <a:solidFill>
                <a:srgbClr val="000000"/>
              </a:solidFill>
              <a:latin typeface="Times New Roman" panose="02020603050405020304" pitchFamily="18" charset="0"/>
            </a:endParaRPr>
          </a:p>
          <a:p>
            <a:pPr marL="285750" indent="-285750">
              <a:buFont typeface="Wingdings" panose="05000000000000000000" pitchFamily="2" charset="2"/>
              <a:buChar char="Ø"/>
            </a:pPr>
            <a:endParaRPr lang="en-US" dirty="0"/>
          </a:p>
        </p:txBody>
      </p:sp>
      <p:pic>
        <p:nvPicPr>
          <p:cNvPr id="6" name="Picture 5">
            <a:extLst>
              <a:ext uri="{FF2B5EF4-FFF2-40B4-BE49-F238E27FC236}">
                <a16:creationId xmlns:a16="http://schemas.microsoft.com/office/drawing/2014/main" id="{FD96BE75-B87E-4EDF-886B-7346A0775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556" y="1286933"/>
            <a:ext cx="5400444" cy="5354402"/>
          </a:xfrm>
          <a:prstGeom prst="rect">
            <a:avLst/>
          </a:prstGeom>
        </p:spPr>
      </p:pic>
    </p:spTree>
    <p:extLst>
      <p:ext uri="{BB962C8B-B14F-4D97-AF65-F5344CB8AC3E}">
        <p14:creationId xmlns:p14="http://schemas.microsoft.com/office/powerpoint/2010/main" val="232286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6EC145-9C05-4BCA-85D6-911BE4F70318}"/>
              </a:ext>
            </a:extLst>
          </p:cNvPr>
          <p:cNvSpPr txBox="1"/>
          <p:nvPr/>
        </p:nvSpPr>
        <p:spPr>
          <a:xfrm>
            <a:off x="203199" y="3920104"/>
            <a:ext cx="6096000" cy="646331"/>
          </a:xfrm>
          <a:prstGeom prst="rect">
            <a:avLst/>
          </a:prstGeom>
          <a:noFill/>
        </p:spPr>
        <p:txBody>
          <a:bodyPr wrap="square">
            <a:spAutoFit/>
          </a:bodyPr>
          <a:lstStyle/>
          <a:p>
            <a:r>
              <a:rPr lang="en-US" b="1" i="0" u="none" strike="noStrike" baseline="0" dirty="0">
                <a:solidFill>
                  <a:schemeClr val="tx1">
                    <a:lumMod val="95000"/>
                  </a:schemeClr>
                </a:solidFill>
                <a:latin typeface="Times New Roman" panose="02020603050405020304" pitchFamily="18" charset="0"/>
              </a:rPr>
              <a:t>Table: Assessment of Suggested Method With Recent Techniques Concerning Accuracy </a:t>
            </a:r>
            <a:endParaRPr lang="en-US" dirty="0">
              <a:solidFill>
                <a:schemeClr val="tx1">
                  <a:lumMod val="95000"/>
                </a:schemeClr>
              </a:solidFill>
            </a:endParaRPr>
          </a:p>
        </p:txBody>
      </p:sp>
      <p:pic>
        <p:nvPicPr>
          <p:cNvPr id="7" name="Picture 6">
            <a:extLst>
              <a:ext uri="{FF2B5EF4-FFF2-40B4-BE49-F238E27FC236}">
                <a16:creationId xmlns:a16="http://schemas.microsoft.com/office/drawing/2014/main" id="{7EBE4595-377D-4916-8228-9E45CCE14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 y="2427111"/>
            <a:ext cx="5429957" cy="1343378"/>
          </a:xfrm>
          <a:prstGeom prst="rect">
            <a:avLst/>
          </a:prstGeom>
        </p:spPr>
      </p:pic>
      <p:pic>
        <p:nvPicPr>
          <p:cNvPr id="8" name="Picture 7">
            <a:extLst>
              <a:ext uri="{FF2B5EF4-FFF2-40B4-BE49-F238E27FC236}">
                <a16:creationId xmlns:a16="http://schemas.microsoft.com/office/drawing/2014/main" id="{0CFB554A-CB85-497F-AD0F-B32BE219E986}"/>
              </a:ext>
            </a:extLst>
          </p:cNvPr>
          <p:cNvPicPr>
            <a:picLocks noChangeAspect="1"/>
          </p:cNvPicPr>
          <p:nvPr/>
        </p:nvPicPr>
        <p:blipFill>
          <a:blip r:embed="rId3"/>
          <a:stretch>
            <a:fillRect/>
          </a:stretch>
        </p:blipFill>
        <p:spPr>
          <a:xfrm>
            <a:off x="6175022" y="1440766"/>
            <a:ext cx="5246659" cy="3125669"/>
          </a:xfrm>
          <a:prstGeom prst="rect">
            <a:avLst/>
          </a:prstGeom>
        </p:spPr>
      </p:pic>
      <p:sp>
        <p:nvSpPr>
          <p:cNvPr id="10" name="TextBox 9">
            <a:extLst>
              <a:ext uri="{FF2B5EF4-FFF2-40B4-BE49-F238E27FC236}">
                <a16:creationId xmlns:a16="http://schemas.microsoft.com/office/drawing/2014/main" id="{137F6DB7-4282-4055-A32A-9295BD131CE2}"/>
              </a:ext>
            </a:extLst>
          </p:cNvPr>
          <p:cNvSpPr txBox="1"/>
          <p:nvPr/>
        </p:nvSpPr>
        <p:spPr>
          <a:xfrm>
            <a:off x="6096000" y="4914879"/>
            <a:ext cx="6096000" cy="646331"/>
          </a:xfrm>
          <a:prstGeom prst="rect">
            <a:avLst/>
          </a:prstGeom>
          <a:noFill/>
        </p:spPr>
        <p:txBody>
          <a:bodyPr wrap="square">
            <a:spAutoFit/>
          </a:bodyPr>
          <a:lstStyle/>
          <a:p>
            <a:r>
              <a:rPr lang="en-US" sz="1800" b="1" i="0" u="none" strike="noStrike" baseline="0" dirty="0">
                <a:solidFill>
                  <a:schemeClr val="tx1">
                    <a:lumMod val="95000"/>
                  </a:schemeClr>
                </a:solidFill>
                <a:latin typeface="Times New Roman" panose="02020603050405020304" pitchFamily="18" charset="0"/>
              </a:rPr>
              <a:t>Fig: Comparison of Proposed Method with Recent Method Concerning MAP (%) </a:t>
            </a:r>
            <a:endParaRPr lang="en-US" dirty="0">
              <a:solidFill>
                <a:schemeClr val="tx1">
                  <a:lumMod val="95000"/>
                </a:schemeClr>
              </a:solidFill>
            </a:endParaRPr>
          </a:p>
        </p:txBody>
      </p:sp>
      <p:sp>
        <p:nvSpPr>
          <p:cNvPr id="12" name="TextBox 11">
            <a:extLst>
              <a:ext uri="{FF2B5EF4-FFF2-40B4-BE49-F238E27FC236}">
                <a16:creationId xmlns:a16="http://schemas.microsoft.com/office/drawing/2014/main" id="{558B9520-13F9-4E4F-8C58-161739D57392}"/>
              </a:ext>
            </a:extLst>
          </p:cNvPr>
          <p:cNvSpPr txBox="1"/>
          <p:nvPr/>
        </p:nvSpPr>
        <p:spPr>
          <a:xfrm>
            <a:off x="203199" y="494945"/>
            <a:ext cx="6096000" cy="461665"/>
          </a:xfrm>
          <a:prstGeom prst="rect">
            <a:avLst/>
          </a:prstGeom>
          <a:noFill/>
        </p:spPr>
        <p:txBody>
          <a:bodyPr wrap="square">
            <a:spAutoFit/>
          </a:bodyPr>
          <a:lstStyle/>
          <a:p>
            <a:pPr marL="285750" indent="-285750">
              <a:buFont typeface="Wingdings" panose="05000000000000000000" pitchFamily="2" charset="2"/>
              <a:buChar char="v"/>
            </a:pPr>
            <a:r>
              <a:rPr lang="en-US" sz="2400" b="1" i="0" u="none" strike="noStrike" baseline="0" dirty="0">
                <a:solidFill>
                  <a:schemeClr val="tx1">
                    <a:lumMod val="95000"/>
                  </a:schemeClr>
                </a:solidFill>
                <a:latin typeface="Times New Roman" panose="02020603050405020304" pitchFamily="18" charset="0"/>
              </a:rPr>
              <a:t>Accuracy and Comparison</a:t>
            </a:r>
            <a:endParaRPr lang="en-US" sz="2400" dirty="0"/>
          </a:p>
        </p:txBody>
      </p:sp>
    </p:spTree>
    <p:extLst>
      <p:ext uri="{BB962C8B-B14F-4D97-AF65-F5344CB8AC3E}">
        <p14:creationId xmlns:p14="http://schemas.microsoft.com/office/powerpoint/2010/main" val="377445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Detection level</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74" b="11888"/>
          <a:stretch/>
        </p:blipFill>
        <p:spPr>
          <a:xfrm>
            <a:off x="178198" y="2459865"/>
            <a:ext cx="5797599" cy="307805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21592" y="2459865"/>
            <a:ext cx="4824412" cy="2851638"/>
          </a:xfrm>
        </p:spPr>
      </p:pic>
      <p:sp>
        <p:nvSpPr>
          <p:cNvPr id="6" name="TextBox 5"/>
          <p:cNvSpPr txBox="1"/>
          <p:nvPr/>
        </p:nvSpPr>
        <p:spPr>
          <a:xfrm>
            <a:off x="842512" y="5852374"/>
            <a:ext cx="4468969" cy="646331"/>
          </a:xfrm>
          <a:prstGeom prst="rect">
            <a:avLst/>
          </a:prstGeom>
          <a:noFill/>
        </p:spPr>
        <p:txBody>
          <a:bodyPr wrap="square" rtlCol="0">
            <a:spAutoFit/>
          </a:bodyPr>
          <a:lstStyle/>
          <a:p>
            <a:r>
              <a:rPr lang="en-US" b="1" dirty="0"/>
              <a:t>Fig 3: Number of Cars Detected from FHD vide</a:t>
            </a:r>
          </a:p>
        </p:txBody>
      </p:sp>
      <p:sp>
        <p:nvSpPr>
          <p:cNvPr id="8" name="TextBox 7"/>
          <p:cNvSpPr txBox="1"/>
          <p:nvPr/>
        </p:nvSpPr>
        <p:spPr>
          <a:xfrm>
            <a:off x="6838683" y="5834130"/>
            <a:ext cx="4207322" cy="369332"/>
          </a:xfrm>
          <a:prstGeom prst="rect">
            <a:avLst/>
          </a:prstGeom>
          <a:noFill/>
        </p:spPr>
        <p:txBody>
          <a:bodyPr wrap="square" rtlCol="0">
            <a:spAutoFit/>
          </a:bodyPr>
          <a:lstStyle/>
          <a:p>
            <a:r>
              <a:rPr lang="en-US" b="1" dirty="0"/>
              <a:t>Fig 6: Execution time for FHD video</a:t>
            </a:r>
          </a:p>
        </p:txBody>
      </p:sp>
    </p:spTree>
    <p:extLst>
      <p:ext uri="{BB962C8B-B14F-4D97-AF65-F5344CB8AC3E}">
        <p14:creationId xmlns:p14="http://schemas.microsoft.com/office/powerpoint/2010/main" val="360079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7E7377-F728-4BF1-ADE1-09F2E9E8630C}"/>
              </a:ext>
            </a:extLst>
          </p:cNvPr>
          <p:cNvSpPr txBox="1"/>
          <p:nvPr/>
        </p:nvSpPr>
        <p:spPr>
          <a:xfrm>
            <a:off x="575733" y="695867"/>
            <a:ext cx="6792475" cy="523220"/>
          </a:xfrm>
          <a:prstGeom prst="rect">
            <a:avLst/>
          </a:prstGeom>
          <a:noFill/>
        </p:spPr>
        <p:txBody>
          <a:bodyPr wrap="square">
            <a:spAutoFit/>
          </a:bodyPr>
          <a:lstStyle/>
          <a:p>
            <a:pPr marL="285750" indent="-285750">
              <a:buFont typeface="Wingdings" panose="05000000000000000000" pitchFamily="2" charset="2"/>
              <a:buChar char="v"/>
            </a:pPr>
            <a:r>
              <a:rPr lang="en-US" sz="2800" b="1" i="0" u="none" strike="noStrike" baseline="0" dirty="0">
                <a:solidFill>
                  <a:schemeClr val="tx1">
                    <a:lumMod val="95000"/>
                  </a:schemeClr>
                </a:solidFill>
                <a:latin typeface="Times New Roman" panose="02020603050405020304" pitchFamily="18" charset="0"/>
              </a:rPr>
              <a:t>CONCLUSION AND FUTURE WORK </a:t>
            </a:r>
            <a:endParaRPr lang="en-US" sz="2800" dirty="0">
              <a:solidFill>
                <a:schemeClr val="tx1">
                  <a:lumMod val="95000"/>
                </a:schemeClr>
              </a:solidFill>
            </a:endParaRPr>
          </a:p>
        </p:txBody>
      </p:sp>
      <p:sp>
        <p:nvSpPr>
          <p:cNvPr id="5" name="TextBox 4">
            <a:extLst>
              <a:ext uri="{FF2B5EF4-FFF2-40B4-BE49-F238E27FC236}">
                <a16:creationId xmlns:a16="http://schemas.microsoft.com/office/drawing/2014/main" id="{017E6400-4CC6-4A90-B896-9BCB089A4845}"/>
              </a:ext>
            </a:extLst>
          </p:cNvPr>
          <p:cNvSpPr txBox="1"/>
          <p:nvPr/>
        </p:nvSpPr>
        <p:spPr>
          <a:xfrm>
            <a:off x="331306" y="1471714"/>
            <a:ext cx="10575234" cy="4401205"/>
          </a:xfrm>
          <a:prstGeom prst="rect">
            <a:avLst/>
          </a:prstGeom>
          <a:noFill/>
        </p:spPr>
        <p:txBody>
          <a:bodyPr wrap="square">
            <a:spAutoFit/>
          </a:bodyPr>
          <a:lstStyle/>
          <a:p>
            <a:pPr marL="285750" indent="-285750">
              <a:buFont typeface="Wingdings" panose="05000000000000000000" pitchFamily="2" charset="2"/>
              <a:buChar char="Ø"/>
            </a:pPr>
            <a:r>
              <a:rPr lang="en-US" sz="2000" b="0" i="0" u="none" strike="noStrike" baseline="0" dirty="0">
                <a:solidFill>
                  <a:schemeClr val="tx1">
                    <a:lumMod val="95000"/>
                  </a:schemeClr>
                </a:solidFill>
                <a:latin typeface="Times New Roman" panose="02020603050405020304" pitchFamily="18" charset="0"/>
              </a:rPr>
              <a:t>The proposed system is used for vehicle detection and tracking from the high-resolution video. </a:t>
            </a:r>
          </a:p>
          <a:p>
            <a:pPr marL="285750" indent="-285750">
              <a:buFont typeface="Wingdings" panose="05000000000000000000" pitchFamily="2" charset="2"/>
              <a:buChar char="Ø"/>
            </a:pPr>
            <a:r>
              <a:rPr lang="en-US" sz="2000" b="0" i="0" u="none" strike="noStrike" baseline="0" dirty="0">
                <a:solidFill>
                  <a:schemeClr val="tx1">
                    <a:lumMod val="95000"/>
                  </a:schemeClr>
                </a:solidFill>
                <a:latin typeface="Times New Roman" panose="02020603050405020304" pitchFamily="18" charset="0"/>
              </a:rPr>
              <a:t>The system uses the pre-trained YOLO v3 framework to detect and track the object with </a:t>
            </a:r>
            <a:r>
              <a:rPr lang="en-US" sz="2000" b="0" i="0" u="none" strike="noStrike" baseline="0" dirty="0" err="1">
                <a:solidFill>
                  <a:schemeClr val="tx1">
                    <a:lumMod val="95000"/>
                  </a:schemeClr>
                </a:solidFill>
                <a:latin typeface="Times New Roman" panose="02020603050405020304" pitchFamily="18" charset="0"/>
              </a:rPr>
              <a:t>Keras</a:t>
            </a:r>
            <a:r>
              <a:rPr lang="en-US" sz="2000" b="0" i="0" u="none" strike="noStrike" baseline="0" dirty="0">
                <a:solidFill>
                  <a:schemeClr val="tx1">
                    <a:lumMod val="95000"/>
                  </a:schemeClr>
                </a:solidFill>
                <a:latin typeface="Times New Roman" panose="02020603050405020304" pitchFamily="18" charset="0"/>
              </a:rPr>
              <a:t>, </a:t>
            </a:r>
            <a:r>
              <a:rPr lang="en-US" sz="2000" b="0" i="0" u="none" strike="noStrike" baseline="0" dirty="0" err="1">
                <a:solidFill>
                  <a:schemeClr val="tx1">
                    <a:lumMod val="95000"/>
                  </a:schemeClr>
                </a:solidFill>
                <a:latin typeface="Times New Roman" panose="02020603050405020304" pitchFamily="18" charset="0"/>
              </a:rPr>
              <a:t>Numpy</a:t>
            </a:r>
            <a:r>
              <a:rPr lang="en-US" sz="2000" b="0" i="0" u="none" strike="noStrike" baseline="0" dirty="0">
                <a:solidFill>
                  <a:schemeClr val="tx1">
                    <a:lumMod val="95000"/>
                  </a:schemeClr>
                </a:solidFill>
                <a:latin typeface="Times New Roman" panose="02020603050405020304" pitchFamily="18" charset="0"/>
              </a:rPr>
              <a:t>, Tensor flow, and OpenCV.</a:t>
            </a:r>
          </a:p>
          <a:p>
            <a:pPr marL="285750" indent="-285750">
              <a:buFont typeface="Wingdings" panose="05000000000000000000" pitchFamily="2" charset="2"/>
              <a:buChar char="Ø"/>
            </a:pPr>
            <a:r>
              <a:rPr lang="en-US" sz="2000" b="0" i="0" u="none" strike="noStrike" baseline="0" dirty="0">
                <a:solidFill>
                  <a:schemeClr val="tx1">
                    <a:lumMod val="95000"/>
                  </a:schemeClr>
                </a:solidFill>
                <a:latin typeface="Times New Roman" panose="02020603050405020304" pitchFamily="18" charset="0"/>
              </a:rPr>
              <a:t> For object detection and tracking, there are two phases offline and online processing, The pre-trained template YOLO v3 is trained with some vehicle images and is tested using the dataset PASCAL VOC.</a:t>
            </a:r>
          </a:p>
          <a:p>
            <a:pPr marL="285750" indent="-285750">
              <a:buFont typeface="Wingdings" panose="05000000000000000000" pitchFamily="2" charset="2"/>
              <a:buChar char="Ø"/>
            </a:pPr>
            <a:r>
              <a:rPr lang="en-US" sz="2000" b="0" i="0" u="none" strike="noStrike" baseline="0" dirty="0">
                <a:solidFill>
                  <a:schemeClr val="tx1">
                    <a:lumMod val="95000"/>
                  </a:schemeClr>
                </a:solidFill>
                <a:latin typeface="Times New Roman" panose="02020603050405020304" pitchFamily="18" charset="0"/>
              </a:rPr>
              <a:t> To detect and monitor the object in video, real-time video is applied to the pre-trained YOLO v3 model in the offline step. </a:t>
            </a:r>
          </a:p>
          <a:p>
            <a:pPr marL="285750" indent="-285750">
              <a:buFont typeface="Wingdings" panose="05000000000000000000" pitchFamily="2" charset="2"/>
              <a:buChar char="Ø"/>
            </a:pPr>
            <a:r>
              <a:rPr lang="en-US" sz="2000" b="0" i="0" u="none" strike="noStrike" baseline="0" dirty="0">
                <a:solidFill>
                  <a:schemeClr val="tx1">
                    <a:lumMod val="95000"/>
                  </a:schemeClr>
                </a:solidFill>
                <a:latin typeface="Times New Roman" panose="02020603050405020304" pitchFamily="18" charset="0"/>
              </a:rPr>
              <a:t>It identifies the object and identifies the object by comparing its features to the features of the objects stored in the database. </a:t>
            </a:r>
          </a:p>
          <a:p>
            <a:pPr marL="285750" indent="-285750">
              <a:buFont typeface="Wingdings" panose="05000000000000000000" pitchFamily="2" charset="2"/>
              <a:buChar char="Ø"/>
            </a:pPr>
            <a:r>
              <a:rPr lang="en-US" sz="2000" b="0" i="0" u="none" strike="noStrike" baseline="0" dirty="0">
                <a:solidFill>
                  <a:schemeClr val="tx1">
                    <a:lumMod val="95000"/>
                  </a:schemeClr>
                </a:solidFill>
                <a:latin typeface="Times New Roman" panose="02020603050405020304" pitchFamily="18" charset="0"/>
              </a:rPr>
              <a:t>The limitation of the proposed detection of moving objects is that it cannot be used in real-time applications. </a:t>
            </a:r>
          </a:p>
          <a:p>
            <a:pPr marL="285750" indent="-285750">
              <a:buFont typeface="Wingdings" panose="05000000000000000000" pitchFamily="2" charset="2"/>
              <a:buChar char="Ø"/>
            </a:pPr>
            <a:r>
              <a:rPr lang="en-US" sz="2000" b="0" i="0" u="none" strike="noStrike" baseline="0" dirty="0">
                <a:solidFill>
                  <a:schemeClr val="tx1">
                    <a:lumMod val="95000"/>
                  </a:schemeClr>
                </a:solidFill>
                <a:latin typeface="Times New Roman" panose="02020603050405020304" pitchFamily="18" charset="0"/>
              </a:rPr>
              <a:t>Further development of a proposed system to detect with improved speed and accuracy will be the future scope.</a:t>
            </a:r>
            <a:endParaRPr lang="en-US" sz="2000" dirty="0">
              <a:solidFill>
                <a:schemeClr val="tx1">
                  <a:lumMod val="95000"/>
                </a:schemeClr>
              </a:solidFill>
            </a:endParaRPr>
          </a:p>
        </p:txBody>
      </p:sp>
    </p:spTree>
    <p:extLst>
      <p:ext uri="{BB962C8B-B14F-4D97-AF65-F5344CB8AC3E}">
        <p14:creationId xmlns:p14="http://schemas.microsoft.com/office/powerpoint/2010/main" val="3630854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111</TotalTime>
  <Words>906</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Times New Roman</vt:lpstr>
      <vt:lpstr>Wingdings</vt:lpstr>
      <vt:lpstr>Wingdings 3</vt:lpstr>
      <vt:lpstr>Ion Boardroom</vt:lpstr>
      <vt:lpstr>               YOLO v3</vt:lpstr>
      <vt:lpstr>Introduction</vt:lpstr>
      <vt:lpstr>YOLO v3</vt:lpstr>
      <vt:lpstr>Implementation</vt:lpstr>
      <vt:lpstr> ALGORITHM</vt:lpstr>
      <vt:lpstr>PowerPoint Presentation</vt:lpstr>
      <vt:lpstr>PowerPoint Presentation</vt:lpstr>
      <vt:lpstr>Detection level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dc:title>
  <dc:creator>Windows User</dc:creator>
  <cp:lastModifiedBy>Md Sehab</cp:lastModifiedBy>
  <cp:revision>16</cp:revision>
  <dcterms:created xsi:type="dcterms:W3CDTF">2020-07-05T16:09:39Z</dcterms:created>
  <dcterms:modified xsi:type="dcterms:W3CDTF">2020-07-10T07:49:31Z</dcterms:modified>
</cp:coreProperties>
</file>