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FB6-A6F9-4B13-83A0-777D9DA92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E5DDE-81DD-4362-BB77-FF43E7612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21AB-1FF6-48C3-8529-D8362381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8ABD-B22E-4C16-93A7-CC205217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2378-DB9A-4010-8499-88473997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A91E-1D8D-477B-ABE8-53DEDAED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0546-8E27-4BAD-8825-9624EB56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ECCF-6C8E-47C5-9F6B-E698721F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E5B8-4051-47E7-AAA4-7A98E534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D446-AEED-45E7-9BA7-63EB8764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2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CFA4D-A56D-4D3C-81F0-35641B3E4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68B17-4D87-451C-BDFB-6C20A784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A085-1646-4265-8360-E1B8C3D5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75D6-1D4A-424E-9347-9013617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4704-B69C-40C7-B158-35C10939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9A7A-BA24-4BD9-800E-2A887F80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8FB-588E-49C5-8290-1FE749F6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7786-ED91-4232-BD04-30D12B53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8C5D-3A72-4F94-9224-15BDCFFA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CD3C-A0FB-4D9C-96D3-64D76027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26DA-9A53-4281-BFD6-3AFAD857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0DD01-6531-43D8-8B86-E4AA87B5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D613-B80D-4694-914C-98B6251D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40CE-A974-4C87-AAFA-2F77E517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7560-2156-4F4B-A371-059DE81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2D4-5465-49C9-A214-4B9E1D8F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0353-99B5-4B5C-BD2D-8C78AABA9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BB65F-6A84-4DDB-923C-B587362E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D79D-79BB-4211-A41C-206079F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4554-3D1D-469A-96BF-95EB25C7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D408B-9B84-4ED7-A088-062A11BC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9BA7-2F14-4541-905C-9B5FC3F1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127E5-EE52-47D9-A099-A8969C8F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A6C9B-B162-4704-A2CE-D3AA1F25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D6505-C618-4CAC-86C4-95C8154AE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2320-84FB-4366-B989-D642BE07C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563B0-4D9B-462B-844D-FEAD6A84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43716-831D-4576-A7B2-B2D205AE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7A6F8-271C-4B34-A836-7AA882B0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497D-170B-47B6-B220-04E9F7AE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4E322-4506-4B1C-93C2-E9BEA0BC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A6158-DF7E-43C8-8873-A0CAFEDB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D0B27-9C2C-4904-BF3E-A915080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4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D7DCA-A6ED-403D-BB56-EC9BAC4C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358C-CC55-4078-B008-F6933EE1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5BA01-C9C0-4E54-B289-8D49A61A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1CD1-8D86-42DB-B516-25E7DD16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44E5-12CD-46AB-B810-B4F2E3B0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F16E9-1105-4957-9C3C-32F7DD40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4E9C8-B9CC-4F9D-B2CB-636F1B64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2774E-CDAA-4C69-9560-9550770E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6ED3-F2DA-4D81-83B1-5AB95A78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1090-FAC8-4404-9D4B-49482447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0E54B-F27A-4117-818A-46F3512D3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AFC-587E-4259-B866-A2C021F8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2AFB-A83D-4B6D-BEA9-4867E235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DFC1-9ED0-4783-B51E-904BE357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3709-06CD-4A4C-B4C2-083822ED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4F15B-F70F-4889-A2F7-F1862D4A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D0E3-B7F1-49F5-92AE-2EC4A604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1A22-730B-478B-B231-D03F9A15A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E9C5-01F2-4A9B-8F31-A3F6D426FF1D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16744-BFF6-499C-90A0-C3CA9FC5F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08B1-3E51-4074-8D97-F231A392B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91B1-CC19-472B-9DAF-9598527E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631921"/>
            <a:ext cx="8915399" cy="186855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ea typeface="Roboto Condensed Light" panose="020B0604020202020204" charset="0"/>
              </a:rPr>
              <a:t>CSE499A.10 - </a:t>
            </a:r>
            <a:r>
              <a:rPr lang="en-US" b="1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A280-B825-4C6A-BEC4-8AA4A8EA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254455"/>
            <a:ext cx="8915399" cy="2504661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Calibri"/>
              </a:rPr>
              <a:t>Tanvir Ahmed – 1410982042</a:t>
            </a:r>
          </a:p>
        </p:txBody>
      </p:sp>
    </p:spTree>
    <p:extLst>
      <p:ext uri="{BB962C8B-B14F-4D97-AF65-F5344CB8AC3E}">
        <p14:creationId xmlns:p14="http://schemas.microsoft.com/office/powerpoint/2010/main" val="20350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725C-4ECC-4895-A3EA-8BE14143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622"/>
          </a:xfrm>
        </p:spPr>
        <p:txBody>
          <a:bodyPr/>
          <a:lstStyle/>
          <a:p>
            <a:r>
              <a:rPr lang="en-US" b="1" dirty="0"/>
              <a:t>What is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22C2-72AE-45EA-884B-EE2BC71F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1065041" cy="5309937"/>
          </a:xfrm>
        </p:spPr>
        <p:txBody>
          <a:bodyPr>
            <a:normAutofit/>
          </a:bodyPr>
          <a:lstStyle/>
          <a:p>
            <a:r>
              <a:rPr lang="en-US" sz="3200" dirty="0"/>
              <a:t>Transfer learning is the use of the knowledge gained while solving one problem and applying it to a different but related problem.</a:t>
            </a:r>
          </a:p>
          <a:p>
            <a:endParaRPr lang="en-US" sz="3200" dirty="0"/>
          </a:p>
          <a:p>
            <a:r>
              <a:rPr lang="en-US" sz="3200" dirty="0"/>
              <a:t>For example, knowledge gained while learning to recognize cars can be used to some extent to recognize trucks.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48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F1BBA-E017-464D-A376-AEABF2CE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6" y="396040"/>
            <a:ext cx="9763125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10E7D5-DDB8-4307-B4BF-20D70A160B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3459" y="2879245"/>
            <a:ext cx="8705081" cy="38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8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rehensive Hands-on Guide to Transfer Learning with Real ...">
            <a:extLst>
              <a:ext uri="{FF2B5EF4-FFF2-40B4-BE49-F238E27FC236}">
                <a16:creationId xmlns:a16="http://schemas.microsoft.com/office/drawing/2014/main" id="{76E524B3-2420-4817-A2C5-0F3D92C7B8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77" y="595375"/>
            <a:ext cx="9719846" cy="5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33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4AFB-FDE8-46BD-8FB9-EC64154B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CC32-120D-4E57-ACC4-40799D74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Training A Model to Reuse It </a:t>
            </a:r>
            <a:r>
              <a:rPr lang="en-US" dirty="0"/>
              <a:t>-  Imagine we want to solve task A but don’t have enough data to train a deep neural network. One way around this is to find a related task B with an abundance of data. Train the deep neural network on task B and use the model as a starting point for solving task A.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Using A Pre-trained Model </a:t>
            </a:r>
            <a:r>
              <a:rPr lang="en-US" dirty="0"/>
              <a:t>- The second approach is to use an already pre-trained model. Keras, for example, provides nine pre-trained models that can be used for transfer learning, prediction, feature extraction and fine-tuning. </a:t>
            </a:r>
          </a:p>
        </p:txBody>
      </p:sp>
    </p:spTree>
    <p:extLst>
      <p:ext uri="{BB962C8B-B14F-4D97-AF65-F5344CB8AC3E}">
        <p14:creationId xmlns:p14="http://schemas.microsoft.com/office/powerpoint/2010/main" val="384407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040-4F84-400B-AB54-B15E6B5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Popular Pre-trained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850D-3C47-4202-8D30-2B43EC78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Inception-v3 model, which was trained for the ImageNet “Large Visual Recognition Challenge."</a:t>
            </a:r>
          </a:p>
          <a:p>
            <a:r>
              <a:rPr lang="en-US" dirty="0"/>
              <a:t>Microsoft also offers some pre-trained models, available for both R and Python development, through the </a:t>
            </a:r>
            <a:r>
              <a:rPr lang="en-US" dirty="0" err="1"/>
              <a:t>MicrosoftML</a:t>
            </a:r>
            <a:r>
              <a:rPr lang="en-US" dirty="0"/>
              <a:t> R package and the </a:t>
            </a:r>
            <a:r>
              <a:rPr lang="en-US" dirty="0" err="1"/>
              <a:t>Microsoftml</a:t>
            </a:r>
            <a:r>
              <a:rPr lang="en-US" dirty="0"/>
              <a:t> Python package.</a:t>
            </a:r>
          </a:p>
          <a:p>
            <a:r>
              <a:rPr lang="en-US" dirty="0"/>
              <a:t>Other quite popular models are </a:t>
            </a:r>
            <a:r>
              <a:rPr lang="en-US" dirty="0" err="1"/>
              <a:t>ResNet</a:t>
            </a:r>
            <a:r>
              <a:rPr lang="en-US" dirty="0"/>
              <a:t> (Short for Residual Network. most popularly used for image classification) </a:t>
            </a:r>
          </a:p>
          <a:p>
            <a:r>
              <a:rPr lang="en-US" dirty="0"/>
              <a:t>And </a:t>
            </a:r>
            <a:r>
              <a:rPr lang="en-US" dirty="0" err="1"/>
              <a:t>AlexNet</a:t>
            </a:r>
            <a:r>
              <a:rPr lang="en-US" dirty="0"/>
              <a:t>  (a significantly “old” image classification algorithm that performs well on ImageNet.)</a:t>
            </a:r>
          </a:p>
        </p:txBody>
      </p:sp>
    </p:spTree>
    <p:extLst>
      <p:ext uri="{BB962C8B-B14F-4D97-AF65-F5344CB8AC3E}">
        <p14:creationId xmlns:p14="http://schemas.microsoft.com/office/powerpoint/2010/main" val="56360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7337-1AF3-42B3-865D-ED002A97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Why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C856-413D-428F-BC03-FF5885EBE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Transfer learning is useful when we have insufficient data for a new domain we want handled by a neural network and there is a big pre-existing data pool that can be transferred to our problem.</a:t>
            </a:r>
          </a:p>
          <a:p>
            <a:r>
              <a:rPr lang="en-US" sz="3200" dirty="0"/>
              <a:t>So we might have only 1,000 images, but by tapping into an existing CNN such as </a:t>
            </a:r>
            <a:r>
              <a:rPr lang="en-US" sz="3200" dirty="0" err="1"/>
              <a:t>ResNet</a:t>
            </a:r>
            <a:r>
              <a:rPr lang="en-US" sz="3200" dirty="0"/>
              <a:t>, trained with more than 1 million images, we can gain a lot of low-level and mid-level feature definitions.</a:t>
            </a:r>
          </a:p>
          <a:p>
            <a:r>
              <a:rPr lang="en-US" sz="3200" dirty="0"/>
              <a:t>Transfer learning will become a key driver of Machine Learning success in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44D2-101E-456E-ABD9-9C7B321A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856"/>
            <a:ext cx="10515600" cy="1286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672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342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CSE499A.10 - Transfer Learning</vt:lpstr>
      <vt:lpstr>What is Transfer Learning?</vt:lpstr>
      <vt:lpstr>PowerPoint Presentation</vt:lpstr>
      <vt:lpstr>PowerPoint Presentation</vt:lpstr>
      <vt:lpstr>Approaches To Transfer Learning</vt:lpstr>
      <vt:lpstr>Popular Pre-trained Models</vt:lpstr>
      <vt:lpstr>Why Transfer Learning?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Nirjoy Ahmed</dc:creator>
  <cp:lastModifiedBy>Nirjoy Ahmed</cp:lastModifiedBy>
  <cp:revision>18</cp:revision>
  <dcterms:created xsi:type="dcterms:W3CDTF">2020-04-12T00:47:55Z</dcterms:created>
  <dcterms:modified xsi:type="dcterms:W3CDTF">2020-05-13T11:33:37Z</dcterms:modified>
</cp:coreProperties>
</file>