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6" r:id="rId4"/>
    <p:sldId id="258" r:id="rId6"/>
    <p:sldId id="261" r:id="rId7"/>
    <p:sldId id="259"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2C7CA34-EB7C-44F3-AD5E-FAB06554AEF6}">
          <p14:sldIdLst>
            <p14:sldId id="257"/>
            <p14:sldId id="256"/>
            <p14:sldId id="258"/>
            <p14:sldId id="261"/>
            <p14:sldId id="259"/>
            <p14:sldId id="260"/>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6A67B6-40FC-4312-A0F3-D71BCB294C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4C240-B1B6-4FC0-924A-25120A9F8D9F}"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B6A67B6-40FC-4312-A0F3-D71BCB294C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B6A67B6-40FC-4312-A0F3-D71BCB294C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4C240-B1B6-4FC0-924A-25120A9F8D9F}"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B6A67B6-40FC-4312-A0F3-D71BCB294C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B6A67B6-40FC-4312-A0F3-D71BCB294C3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4C240-B1B6-4FC0-924A-25120A9F8D9F}"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B6A67B6-40FC-4312-A0F3-D71BCB294C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B6A67B6-40FC-4312-A0F3-D71BCB294C3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A67B6-40FC-4312-A0F3-D71BCB294C3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A67B6-40FC-4312-A0F3-D71BCB294C3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B6A67B6-40FC-4312-A0F3-D71BCB294C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4C240-B1B6-4FC0-924A-25120A9F8D9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B6A67B6-40FC-4312-A0F3-D71BCB294C3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4C240-B1B6-4FC0-924A-25120A9F8D9F}"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6A67B6-40FC-4312-A0F3-D71BCB294C30}" type="datetimeFigureOut">
              <a:rPr lang="en-US" smtClean="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A4C240-B1B6-4FC0-924A-25120A9F8D9F}" type="slidenum">
              <a:rPr lang="en-US" smtClean="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a:t> </a:t>
            </a:r>
            <a:r>
              <a:rPr lang="en-US" dirty="0" smtClean="0"/>
              <a:t> </a:t>
            </a:r>
            <a:endParaRPr lang="en-US" dirty="0" smtClean="0"/>
          </a:p>
          <a:p>
            <a:pPr algn="ctr"/>
            <a:endParaRPr lang="en-US" dirty="0"/>
          </a:p>
          <a:p>
            <a:pPr algn="ctr"/>
            <a:endParaRPr lang="en-US" dirty="0"/>
          </a:p>
          <a:p>
            <a:pPr algn="ctr"/>
            <a:r>
              <a:rPr lang="en-US" sz="3200" b="1" dirty="0" smtClean="0"/>
              <a:t>                                                                                                                                                                </a:t>
            </a:r>
            <a:r>
              <a:rPr lang="en-US" sz="3200" b="1" i="1" spc="50" dirty="0" smtClean="0">
                <a:ln w="9525" cmpd="sng">
                  <a:solidFill>
                    <a:schemeClr val="accent1"/>
                  </a:solidFill>
                  <a:prstDash val="solid"/>
                </a:ln>
                <a:solidFill>
                  <a:srgbClr val="70AD47">
                    <a:tint val="1000"/>
                  </a:srgbClr>
                </a:solidFill>
                <a:effectLst>
                  <a:glow rad="38100">
                    <a:schemeClr val="accent1">
                      <a:alpha val="40000"/>
                    </a:schemeClr>
                  </a:glow>
                </a:effectLst>
              </a:rPr>
              <a:t>BY NIRJALA K.C.</a:t>
            </a:r>
            <a:endParaRPr lang="en-US" sz="3200" b="1" i="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Rectangle 2"/>
          <p:cNvSpPr/>
          <p:nvPr/>
        </p:nvSpPr>
        <p:spPr>
          <a:xfrm>
            <a:off x="666207" y="339634"/>
            <a:ext cx="10463348" cy="5264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rPr>
              <a:t>RAPID  APPLICATION DEVELOPMENT</a:t>
            </a:r>
            <a:endParaRPr lang="en-US" sz="20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endParaRPr>
          </a:p>
          <a:p>
            <a:pPr algn="ctr"/>
            <a:r>
              <a:rPr lang="en-US" sz="20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rPr>
              <a:t>AND SERVICE-ORIENTED ARCHITECTURE </a:t>
            </a:r>
            <a:endParaRPr lang="en-US" sz="2000" b="1" spc="50" dirty="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1"/>
            <a:stretch>
              <a:fillRect/>
            </a:stretch>
          </a:bli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Hexagon 2"/>
          <p:cNvSpPr/>
          <p:nvPr/>
        </p:nvSpPr>
        <p:spPr>
          <a:xfrm>
            <a:off x="3067050" y="742950"/>
            <a:ext cx="6267450" cy="4686300"/>
          </a:xfrm>
          <a:prstGeom prst="hexag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pc="50" dirty="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rPr>
              <a:t> </a:t>
            </a:r>
            <a:r>
              <a:rPr lang="en-US" sz="28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rPr>
              <a:t>SOA</a:t>
            </a:r>
            <a:endParaRPr lang="en-US" sz="28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endParaRPr>
          </a:p>
          <a:p>
            <a:pPr algn="ctr"/>
            <a:r>
              <a:rPr lang="en-US" sz="28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rPr>
              <a:t>SERVICE-ORIENTED ARCHITECTURE </a:t>
            </a:r>
            <a:endParaRPr lang="en-US" sz="2800" b="1" spc="50" dirty="0" smtClean="0">
              <a:ln w="12700" cmpd="sng">
                <a:solidFill>
                  <a:schemeClr val="accent1"/>
                </a:solidFill>
                <a:prstDash val="solid"/>
              </a:ln>
              <a:solidFill>
                <a:srgbClr val="70AD47">
                  <a:tint val="1000"/>
                </a:srgbClr>
              </a:solidFill>
              <a:effectLst>
                <a:glow rad="38100">
                  <a:schemeClr val="accent1">
                    <a:alpha val="40000"/>
                  </a:schemeClr>
                </a:glow>
                <a:outerShdw blurRad="60007" dist="200025" dir="15000000" sy="30000" kx="-1800000" algn="bl" rotWithShape="0">
                  <a:prstClr val="black">
                    <a:alpha val="32000"/>
                  </a:prstClr>
                </a:outerShdw>
              </a:effectLst>
              <a:latin typeface="Arial Black" panose="020B0A04020102020204" pitchFamily="34" charset="0"/>
            </a:endParaRPr>
          </a:p>
          <a:p>
            <a:pPr algn="ctr"/>
            <a:endParaRPr lang="en-US" sz="2800" dirty="0"/>
          </a:p>
        </p:txBody>
      </p:sp>
      <p:sp>
        <p:nvSpPr>
          <p:cNvPr id="4" name="Hexagon 3"/>
          <p:cNvSpPr/>
          <p:nvPr/>
        </p:nvSpPr>
        <p:spPr>
          <a:xfrm rot="1476752">
            <a:off x="1338656" y="1736457"/>
            <a:ext cx="2181401" cy="1808178"/>
          </a:xfrm>
          <a:prstGeom prst="hexagon">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2"/>
                </a:solidFill>
              </a:rPr>
              <a:t>People </a:t>
            </a:r>
            <a:endParaRPr lang="en-US" sz="2800" b="1" dirty="0" smtClean="0">
              <a:solidFill>
                <a:schemeClr val="bg2"/>
              </a:solidFill>
            </a:endParaRPr>
          </a:p>
          <a:p>
            <a:pPr algn="ctr"/>
            <a:r>
              <a:rPr lang="en-US" dirty="0" smtClean="0"/>
              <a:t>Empower decision makers</a:t>
            </a:r>
            <a:endParaRPr lang="en-US" dirty="0"/>
          </a:p>
        </p:txBody>
      </p:sp>
      <p:sp>
        <p:nvSpPr>
          <p:cNvPr id="5" name="Hexagon 4"/>
          <p:cNvSpPr/>
          <p:nvPr/>
        </p:nvSpPr>
        <p:spPr>
          <a:xfrm rot="2766065">
            <a:off x="6490682" y="4149537"/>
            <a:ext cx="2159137" cy="1847252"/>
          </a:xfrm>
          <a:prstGeom prst="hexag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Process</a:t>
            </a:r>
            <a:endParaRPr lang="en-US" sz="2000" b="1" dirty="0" smtClean="0"/>
          </a:p>
          <a:p>
            <a:pPr algn="ctr"/>
            <a:r>
              <a:rPr lang="en-US" dirty="0" smtClean="0"/>
              <a:t>Align IT with business operation</a:t>
            </a:r>
            <a:endParaRPr lang="en-US" dirty="0"/>
          </a:p>
        </p:txBody>
      </p:sp>
      <p:sp>
        <p:nvSpPr>
          <p:cNvPr id="6" name="Hexagon 5"/>
          <p:cNvSpPr/>
          <p:nvPr/>
        </p:nvSpPr>
        <p:spPr>
          <a:xfrm rot="2113964">
            <a:off x="8739960" y="1733527"/>
            <a:ext cx="2178205" cy="1786793"/>
          </a:xfrm>
          <a:prstGeom prst="hexag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Practice</a:t>
            </a:r>
            <a:endParaRPr lang="en-US" b="1" dirty="0" smtClean="0">
              <a:solidFill>
                <a:schemeClr val="bg2"/>
              </a:solidFill>
            </a:endParaRPr>
          </a:p>
          <a:p>
            <a:pPr algn="ctr"/>
            <a:r>
              <a:rPr lang="en-US" dirty="0" smtClean="0"/>
              <a:t>Employ best practice metholody</a:t>
            </a:r>
            <a:endParaRPr lang="en-US" dirty="0"/>
          </a:p>
        </p:txBody>
      </p:sp>
      <p:sp>
        <p:nvSpPr>
          <p:cNvPr id="7" name="Hexagon 6"/>
          <p:cNvSpPr/>
          <p:nvPr/>
        </p:nvSpPr>
        <p:spPr>
          <a:xfrm rot="1476752">
            <a:off x="2534620" y="4706093"/>
            <a:ext cx="2187505" cy="1777112"/>
          </a:xfrm>
          <a:prstGeom prst="hexag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Platform</a:t>
            </a:r>
            <a:endParaRPr lang="en-US" sz="2000" b="1" dirty="0" smtClean="0"/>
          </a:p>
          <a:p>
            <a:pPr algn="ctr"/>
            <a:r>
              <a:rPr lang="en-US" dirty="0" smtClean="0"/>
              <a:t>Increase operational efficiency</a:t>
            </a:r>
            <a:endParaRPr lang="en-US" dirty="0"/>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Service-oriented architecture (SOA) is a method of software development that uses software components called services to create business applications. Each service provides a business capability, and services can also communicate with each other across platforms and languages</a:t>
            </a:r>
            <a:r>
              <a:rPr lang="en-US" sz="2000" b="1" dirty="0" smtClean="0"/>
              <a:t>.</a:t>
            </a:r>
            <a:endParaRPr lang="en-US" sz="2000" b="1" dirty="0" smtClean="0"/>
          </a:p>
          <a:p>
            <a:pPr fontAlgn="base"/>
            <a:endParaRPr lang="en-US" sz="2000" dirty="0" smtClean="0"/>
          </a:p>
          <a:p>
            <a:pPr fontAlgn="base"/>
            <a:endParaRPr lang="en-US" sz="2000" dirty="0"/>
          </a:p>
          <a:p>
            <a:pPr fontAlgn="base"/>
            <a:endParaRPr lang="en-US" sz="2000" dirty="0" smtClean="0"/>
          </a:p>
          <a:p>
            <a:pPr fontAlgn="base"/>
            <a:endParaRPr lang="en-US" sz="2000" dirty="0"/>
          </a:p>
          <a:p>
            <a:pPr fontAlgn="base"/>
            <a:endParaRPr lang="en-US" sz="2000" dirty="0" smtClean="0"/>
          </a:p>
          <a:p>
            <a:pPr fontAlgn="base"/>
            <a:endParaRPr lang="en-US" sz="2000" dirty="0"/>
          </a:p>
          <a:p>
            <a:pPr fontAlgn="base"/>
            <a:endParaRPr lang="en-US" sz="2000" dirty="0" smtClean="0"/>
          </a:p>
          <a:p>
            <a:pPr fontAlgn="base"/>
            <a:r>
              <a:rPr lang="en-US" sz="2000" dirty="0" smtClean="0"/>
              <a:t>What is service provider?</a:t>
            </a:r>
            <a:endParaRPr lang="en-US" sz="2000" dirty="0" smtClean="0"/>
          </a:p>
          <a:p>
            <a:pPr fontAlgn="base"/>
            <a:r>
              <a:rPr lang="en-US" sz="2000" dirty="0"/>
              <a:t>Service-oriented architecture (SOA) is a method of software development that uses software components called services to create business applications. Each service provides a business capability, and services can also communicate with each other across platforms and languages.</a:t>
            </a:r>
            <a:endParaRPr lang="en-US" sz="2000" dirty="0" smtClean="0"/>
          </a:p>
          <a:p>
            <a:pPr fontAlgn="base"/>
            <a:endParaRPr lang="en-US" sz="2000" dirty="0" smtClean="0"/>
          </a:p>
          <a:p>
            <a:pPr fontAlgn="base"/>
            <a:r>
              <a:rPr lang="en-US" sz="2000" dirty="0" smtClean="0"/>
              <a:t>There </a:t>
            </a:r>
            <a:r>
              <a:rPr lang="en-US" sz="2000" dirty="0"/>
              <a:t>are two major roles within Service-oriented Architecture: </a:t>
            </a:r>
            <a:endParaRPr lang="en-US" sz="2000" dirty="0"/>
          </a:p>
          <a:p>
            <a:pPr fontAlgn="base"/>
            <a:r>
              <a:rPr lang="en-US" sz="2000" b="1" dirty="0">
                <a:solidFill>
                  <a:schemeClr val="tx1">
                    <a:lumMod val="65000"/>
                    <a:lumOff val="35000"/>
                  </a:schemeClr>
                </a:solidFill>
              </a:rPr>
              <a:t>Service provider:</a:t>
            </a:r>
            <a:r>
              <a:rPr lang="en-US" sz="2000" dirty="0"/>
              <a:t> 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endParaRPr lang="en-US" sz="2000" dirty="0"/>
          </a:p>
          <a:p>
            <a:pPr fontAlgn="base"/>
            <a:r>
              <a:rPr lang="en-US" sz="2000" b="1" dirty="0">
                <a:solidFill>
                  <a:schemeClr val="tx1">
                    <a:lumMod val="65000"/>
                    <a:lumOff val="35000"/>
                  </a:schemeClr>
                </a:solidFill>
              </a:rPr>
              <a:t>Service consumer:</a:t>
            </a:r>
            <a:r>
              <a:rPr lang="en-US" sz="2000" dirty="0"/>
              <a:t> The service consumer can locate the service metadata in the registry and develop the required client components to bind and use the service.</a:t>
            </a:r>
            <a:br>
              <a:rPr lang="en-US" sz="2000" dirty="0"/>
            </a:br>
            <a:r>
              <a:rPr lang="en-US" sz="2000" dirty="0"/>
              <a:t> </a:t>
            </a:r>
            <a:endParaRPr lang="en-US" sz="2000" dirty="0"/>
          </a:p>
          <a:p>
            <a:br>
              <a:rPr lang="en-US" sz="2000" dirty="0" smtClean="0"/>
            </a:br>
            <a:endParaRPr lang="en-US" sz="2000" b="1" dirty="0" smtClean="0"/>
          </a:p>
          <a:p>
            <a:pPr algn="ctr"/>
            <a:endParaRPr lang="en-US" sz="2000" b="1" dirty="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a:p>
        </p:txBody>
      </p:sp>
      <p:sp>
        <p:nvSpPr>
          <p:cNvPr id="3" name="Rectangle 2"/>
          <p:cNvSpPr/>
          <p:nvPr/>
        </p:nvSpPr>
        <p:spPr>
          <a:xfrm>
            <a:off x="798286" y="5471886"/>
            <a:ext cx="1683657" cy="78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lumMod val="65000"/>
                    <a:lumOff val="35000"/>
                  </a:schemeClr>
                </a:solidFill>
              </a:rPr>
              <a:t>Service provider</a:t>
            </a:r>
            <a:endParaRPr lang="en-US" sz="2000" dirty="0">
              <a:solidFill>
                <a:schemeClr val="tx1">
                  <a:lumMod val="65000"/>
                  <a:lumOff val="35000"/>
                </a:schemeClr>
              </a:solidFill>
            </a:endParaRPr>
          </a:p>
        </p:txBody>
      </p:sp>
      <p:sp>
        <p:nvSpPr>
          <p:cNvPr id="4" name="Rectangle 3"/>
          <p:cNvSpPr/>
          <p:nvPr/>
        </p:nvSpPr>
        <p:spPr>
          <a:xfrm>
            <a:off x="5972627" y="5471886"/>
            <a:ext cx="1683657" cy="78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lumMod val="65000"/>
                    <a:lumOff val="35000"/>
                  </a:schemeClr>
                </a:solidFill>
              </a:rPr>
              <a:t>Service consumer</a:t>
            </a:r>
            <a:endParaRPr lang="en-US" sz="2400" dirty="0">
              <a:solidFill>
                <a:schemeClr val="tx1">
                  <a:lumMod val="65000"/>
                  <a:lumOff val="35000"/>
                </a:schemeClr>
              </a:solidFill>
            </a:endParaRPr>
          </a:p>
        </p:txBody>
      </p:sp>
      <p:cxnSp>
        <p:nvCxnSpPr>
          <p:cNvPr id="6" name="Straight Arrow Connector 5"/>
          <p:cNvCxnSpPr/>
          <p:nvPr/>
        </p:nvCxnSpPr>
        <p:spPr>
          <a:xfrm flipV="1">
            <a:off x="2481943" y="5704114"/>
            <a:ext cx="3490686" cy="435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445659" y="5914568"/>
            <a:ext cx="3526970" cy="616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92286" y="5945412"/>
            <a:ext cx="1393372" cy="507999"/>
          </a:xfrm>
          <a:prstGeom prst="ellipse">
            <a:avLst/>
          </a:prstGeom>
          <a:solidFill>
            <a:schemeClr val="bg2"/>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request</a:t>
            </a:r>
            <a:endParaRPr lang="en-US" dirty="0">
              <a:solidFill>
                <a:schemeClr val="tx1">
                  <a:lumMod val="65000"/>
                  <a:lumOff val="35000"/>
                </a:schemeClr>
              </a:solidFill>
            </a:endParaRPr>
          </a:p>
        </p:txBody>
      </p:sp>
      <p:sp>
        <p:nvSpPr>
          <p:cNvPr id="14" name="Oval 13"/>
          <p:cNvSpPr/>
          <p:nvPr/>
        </p:nvSpPr>
        <p:spPr>
          <a:xfrm>
            <a:off x="3501570" y="5217885"/>
            <a:ext cx="1393372" cy="50799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response</a:t>
            </a:r>
            <a:endParaRPr lang="en-US" dirty="0">
              <a:solidFill>
                <a:schemeClr val="tx1">
                  <a:lumMod val="65000"/>
                  <a:lumOff val="35000"/>
                </a:schemeClr>
              </a:solidFill>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800" b="1" dirty="0" smtClean="0">
                <a:solidFill>
                  <a:schemeClr val="tx1">
                    <a:lumMod val="65000"/>
                    <a:lumOff val="35000"/>
                  </a:schemeClr>
                </a:solidFill>
              </a:rPr>
              <a:t>Advantages </a:t>
            </a:r>
            <a:r>
              <a:rPr lang="en-US" sz="2800" b="1" dirty="0">
                <a:solidFill>
                  <a:schemeClr val="tx1">
                    <a:lumMod val="65000"/>
                    <a:lumOff val="35000"/>
                  </a:schemeClr>
                </a:solidFill>
              </a:rPr>
              <a:t>of SOA:</a:t>
            </a:r>
            <a:r>
              <a:rPr lang="en-US" sz="2800" dirty="0">
                <a:solidFill>
                  <a:schemeClr val="tx1">
                    <a:lumMod val="65000"/>
                    <a:lumOff val="35000"/>
                  </a:schemeClr>
                </a:solidFill>
              </a:rPr>
              <a:t> </a:t>
            </a:r>
            <a:endParaRPr lang="en-US" sz="2800" dirty="0">
              <a:solidFill>
                <a:schemeClr val="tx1">
                  <a:lumMod val="65000"/>
                  <a:lumOff val="35000"/>
                </a:schemeClr>
              </a:solidFill>
            </a:endParaRPr>
          </a:p>
          <a:p>
            <a:pPr fontAlgn="base"/>
            <a:r>
              <a:rPr lang="en-US" sz="2800" b="1" dirty="0">
                <a:solidFill>
                  <a:schemeClr val="tx1">
                    <a:lumMod val="65000"/>
                    <a:lumOff val="35000"/>
                  </a:schemeClr>
                </a:solidFill>
              </a:rPr>
              <a:t>Service reusability:</a:t>
            </a:r>
            <a:r>
              <a:rPr lang="en-US" sz="2800" dirty="0">
                <a:solidFill>
                  <a:schemeClr val="tx1">
                    <a:lumMod val="65000"/>
                    <a:lumOff val="35000"/>
                  </a:schemeClr>
                </a:solidFill>
              </a:rPr>
              <a:t> </a:t>
            </a:r>
            <a:r>
              <a:rPr lang="en-US" sz="2800" dirty="0"/>
              <a:t>In SOA, applications are made from existing services. Thus, services can be reused to make many applications.</a:t>
            </a:r>
            <a:endParaRPr lang="en-US" sz="2800" dirty="0"/>
          </a:p>
          <a:p>
            <a:pPr fontAlgn="base"/>
            <a:r>
              <a:rPr lang="en-US" sz="2800" b="1" dirty="0">
                <a:solidFill>
                  <a:schemeClr val="tx1">
                    <a:lumMod val="65000"/>
                    <a:lumOff val="35000"/>
                  </a:schemeClr>
                </a:solidFill>
              </a:rPr>
              <a:t>Easy maintenance:</a:t>
            </a:r>
            <a:r>
              <a:rPr lang="en-US" sz="2800" dirty="0"/>
              <a:t> As services are independent of each other they can be updated and modified easily without affecting other services.</a:t>
            </a:r>
            <a:endParaRPr lang="en-US" sz="2800" dirty="0"/>
          </a:p>
          <a:p>
            <a:pPr fontAlgn="base"/>
            <a:r>
              <a:rPr lang="en-US" sz="2800" b="1" dirty="0">
                <a:solidFill>
                  <a:schemeClr val="tx1">
                    <a:lumMod val="65000"/>
                    <a:lumOff val="35000"/>
                  </a:schemeClr>
                </a:solidFill>
              </a:rPr>
              <a:t>Platform independent:</a:t>
            </a:r>
            <a:r>
              <a:rPr lang="en-US" sz="2800" dirty="0"/>
              <a:t> SOA allows making a complex application by combining services picked from different sources, independent of the platform.</a:t>
            </a:r>
            <a:endParaRPr lang="en-US" sz="2800" dirty="0"/>
          </a:p>
          <a:p>
            <a:pPr fontAlgn="base"/>
            <a:r>
              <a:rPr lang="en-US" sz="2800" b="1" dirty="0">
                <a:solidFill>
                  <a:schemeClr val="tx1">
                    <a:lumMod val="65000"/>
                    <a:lumOff val="35000"/>
                  </a:schemeClr>
                </a:solidFill>
              </a:rPr>
              <a:t>Availability:</a:t>
            </a:r>
            <a:r>
              <a:rPr lang="en-US" sz="2800" dirty="0"/>
              <a:t> SOA facilities are easily available to anyone on request.</a:t>
            </a:r>
            <a:endParaRPr lang="en-US" sz="2800" dirty="0"/>
          </a:p>
          <a:p>
            <a:pPr fontAlgn="base"/>
            <a:r>
              <a:rPr lang="en-US" sz="2800" b="1" dirty="0">
                <a:solidFill>
                  <a:schemeClr val="tx1">
                    <a:lumMod val="65000"/>
                    <a:lumOff val="35000"/>
                  </a:schemeClr>
                </a:solidFill>
              </a:rPr>
              <a:t>Reliability:</a:t>
            </a:r>
            <a:r>
              <a:rPr lang="en-US" sz="2800" dirty="0">
                <a:solidFill>
                  <a:schemeClr val="tx1">
                    <a:lumMod val="65000"/>
                    <a:lumOff val="35000"/>
                  </a:schemeClr>
                </a:solidFill>
              </a:rPr>
              <a:t> </a:t>
            </a:r>
            <a:r>
              <a:rPr lang="en-US" sz="2800" dirty="0"/>
              <a:t>SOA applications are more reliable because it is easy to debug small services rather than huge codes</a:t>
            </a:r>
            <a:endParaRPr lang="en-US" sz="2800" dirty="0"/>
          </a:p>
          <a:p>
            <a:pPr fontAlgn="base"/>
            <a:r>
              <a:rPr lang="en-US" sz="2800" b="1" dirty="0">
                <a:solidFill>
                  <a:schemeClr val="tx1">
                    <a:lumMod val="65000"/>
                    <a:lumOff val="35000"/>
                  </a:schemeClr>
                </a:solidFill>
              </a:rPr>
              <a:t>Scalability:</a:t>
            </a:r>
            <a:r>
              <a:rPr lang="en-US" sz="2800" b="1" dirty="0"/>
              <a:t> </a:t>
            </a:r>
            <a:r>
              <a:rPr lang="en-US" sz="2800" dirty="0"/>
              <a:t>Services can run on different servers within an environment, this increases scalability</a:t>
            </a:r>
            <a:endParaRPr lang="en-US" sz="2800" dirty="0"/>
          </a:p>
          <a:p>
            <a:pPr algn="ctr"/>
            <a:endParaRPr lang="en-US" sz="28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b="1" dirty="0" smtClean="0">
                <a:solidFill>
                  <a:schemeClr val="tx1">
                    <a:lumMod val="65000"/>
                    <a:lumOff val="35000"/>
                  </a:schemeClr>
                </a:solidFill>
              </a:rPr>
              <a:t>Disadvantages </a:t>
            </a:r>
            <a:r>
              <a:rPr lang="en-US" sz="2400" b="1" dirty="0">
                <a:solidFill>
                  <a:schemeClr val="tx1">
                    <a:lumMod val="65000"/>
                    <a:lumOff val="35000"/>
                  </a:schemeClr>
                </a:solidFill>
              </a:rPr>
              <a:t>of SOA:</a:t>
            </a:r>
            <a:r>
              <a:rPr lang="en-US" sz="2400" dirty="0">
                <a:solidFill>
                  <a:schemeClr val="tx1">
                    <a:lumMod val="65000"/>
                    <a:lumOff val="35000"/>
                  </a:schemeClr>
                </a:solidFill>
              </a:rPr>
              <a:t> </a:t>
            </a:r>
            <a:endParaRPr lang="en-US" sz="2400" dirty="0">
              <a:solidFill>
                <a:schemeClr val="tx1">
                  <a:lumMod val="65000"/>
                  <a:lumOff val="35000"/>
                </a:schemeClr>
              </a:solidFill>
            </a:endParaRPr>
          </a:p>
          <a:p>
            <a:pPr fontAlgn="base"/>
            <a:r>
              <a:rPr lang="en-US" sz="2400" b="1" dirty="0">
                <a:solidFill>
                  <a:schemeClr val="tx1">
                    <a:lumMod val="65000"/>
                    <a:lumOff val="35000"/>
                  </a:schemeClr>
                </a:solidFill>
              </a:rPr>
              <a:t>High overhead:</a:t>
            </a:r>
            <a:r>
              <a:rPr lang="en-US" sz="2400" dirty="0"/>
              <a:t> A validation of input parameters of services is done whenever services interact this decreases performance as it increases load and response time.</a:t>
            </a:r>
            <a:endParaRPr lang="en-US" sz="2400" dirty="0"/>
          </a:p>
          <a:p>
            <a:pPr fontAlgn="base"/>
            <a:r>
              <a:rPr lang="en-US" sz="2400" b="1" dirty="0">
                <a:solidFill>
                  <a:schemeClr val="tx1">
                    <a:lumMod val="65000"/>
                    <a:lumOff val="35000"/>
                  </a:schemeClr>
                </a:solidFill>
              </a:rPr>
              <a:t>High investment:</a:t>
            </a:r>
            <a:r>
              <a:rPr lang="en-US" sz="2400" dirty="0"/>
              <a:t> A huge initial investment is required for SOA.</a:t>
            </a:r>
            <a:endParaRPr lang="en-US" sz="2400" dirty="0"/>
          </a:p>
          <a:p>
            <a:pPr fontAlgn="base"/>
            <a:r>
              <a:rPr lang="en-US" sz="2400" b="1" dirty="0">
                <a:solidFill>
                  <a:schemeClr val="tx1">
                    <a:lumMod val="65000"/>
                    <a:lumOff val="35000"/>
                  </a:schemeClr>
                </a:solidFill>
              </a:rPr>
              <a:t>Complex service management:</a:t>
            </a:r>
            <a:r>
              <a:rPr lang="en-US" sz="2400" dirty="0"/>
              <a:t> When services interact they exchange messages to tasks. the number of messages may go in millions. It becomes a cumbersome task to handle a large number of messages</a:t>
            </a:r>
            <a:r>
              <a:rPr lang="en-US" sz="2400" dirty="0" smtClean="0"/>
              <a:t>.</a:t>
            </a:r>
            <a:endParaRPr lang="en-US" sz="2400" dirty="0" smtClean="0"/>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algn="ctr"/>
            <a:endParaRPr lang="en-US" sz="2400" dirty="0"/>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smtClean="0"/>
              <a:t>THANKS YOU FOR YOUR TIME</a:t>
            </a:r>
            <a:endParaRPr lang="en-US" sz="4800" b="1" i="1" dirty="0" smtClean="0"/>
          </a:p>
          <a:p>
            <a:pPr algn="ctr"/>
            <a:endParaRPr lang="en-US" sz="4800" b="1" i="1" dirty="0" smtClean="0"/>
          </a:p>
        </p:txBody>
      </p:sp>
      <p:sp>
        <p:nvSpPr>
          <p:cNvPr id="5" name="Rectangle 4"/>
          <p:cNvSpPr/>
          <p:nvPr/>
        </p:nvSpPr>
        <p:spPr>
          <a:xfrm>
            <a:off x="5341257" y="3686629"/>
            <a:ext cx="3556000" cy="1291771"/>
          </a:xfrm>
          <a:prstGeom prst="rect">
            <a:avLst/>
          </a:prstGeom>
          <a:no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smtClean="0">
                <a:solidFill>
                  <a:schemeClr val="tx1">
                    <a:lumMod val="65000"/>
                    <a:lumOff val="35000"/>
                  </a:schemeClr>
                </a:solidFill>
              </a:rPr>
              <a:t>😊😃</a:t>
            </a:r>
            <a:endParaRPr lang="en-US" sz="4800" b="1" i="1"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89922"/>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gular Pentagon 2"/>
          <p:cNvSpPr/>
          <p:nvPr/>
        </p:nvSpPr>
        <p:spPr>
          <a:xfrm>
            <a:off x="3396343" y="1345474"/>
            <a:ext cx="3043646" cy="2442755"/>
          </a:xfrm>
          <a:prstGeom prst="pentagon">
            <a:avLst/>
          </a:prstGeom>
          <a:noFill/>
          <a:ln>
            <a:solidFill>
              <a:schemeClr val="tx2">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gular Pentagon 3"/>
          <p:cNvSpPr/>
          <p:nvPr/>
        </p:nvSpPr>
        <p:spPr>
          <a:xfrm>
            <a:off x="5564778" y="1463040"/>
            <a:ext cx="1267098" cy="1223555"/>
          </a:xfrm>
          <a:prstGeom prst="pentagon">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gular Pentagon 4"/>
          <p:cNvSpPr/>
          <p:nvPr/>
        </p:nvSpPr>
        <p:spPr>
          <a:xfrm rot="19864477">
            <a:off x="2870321" y="3584500"/>
            <a:ext cx="1267098" cy="1156078"/>
          </a:xfrm>
          <a:prstGeom prst="pentagon">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gular Pentagon 5"/>
          <p:cNvSpPr/>
          <p:nvPr/>
        </p:nvSpPr>
        <p:spPr>
          <a:xfrm rot="20259668">
            <a:off x="5379799" y="3648821"/>
            <a:ext cx="1267098" cy="1223555"/>
          </a:xfrm>
          <a:prstGeom prst="pentagon">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gular Pentagon 6"/>
          <p:cNvSpPr/>
          <p:nvPr/>
        </p:nvSpPr>
        <p:spPr>
          <a:xfrm rot="1574413">
            <a:off x="6351782" y="2975065"/>
            <a:ext cx="1497778" cy="1281464"/>
          </a:xfrm>
          <a:prstGeom prst="pentagon">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gular Pentagon 8"/>
          <p:cNvSpPr/>
          <p:nvPr/>
        </p:nvSpPr>
        <p:spPr>
          <a:xfrm rot="3858657">
            <a:off x="7107550" y="1797997"/>
            <a:ext cx="1386580" cy="1358302"/>
          </a:xfrm>
          <a:prstGeom prst="pentagon">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840480" y="1894113"/>
            <a:ext cx="2255519" cy="15598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smtClean="0">
                <a:ln w="0"/>
                <a:solidFill>
                  <a:schemeClr val="bg2"/>
                </a:solidFill>
                <a:effectLst>
                  <a:innerShdw blurRad="63500" dist="50800" dir="13500000">
                    <a:srgbClr val="000000">
                      <a:alpha val="50000"/>
                    </a:srgbClr>
                  </a:innerShdw>
                </a:effectLst>
                <a:latin typeface="Arial Black" panose="020B0A04020102020204" pitchFamily="34" charset="0"/>
              </a:rPr>
              <a:t>Rapid </a:t>
            </a:r>
            <a:endParaRPr lang="en-US" sz="2400" b="1" spc="50" dirty="0" smtClean="0">
              <a:ln w="0"/>
              <a:solidFill>
                <a:schemeClr val="bg2"/>
              </a:solidFill>
              <a:effectLst>
                <a:innerShdw blurRad="63500" dist="50800" dir="13500000">
                  <a:srgbClr val="000000">
                    <a:alpha val="50000"/>
                  </a:srgbClr>
                </a:innerShdw>
              </a:effectLst>
              <a:latin typeface="Arial Black" panose="020B0A04020102020204" pitchFamily="34" charset="0"/>
            </a:endParaRPr>
          </a:p>
          <a:p>
            <a:pPr algn="ctr"/>
            <a:r>
              <a:rPr lang="en-US" sz="2000" b="1" spc="50" dirty="0" smtClean="0">
                <a:ln w="0"/>
                <a:solidFill>
                  <a:schemeClr val="bg2"/>
                </a:solidFill>
                <a:effectLst>
                  <a:innerShdw blurRad="63500" dist="50800" dir="13500000">
                    <a:srgbClr val="000000">
                      <a:alpha val="50000"/>
                    </a:srgbClr>
                  </a:innerShdw>
                </a:effectLst>
                <a:latin typeface="Arial Black" panose="020B0A04020102020204" pitchFamily="34" charset="0"/>
              </a:rPr>
              <a:t>Application</a:t>
            </a:r>
            <a:endParaRPr lang="en-US" sz="2000" b="1" spc="50" dirty="0" smtClean="0">
              <a:ln w="0"/>
              <a:solidFill>
                <a:schemeClr val="bg2"/>
              </a:solidFill>
              <a:effectLst>
                <a:innerShdw blurRad="63500" dist="50800" dir="13500000">
                  <a:srgbClr val="000000">
                    <a:alpha val="50000"/>
                  </a:srgbClr>
                </a:innerShdw>
              </a:effectLst>
              <a:latin typeface="Arial Black" panose="020B0A04020102020204" pitchFamily="34" charset="0"/>
            </a:endParaRPr>
          </a:p>
          <a:p>
            <a:pPr algn="ctr"/>
            <a:r>
              <a:rPr lang="en-US" sz="2000" spc="50" dirty="0" smtClean="0">
                <a:ln w="0"/>
                <a:solidFill>
                  <a:schemeClr val="bg2"/>
                </a:solidFill>
                <a:effectLst>
                  <a:innerShdw blurRad="63500" dist="50800" dir="13500000">
                    <a:srgbClr val="000000">
                      <a:alpha val="50000"/>
                    </a:srgbClr>
                  </a:innerShdw>
                </a:effectLst>
                <a:latin typeface="Arial Black" panose="020B0A04020102020204" pitchFamily="34" charset="0"/>
              </a:rPr>
              <a:t>Development</a:t>
            </a:r>
            <a:endParaRPr lang="en-US" sz="2000" spc="50" dirty="0" smtClean="0">
              <a:ln w="0"/>
              <a:solidFill>
                <a:schemeClr val="bg2"/>
              </a:solidFill>
              <a:effectLst>
                <a:innerShdw blurRad="63500" dist="50800" dir="13500000">
                  <a:srgbClr val="000000">
                    <a:alpha val="50000"/>
                  </a:srgbClr>
                </a:innerShdw>
              </a:effectLst>
              <a:latin typeface="Arial Black" panose="020B0A04020102020204" pitchFamily="34" charset="0"/>
            </a:endParaRPr>
          </a:p>
          <a:p>
            <a:pPr algn="ctr"/>
            <a:endParaRPr lang="en-US" sz="2000" b="1" spc="50" dirty="0">
              <a:ln w="0"/>
              <a:solidFill>
                <a:schemeClr val="bg2"/>
              </a:solidFill>
              <a:effectLst>
                <a:innerShdw blurRad="63500" dist="50800" dir="13500000">
                  <a:srgbClr val="000000">
                    <a:alpha val="50000"/>
                  </a:srgbClr>
                </a:innerShdw>
              </a:effectLst>
            </a:endParaRPr>
          </a:p>
        </p:txBody>
      </p:sp>
      <p:sp>
        <p:nvSpPr>
          <p:cNvPr id="12" name="Regular Pentagon 11"/>
          <p:cNvSpPr/>
          <p:nvPr/>
        </p:nvSpPr>
        <p:spPr>
          <a:xfrm>
            <a:off x="6027742" y="1975281"/>
            <a:ext cx="708564" cy="481572"/>
          </a:xfrm>
          <a:prstGeom prst="pentagon">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gular Pentagon 12"/>
          <p:cNvSpPr/>
          <p:nvPr/>
        </p:nvSpPr>
        <p:spPr>
          <a:xfrm rot="993804">
            <a:off x="5335362" y="4073586"/>
            <a:ext cx="1156276" cy="836280"/>
          </a:xfrm>
          <a:prstGeom prst="pentag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gular Pentagon 13"/>
          <p:cNvSpPr/>
          <p:nvPr/>
        </p:nvSpPr>
        <p:spPr>
          <a:xfrm>
            <a:off x="7341170" y="2408072"/>
            <a:ext cx="562529" cy="517638"/>
          </a:xfrm>
          <a:prstGeom prst="pentag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gular Pentagon 14"/>
          <p:cNvSpPr/>
          <p:nvPr/>
        </p:nvSpPr>
        <p:spPr>
          <a:xfrm rot="20490607">
            <a:off x="4380841" y="3985195"/>
            <a:ext cx="573149" cy="442084"/>
          </a:xfrm>
          <a:prstGeom prst="pentagon">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gular Pentagon 15"/>
          <p:cNvSpPr/>
          <p:nvPr/>
        </p:nvSpPr>
        <p:spPr>
          <a:xfrm rot="21136838">
            <a:off x="2971055" y="4061226"/>
            <a:ext cx="910779" cy="554300"/>
          </a:xfrm>
          <a:prstGeom prst="pentagon">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gular Pentagon 16"/>
          <p:cNvSpPr/>
          <p:nvPr/>
        </p:nvSpPr>
        <p:spPr>
          <a:xfrm rot="19216360">
            <a:off x="4244577" y="3739022"/>
            <a:ext cx="839799" cy="753819"/>
          </a:xfrm>
          <a:prstGeom prst="pentagon">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gular Pentagon 17"/>
          <p:cNvSpPr/>
          <p:nvPr/>
        </p:nvSpPr>
        <p:spPr>
          <a:xfrm>
            <a:off x="6586850" y="3350181"/>
            <a:ext cx="803986" cy="697803"/>
          </a:xfrm>
          <a:prstGeom prst="pentagon">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90836" y="4297680"/>
            <a:ext cx="4653118" cy="246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90000"/>
                  </a:schemeClr>
                </a:solidFill>
              </a:rPr>
              <a:t>What is  Rapid application development?</a:t>
            </a:r>
            <a:endParaRPr lang="en-US" b="1" dirty="0" smtClean="0">
              <a:solidFill>
                <a:schemeClr val="bg2">
                  <a:lumMod val="90000"/>
                </a:schemeClr>
              </a:solidFill>
            </a:endParaRPr>
          </a:p>
          <a:p>
            <a:pPr algn="ctr"/>
            <a:endParaRPr lang="en-US" b="1" dirty="0" smtClean="0">
              <a:solidFill>
                <a:schemeClr val="bg2">
                  <a:lumMod val="90000"/>
                </a:schemeClr>
              </a:solidFill>
            </a:endParaRPr>
          </a:p>
          <a:p>
            <a:pPr algn="ctr"/>
            <a:r>
              <a:rPr lang="en-US" dirty="0" smtClean="0">
                <a:solidFill>
                  <a:schemeClr val="bg2"/>
                </a:solidFill>
              </a:rPr>
              <a:t>RAD </a:t>
            </a:r>
            <a:r>
              <a:rPr lang="en-US" dirty="0">
                <a:solidFill>
                  <a:schemeClr val="bg2"/>
                </a:solidFill>
              </a:rPr>
              <a:t>is an adaptive software development approach where a software prototype is rapidly updated based on user feedback and iteratively delivered until it meets all client requirements</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752114" y="404948"/>
            <a:ext cx="2795452" cy="3357153"/>
          </a:xfrm>
          <a:prstGeom prst="rect">
            <a:avLst/>
          </a:prstGeom>
          <a:blipFill>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p:cNvSpPr/>
          <p:nvPr/>
        </p:nvSpPr>
        <p:spPr>
          <a:xfrm>
            <a:off x="8752114" y="404948"/>
            <a:ext cx="2795452" cy="3357153"/>
          </a:xfrm>
          <a:prstGeom prst="frame">
            <a:avLst>
              <a:gd name="adj1" fmla="val 64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561703" y="509451"/>
            <a:ext cx="7785463" cy="4846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 was first introduced by author </a:t>
            </a:r>
            <a:r>
              <a:rPr lang="en-US" dirty="0" smtClean="0"/>
              <a:t> </a:t>
            </a:r>
            <a:r>
              <a:rPr lang="en-US" dirty="0"/>
              <a:t>James Martin in 1991. Martin recognized and then took advantage of the endless malleability of software in designing development models. Rapid Application Development (RAD) is a methodology focusing on delivering rapidly through continuous feedback and frequent iterations.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lumMod val="95000"/>
                    <a:lumOff val="5000"/>
                  </a:schemeClr>
                </a:solidFill>
              </a:rPr>
              <a:t>RAD (Rapid Application development) Model</a:t>
            </a:r>
            <a:endParaRPr lang="en-US" sz="3200" b="1" dirty="0" smtClean="0">
              <a:solidFill>
                <a:schemeClr val="tx1">
                  <a:lumMod val="95000"/>
                  <a:lumOff val="5000"/>
                </a:schemeClr>
              </a:solidFill>
            </a:endParaRPr>
          </a:p>
          <a:p>
            <a:pPr algn="r"/>
            <a:r>
              <a:rPr lang="en-US" dirty="0" smtClean="0">
                <a:solidFill>
                  <a:schemeClr val="tx1">
                    <a:lumMod val="95000"/>
                    <a:lumOff val="5000"/>
                  </a:schemeClr>
                </a:solidFill>
              </a:rPr>
              <a:t>                           </a:t>
            </a:r>
            <a:endParaRPr lang="en-US" dirty="0" smtClean="0">
              <a:solidFill>
                <a:schemeClr val="tx1">
                  <a:lumMod val="95000"/>
                  <a:lumOff val="5000"/>
                </a:schemeClr>
              </a:solidFill>
            </a:endParaRPr>
          </a:p>
          <a:p>
            <a:pPr marL="285750" indent="-285750">
              <a:buFont typeface="Wingdings" panose="05000000000000000000" pitchFamily="2" charset="2"/>
              <a:buChar char="q"/>
            </a:pPr>
            <a:r>
              <a:rPr lang="en-US" dirty="0">
                <a:solidFill>
                  <a:schemeClr val="tx1">
                    <a:lumMod val="95000"/>
                    <a:lumOff val="5000"/>
                  </a:schemeClr>
                </a:solidFill>
              </a:rPr>
              <a:t> </a:t>
            </a:r>
            <a:r>
              <a:rPr lang="en-US" sz="2400" b="1" dirty="0" smtClean="0">
                <a:solidFill>
                  <a:schemeClr val="bg2">
                    <a:lumMod val="25000"/>
                  </a:schemeClr>
                </a:solidFill>
              </a:rPr>
              <a:t>RAD is a software development process based on prototyping without  any specific planning.</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The RAD model was first proposed by IBM in the 1980’s</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The RAD model is a type of incremental process model in which there is an extremely short development cycle.</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When the requirement are fully understand and the component –based construction approach is adopted then th</a:t>
            </a:r>
            <a:r>
              <a:rPr lang="en-US" sz="2400" b="1" dirty="0" smtClean="0">
                <a:solidFill>
                  <a:schemeClr val="bg2">
                    <a:lumMod val="25000"/>
                  </a:schemeClr>
                </a:solidFill>
              </a:rPr>
              <a:t>e RAD model is used.</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The RAD model enables a development team to create a fully functional system with a concise time period.</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It is a concept that product can be developed faster and of higher quality through.</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Gathering requirements  using workshops or focus groups</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Prototyping and early , reiterative user testing or design.</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The reuse of software components.</a:t>
            </a:r>
            <a:endParaRPr lang="en-US" sz="2400" b="1" dirty="0" smtClean="0">
              <a:solidFill>
                <a:schemeClr val="bg2">
                  <a:lumMod val="25000"/>
                </a:schemeClr>
              </a:solidFill>
            </a:endParaRPr>
          </a:p>
          <a:p>
            <a:pPr marL="285750" indent="-285750">
              <a:buFont typeface="Wingdings" panose="05000000000000000000" pitchFamily="2" charset="2"/>
              <a:buChar char="q"/>
            </a:pPr>
            <a:r>
              <a:rPr lang="en-US" sz="2400" b="1" dirty="0" smtClean="0">
                <a:solidFill>
                  <a:schemeClr val="bg2">
                    <a:lumMod val="25000"/>
                  </a:schemeClr>
                </a:solidFill>
              </a:rPr>
              <a:t>Less formality in reviews and other team communication.</a:t>
            </a:r>
            <a:endParaRPr lang="en-US" sz="2400" b="1" dirty="0" smtClean="0">
              <a:solidFill>
                <a:schemeClr val="bg2">
                  <a:lumMod val="25000"/>
                </a:schemeClr>
              </a:solidFill>
            </a:endParaRPr>
          </a:p>
        </p:txBody>
      </p:sp>
      <p:sp>
        <p:nvSpPr>
          <p:cNvPr id="3" name="Rectangle 2"/>
          <p:cNvSpPr/>
          <p:nvPr/>
        </p:nvSpPr>
        <p:spPr>
          <a:xfrm>
            <a:off x="365760" y="248194"/>
            <a:ext cx="10750732" cy="6426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293223" y="431074"/>
            <a:ext cx="2534194" cy="116259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Business Modeling</a:t>
            </a:r>
            <a:endParaRPr lang="en-US" b="1" dirty="0"/>
          </a:p>
        </p:txBody>
      </p:sp>
      <p:sp>
        <p:nvSpPr>
          <p:cNvPr id="4" name="Rounded Rectangle 3"/>
          <p:cNvSpPr/>
          <p:nvPr/>
        </p:nvSpPr>
        <p:spPr>
          <a:xfrm>
            <a:off x="2882539" y="1751502"/>
            <a:ext cx="2534194" cy="116259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modeling</a:t>
            </a:r>
            <a:endParaRPr lang="en-US" b="1" dirty="0"/>
          </a:p>
        </p:txBody>
      </p:sp>
      <p:sp>
        <p:nvSpPr>
          <p:cNvPr id="5" name="Rounded Rectangle 4"/>
          <p:cNvSpPr/>
          <p:nvPr/>
        </p:nvSpPr>
        <p:spPr>
          <a:xfrm>
            <a:off x="4611189" y="3074118"/>
            <a:ext cx="2534194" cy="116259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modeling</a:t>
            </a:r>
            <a:endParaRPr lang="en-US" b="1" dirty="0"/>
          </a:p>
        </p:txBody>
      </p:sp>
      <p:sp>
        <p:nvSpPr>
          <p:cNvPr id="6" name="Rounded Rectangle 5"/>
          <p:cNvSpPr/>
          <p:nvPr/>
        </p:nvSpPr>
        <p:spPr>
          <a:xfrm>
            <a:off x="5878286" y="4550229"/>
            <a:ext cx="2534194" cy="116259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Application generation</a:t>
            </a:r>
            <a:endParaRPr lang="en-US" b="1" dirty="0"/>
          </a:p>
        </p:txBody>
      </p:sp>
      <p:sp>
        <p:nvSpPr>
          <p:cNvPr id="7" name="Rounded Rectangle 6"/>
          <p:cNvSpPr/>
          <p:nvPr/>
        </p:nvSpPr>
        <p:spPr>
          <a:xfrm>
            <a:off x="8551817" y="5712824"/>
            <a:ext cx="2534194" cy="1162595"/>
          </a:xfrm>
          <a:prstGeom prst="round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Testing and turnover</a:t>
            </a:r>
            <a:endParaRPr lang="en-US" b="1" dirty="0"/>
          </a:p>
        </p:txBody>
      </p:sp>
      <p:sp>
        <p:nvSpPr>
          <p:cNvPr id="15" name="Bent-Up Arrow 14"/>
          <p:cNvSpPr/>
          <p:nvPr/>
        </p:nvSpPr>
        <p:spPr>
          <a:xfrm rot="5400000">
            <a:off x="1682934" y="1373779"/>
            <a:ext cx="966648" cy="1406434"/>
          </a:xfrm>
          <a:prstGeom prst="bentUpArrow">
            <a:avLst>
              <a:gd name="adj1" fmla="val 4522"/>
              <a:gd name="adj2" fmla="val 25000"/>
              <a:gd name="adj3" fmla="val 25000"/>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5400000">
            <a:off x="3424648" y="2701822"/>
            <a:ext cx="966648" cy="1406434"/>
          </a:xfrm>
          <a:prstGeom prst="bentUpArrow">
            <a:avLst>
              <a:gd name="adj1" fmla="val 4522"/>
              <a:gd name="adj2" fmla="val 25000"/>
              <a:gd name="adj3" fmla="val 25000"/>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rot="5400000">
            <a:off x="4869176" y="4229095"/>
            <a:ext cx="986256" cy="1031965"/>
          </a:xfrm>
          <a:prstGeom prst="bentUpArrow">
            <a:avLst>
              <a:gd name="adj1" fmla="val 4522"/>
              <a:gd name="adj2" fmla="val 25000"/>
              <a:gd name="adj3" fmla="val 25000"/>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rot="5400000">
            <a:off x="7365276" y="5492931"/>
            <a:ext cx="966648" cy="1406434"/>
          </a:xfrm>
          <a:prstGeom prst="bentUpArrow">
            <a:avLst>
              <a:gd name="adj1" fmla="val 4522"/>
              <a:gd name="adj2" fmla="val 25000"/>
              <a:gd name="adj3" fmla="val 29054"/>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Phase 1: Business modelling</a:t>
            </a:r>
            <a:endParaRPr lang="en-US" dirty="0"/>
          </a:p>
          <a:p>
            <a:r>
              <a:rPr lang="en-US" dirty="0"/>
              <a:t>At this stage, information flow between different business functions is defined by answering the following </a:t>
            </a:r>
            <a:r>
              <a:rPr lang="en-US" dirty="0" err="1" smtClean="0"/>
              <a:t>questions:What</a:t>
            </a:r>
            <a:r>
              <a:rPr lang="en-US" dirty="0" smtClean="0"/>
              <a:t> </a:t>
            </a:r>
            <a:r>
              <a:rPr lang="en-US" dirty="0"/>
              <a:t>data drives the business </a:t>
            </a:r>
            <a:r>
              <a:rPr lang="en-US" dirty="0" smtClean="0"/>
              <a:t>process?</a:t>
            </a:r>
            <a:endParaRPr lang="en-US" dirty="0" smtClean="0"/>
          </a:p>
          <a:p>
            <a:endParaRPr lang="en-US" dirty="0"/>
          </a:p>
          <a:p>
            <a:endParaRPr lang="en-US" dirty="0" smtClean="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800" b="1" dirty="0" smtClean="0">
              <a:solidFill>
                <a:schemeClr val="tx1"/>
              </a:solidFill>
            </a:endParaRPr>
          </a:p>
          <a:p>
            <a:endParaRPr lang="en-US" sz="2800" b="1" dirty="0">
              <a:solidFill>
                <a:schemeClr val="tx1"/>
              </a:solidFill>
            </a:endParaRPr>
          </a:p>
          <a:p>
            <a:endParaRPr lang="en-US" sz="2800" b="1" dirty="0" smtClean="0">
              <a:solidFill>
                <a:schemeClr val="tx1"/>
              </a:solidFill>
            </a:endParaRPr>
          </a:p>
          <a:p>
            <a:endParaRPr lang="en-US" sz="2800" b="1" dirty="0">
              <a:solidFill>
                <a:schemeClr val="tx1"/>
              </a:solidFill>
            </a:endParaRPr>
          </a:p>
          <a:p>
            <a:r>
              <a:rPr lang="en-US" sz="2800" b="1" dirty="0" smtClean="0">
                <a:solidFill>
                  <a:schemeClr val="tx1"/>
                </a:solidFill>
              </a:rPr>
              <a:t>Phase </a:t>
            </a:r>
            <a:r>
              <a:rPr lang="en-US" sz="2800" b="1" dirty="0">
                <a:solidFill>
                  <a:schemeClr val="tx1"/>
                </a:solidFill>
              </a:rPr>
              <a:t>1: Business </a:t>
            </a:r>
            <a:r>
              <a:rPr lang="en-US" sz="2800" b="1" dirty="0" smtClean="0">
                <a:solidFill>
                  <a:schemeClr val="tx1"/>
                </a:solidFill>
              </a:rPr>
              <a:t>modelling</a:t>
            </a:r>
            <a:endParaRPr lang="en-US" sz="2800" b="1" dirty="0">
              <a:solidFill>
                <a:schemeClr val="tx1"/>
              </a:solidFill>
            </a:endParaRPr>
          </a:p>
          <a:p>
            <a:r>
              <a:rPr lang="en-US" sz="2800" dirty="0" smtClean="0"/>
              <a:t>At </a:t>
            </a:r>
            <a:r>
              <a:rPr lang="en-US" sz="2800" dirty="0"/>
              <a:t>this stage, information flow between different business functions is defined by </a:t>
            </a:r>
            <a:endParaRPr lang="en-US" sz="2800" dirty="0" smtClean="0"/>
          </a:p>
          <a:p>
            <a:r>
              <a:rPr lang="en-US" sz="2800" dirty="0" smtClean="0"/>
              <a:t>answering </a:t>
            </a:r>
            <a:r>
              <a:rPr lang="en-US" sz="2800" dirty="0"/>
              <a:t>the following </a:t>
            </a:r>
            <a:r>
              <a:rPr lang="en-US" sz="2800" dirty="0" smtClean="0"/>
              <a:t>question</a:t>
            </a:r>
            <a:endParaRPr lang="en-US" sz="2800" dirty="0" smtClean="0"/>
          </a:p>
          <a:p>
            <a:r>
              <a:rPr lang="en-US" sz="2800" dirty="0" smtClean="0"/>
              <a:t>Who </a:t>
            </a:r>
            <a:r>
              <a:rPr lang="en-US" sz="2800" dirty="0"/>
              <a:t>generates the </a:t>
            </a:r>
            <a:r>
              <a:rPr lang="en-US" sz="2800" dirty="0" smtClean="0"/>
              <a:t>data?</a:t>
            </a:r>
            <a:endParaRPr lang="en-US" sz="2800" dirty="0" smtClean="0"/>
          </a:p>
          <a:p>
            <a:r>
              <a:rPr lang="en-US" sz="2800" dirty="0" smtClean="0"/>
              <a:t>Where </a:t>
            </a:r>
            <a:r>
              <a:rPr lang="en-US" sz="2800" dirty="0"/>
              <a:t>does the information go?</a:t>
            </a:r>
            <a:endParaRPr lang="en-US" sz="2800" dirty="0"/>
          </a:p>
          <a:p>
            <a:r>
              <a:rPr lang="en-US" sz="2800" dirty="0"/>
              <a:t>Who processes it</a:t>
            </a:r>
            <a:r>
              <a:rPr lang="en-US" sz="2800" dirty="0" smtClean="0"/>
              <a:t>?</a:t>
            </a:r>
            <a:endParaRPr lang="en-US" sz="2800" dirty="0" smtClean="0"/>
          </a:p>
          <a:p>
            <a:r>
              <a:rPr lang="en-US" sz="2800" b="1" dirty="0">
                <a:solidFill>
                  <a:schemeClr val="tx1"/>
                </a:solidFill>
              </a:rPr>
              <a:t>Phase 2: Data modeling</a:t>
            </a:r>
            <a:endParaRPr lang="en-US" sz="2800" b="1" dirty="0">
              <a:solidFill>
                <a:schemeClr val="tx1"/>
              </a:solidFill>
            </a:endParaRPr>
          </a:p>
          <a:p>
            <a:r>
              <a:rPr lang="en-US" sz="2800" dirty="0" smtClean="0"/>
              <a:t>The data collected from business modeling is refined into a set of data objects (entities) that are needed to support  the business.</a:t>
            </a:r>
            <a:endParaRPr lang="en-US" sz="2800" dirty="0" smtClean="0"/>
          </a:p>
          <a:p>
            <a:r>
              <a:rPr lang="en-US" sz="2800" dirty="0" smtClean="0"/>
              <a:t>The </a:t>
            </a:r>
            <a:r>
              <a:rPr lang="en-US" sz="2800" dirty="0"/>
              <a:t>attributes of each group are identified, and the relationship between them is defined</a:t>
            </a:r>
            <a:r>
              <a:rPr lang="en-US" sz="2800" dirty="0" smtClean="0"/>
              <a:t>.</a:t>
            </a:r>
            <a:endParaRPr lang="en-US" sz="2800" dirty="0" smtClean="0"/>
          </a:p>
          <a:p>
            <a:r>
              <a:rPr lang="en-US" sz="2800" b="1" dirty="0">
                <a:solidFill>
                  <a:schemeClr val="tx1"/>
                </a:solidFill>
              </a:rPr>
              <a:t>Phase 3: Process modeling</a:t>
            </a:r>
            <a:endParaRPr lang="en-US" sz="2800" b="1" dirty="0">
              <a:solidFill>
                <a:schemeClr val="tx1"/>
              </a:solidFill>
            </a:endParaRPr>
          </a:p>
          <a:p>
            <a:r>
              <a:rPr lang="en-US" sz="2800" dirty="0" smtClean="0"/>
              <a:t>The information object defined in the data modeling phase are transformed to achieve the data flow necessary to implemented a business functions processing descriptions are created for adding modifying deleting retrieving a data object.</a:t>
            </a:r>
            <a:endParaRPr lang="en-US" sz="2800" dirty="0" smtClean="0"/>
          </a:p>
          <a:p>
            <a:endParaRPr lang="en-US" sz="2800" dirty="0"/>
          </a:p>
          <a:p>
            <a:endParaRPr lang="en-US" sz="2800" dirty="0"/>
          </a:p>
          <a:p>
            <a:br>
              <a:rPr lang="en-US" sz="2000" dirty="0" smtClean="0"/>
            </a:br>
            <a:endParaRPr lang="en-US" sz="20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endParaRPr>
          </a:p>
          <a:p>
            <a:endParaRPr lang="en-US" sz="2000" b="1" dirty="0">
              <a:solidFill>
                <a:schemeClr val="tx1"/>
              </a:solidFill>
            </a:endParaRPr>
          </a:p>
          <a:p>
            <a:endParaRPr lang="en-US" sz="2000" b="1" dirty="0" smtClean="0">
              <a:solidFill>
                <a:schemeClr val="tx1"/>
              </a:solidFill>
            </a:endParaRPr>
          </a:p>
          <a:p>
            <a:endParaRPr lang="en-US" sz="2000" b="1" dirty="0">
              <a:solidFill>
                <a:schemeClr val="tx1"/>
              </a:solidFill>
            </a:endParaRPr>
          </a:p>
          <a:p>
            <a:endParaRPr lang="en-US" sz="2800" b="1" dirty="0" smtClean="0">
              <a:solidFill>
                <a:schemeClr val="tx1"/>
              </a:solidFill>
            </a:endParaRPr>
          </a:p>
          <a:p>
            <a:endParaRPr lang="en-US" sz="2800" b="1" dirty="0">
              <a:solidFill>
                <a:schemeClr val="tx1"/>
              </a:solidFill>
            </a:endParaRPr>
          </a:p>
          <a:p>
            <a:endParaRPr lang="en-US" sz="2800" b="1" dirty="0" smtClean="0">
              <a:solidFill>
                <a:schemeClr val="tx1"/>
              </a:solidFill>
            </a:endParaRPr>
          </a:p>
          <a:p>
            <a:endParaRPr lang="en-US" sz="2800" b="1" dirty="0">
              <a:solidFill>
                <a:schemeClr val="tx1"/>
              </a:solidFill>
            </a:endParaRPr>
          </a:p>
          <a:p>
            <a:r>
              <a:rPr lang="en-US" sz="2800" b="1" dirty="0" smtClean="0">
                <a:solidFill>
                  <a:schemeClr val="tx1"/>
                </a:solidFill>
              </a:rPr>
              <a:t>Phase 4: Application generation</a:t>
            </a:r>
            <a:endParaRPr lang="en-US" sz="2800" b="1" dirty="0" smtClean="0">
              <a:solidFill>
                <a:schemeClr val="tx1"/>
              </a:solidFill>
            </a:endParaRPr>
          </a:p>
          <a:p>
            <a:r>
              <a:rPr lang="en-US" sz="2800" dirty="0" smtClean="0"/>
              <a:t>   Automated tools construction of the software ,Even they use the 4</a:t>
            </a:r>
            <a:r>
              <a:rPr lang="en-US" sz="2800" baseline="30000" dirty="0" smtClean="0"/>
              <a:t>th</a:t>
            </a:r>
            <a:r>
              <a:rPr lang="en-US" sz="2800" dirty="0" smtClean="0"/>
              <a:t> GL techniques.</a:t>
            </a:r>
            <a:endParaRPr lang="en-US" sz="2800" dirty="0" smtClean="0"/>
          </a:p>
          <a:p>
            <a:r>
              <a:rPr lang="en-US" sz="2800" b="1" dirty="0">
                <a:solidFill>
                  <a:schemeClr val="tx1"/>
                </a:solidFill>
              </a:rPr>
              <a:t>Phase 5: Testing and turnover</a:t>
            </a:r>
            <a:endParaRPr lang="en-US" sz="2800" b="1" dirty="0">
              <a:solidFill>
                <a:schemeClr val="tx1"/>
              </a:solidFill>
            </a:endParaRPr>
          </a:p>
          <a:p>
            <a:r>
              <a:rPr lang="en-US" sz="2800" dirty="0"/>
              <a:t> </a:t>
            </a:r>
            <a:r>
              <a:rPr lang="en-US" sz="2800" dirty="0" smtClean="0"/>
              <a:t>     Many of the programming Components have already been tested Since, RDA emphasis reuse. This reduces the overall testing time. But the new part must be tested, and all interface must be exercised.</a:t>
            </a:r>
            <a:endParaRPr lang="en-US" sz="2800" dirty="0" smtClean="0"/>
          </a:p>
          <a:p>
            <a:endParaRPr lang="en-US" sz="2800" dirty="0" smtClean="0"/>
          </a:p>
          <a:p>
            <a:endParaRPr lang="en-US" sz="2800" dirty="0" smtClean="0"/>
          </a:p>
          <a:p>
            <a:pPr algn="ctr"/>
            <a:endParaRPr lang="en-US" sz="2800"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Ø"/>
            </a:pPr>
            <a:r>
              <a:rPr lang="en-US" sz="3200" b="1" dirty="0">
                <a:solidFill>
                  <a:schemeClr val="tx1"/>
                </a:solidFill>
              </a:rPr>
              <a:t>Speed and Efficiency: </a:t>
            </a:r>
            <a:r>
              <a:rPr lang="en-US" sz="3200" dirty="0"/>
              <a:t>RAD significantly reduces development timelines, making it suitable for time-sensitive projects. </a:t>
            </a:r>
            <a:endParaRPr lang="en-US" sz="3200" dirty="0" smtClean="0"/>
          </a:p>
          <a:p>
            <a:pPr marL="457200" indent="-457200" algn="ctr">
              <a:buFont typeface="Wingdings" panose="05000000000000000000" pitchFamily="2" charset="2"/>
              <a:buChar char="Ø"/>
            </a:pPr>
            <a:r>
              <a:rPr lang="en-US" sz="3200" b="1" dirty="0" smtClean="0">
                <a:solidFill>
                  <a:schemeClr val="tx1"/>
                </a:solidFill>
              </a:rPr>
              <a:t>User </a:t>
            </a:r>
            <a:r>
              <a:rPr lang="en-US" sz="3200" b="1" dirty="0">
                <a:solidFill>
                  <a:schemeClr val="tx1"/>
                </a:solidFill>
              </a:rPr>
              <a:t>Satisfaction</a:t>
            </a:r>
            <a:r>
              <a:rPr lang="en-US" sz="3200" dirty="0"/>
              <a:t>: Active user involvement ensures that the final product meets user needs and expectations. </a:t>
            </a:r>
            <a:endParaRPr lang="en-US" sz="3200" dirty="0" smtClean="0"/>
          </a:p>
          <a:p>
            <a:pPr marL="457200" indent="-457200" algn="ctr">
              <a:buFont typeface="Wingdings" panose="05000000000000000000" pitchFamily="2" charset="2"/>
              <a:buChar char="Ø"/>
            </a:pPr>
            <a:r>
              <a:rPr lang="en-US" sz="3200" b="1" dirty="0" smtClean="0">
                <a:solidFill>
                  <a:schemeClr val="tx1"/>
                </a:solidFill>
              </a:rPr>
              <a:t>Reduced </a:t>
            </a:r>
            <a:r>
              <a:rPr lang="en-US" sz="3200" b="1" dirty="0">
                <a:solidFill>
                  <a:schemeClr val="tx1"/>
                </a:solidFill>
              </a:rPr>
              <a:t>Development Costs</a:t>
            </a:r>
            <a:r>
              <a:rPr lang="en-US" sz="3200" dirty="0">
                <a:solidFill>
                  <a:schemeClr val="tx1"/>
                </a:solidFill>
              </a:rPr>
              <a:t>: </a:t>
            </a:r>
            <a:r>
              <a:rPr lang="en-US" sz="3200" dirty="0" smtClean="0"/>
              <a:t>Faster </a:t>
            </a:r>
            <a:r>
              <a:rPr lang="en-US" sz="3200" dirty="0"/>
              <a:t>development cycles can lead to cost savings. </a:t>
            </a:r>
            <a:endParaRPr lang="en-US" sz="3200" dirty="0" smtClean="0"/>
          </a:p>
          <a:p>
            <a:pPr marL="457200" indent="-457200" algn="ctr">
              <a:buFont typeface="Wingdings" panose="05000000000000000000" pitchFamily="2" charset="2"/>
              <a:buChar char="Ø"/>
            </a:pPr>
            <a:r>
              <a:rPr lang="en-US" sz="3200" b="1" dirty="0" smtClean="0">
                <a:solidFill>
                  <a:schemeClr val="tx1"/>
                </a:solidFill>
              </a:rPr>
              <a:t>Flexibility</a:t>
            </a:r>
            <a:r>
              <a:rPr lang="en-US" sz="3200" dirty="0">
                <a:solidFill>
                  <a:schemeClr val="tx1"/>
                </a:solidFill>
              </a:rPr>
              <a:t>: </a:t>
            </a:r>
            <a:r>
              <a:rPr lang="en-US" sz="3200" dirty="0"/>
              <a:t>RAD adapts well to projects with evolving or unclear requirements. </a:t>
            </a:r>
            <a:endParaRPr lang="en-US" sz="3200" dirty="0" smtClean="0"/>
          </a:p>
          <a:p>
            <a:pPr marL="457200" indent="-457200" algn="ctr">
              <a:buFont typeface="Wingdings" panose="05000000000000000000" pitchFamily="2" charset="2"/>
              <a:buChar char="Ø"/>
            </a:pPr>
            <a:r>
              <a:rPr lang="en-US" sz="3200" b="1" dirty="0" smtClean="0">
                <a:solidFill>
                  <a:schemeClr val="tx1"/>
                </a:solidFill>
              </a:rPr>
              <a:t>Early </a:t>
            </a:r>
            <a:r>
              <a:rPr lang="en-US" sz="3200" b="1" dirty="0">
                <a:solidFill>
                  <a:schemeClr val="tx1"/>
                </a:solidFill>
              </a:rPr>
              <a:t>Prototyping</a:t>
            </a:r>
            <a:r>
              <a:rPr lang="en-US" sz="3200" dirty="0">
                <a:solidFill>
                  <a:schemeClr val="tx1"/>
                </a:solidFill>
              </a:rPr>
              <a:t>: </a:t>
            </a:r>
            <a:r>
              <a:rPr lang="en-US" sz="3200" dirty="0"/>
              <a:t>Early prototypes allow stakeholders to visualize the end product and provide valuable feedback</a:t>
            </a:r>
            <a:r>
              <a:rPr lang="en-US" dirty="0"/>
              <a:t>.</a:t>
            </a:r>
            <a:endParaRPr lang="en-US" dirty="0"/>
          </a:p>
        </p:txBody>
      </p:sp>
      <p:sp>
        <p:nvSpPr>
          <p:cNvPr id="4" name="Rectangle 3"/>
          <p:cNvSpPr/>
          <p:nvPr/>
        </p:nvSpPr>
        <p:spPr>
          <a:xfrm>
            <a:off x="0" y="104502"/>
            <a:ext cx="3592286" cy="78377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Advantages</a:t>
            </a:r>
            <a:endParaRPr lang="en-US" sz="3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 Complexity: </a:t>
            </a:r>
            <a:r>
              <a:rPr lang="en-US" sz="2800" dirty="0"/>
              <a:t>The rapid pace of RAD can make it challenging to manage complex projects effectively. </a:t>
            </a:r>
            <a:endParaRPr lang="en-US" sz="2800" dirty="0" smtClean="0"/>
          </a:p>
          <a:p>
            <a:pPr algn="ctr"/>
            <a:r>
              <a:rPr lang="en-US" sz="2800" b="1" dirty="0" smtClean="0">
                <a:solidFill>
                  <a:schemeClr val="tx1"/>
                </a:solidFill>
              </a:rPr>
              <a:t>–</a:t>
            </a:r>
            <a:r>
              <a:rPr lang="en-US" sz="2800" b="1" dirty="0">
                <a:solidFill>
                  <a:schemeClr val="tx1"/>
                </a:solidFill>
              </a:rPr>
              <a:t> Limited Documentation: </a:t>
            </a:r>
            <a:r>
              <a:rPr lang="en-US" sz="2800" dirty="0"/>
              <a:t>Minimal planning and documentation may lead to a lack of comprehensive project documentation</a:t>
            </a:r>
            <a:r>
              <a:rPr lang="en-US" sz="2800" dirty="0" smtClean="0"/>
              <a:t>.</a:t>
            </a:r>
            <a:endParaRPr lang="en-US" sz="2800" dirty="0" smtClean="0"/>
          </a:p>
          <a:p>
            <a:pPr algn="ctr"/>
            <a:r>
              <a:rPr lang="en-US" sz="2800" dirty="0" smtClean="0"/>
              <a:t> </a:t>
            </a:r>
            <a:r>
              <a:rPr lang="en-US" sz="2800" b="1" dirty="0">
                <a:solidFill>
                  <a:schemeClr val="tx1"/>
                </a:solidFill>
              </a:rPr>
              <a:t>– Scope Creep: </a:t>
            </a:r>
            <a:r>
              <a:rPr lang="en-US" sz="2800" dirty="0"/>
              <a:t>Frequent changes and adaptations can result in scope creep if not managed rigorously. </a:t>
            </a:r>
            <a:endParaRPr lang="en-US" sz="2800" dirty="0" smtClean="0"/>
          </a:p>
          <a:p>
            <a:pPr algn="ctr"/>
            <a:r>
              <a:rPr lang="en-US" sz="2800" b="1" dirty="0" smtClean="0">
                <a:solidFill>
                  <a:schemeClr val="tx1"/>
                </a:solidFill>
              </a:rPr>
              <a:t>–</a:t>
            </a:r>
            <a:r>
              <a:rPr lang="en-US" sz="2800" b="1" dirty="0">
                <a:solidFill>
                  <a:schemeClr val="tx1"/>
                </a:solidFill>
              </a:rPr>
              <a:t> Resource Demands: </a:t>
            </a:r>
            <a:r>
              <a:rPr lang="en-US" sz="2800" dirty="0"/>
              <a:t>RAD requires skilled and dedicated team members who can work closely with end-users. </a:t>
            </a:r>
            <a:endParaRPr lang="en-US" sz="2800" dirty="0" smtClean="0"/>
          </a:p>
          <a:p>
            <a:pPr algn="ctr"/>
            <a:r>
              <a:rPr lang="en-US" sz="2800" b="1" dirty="0" smtClean="0">
                <a:solidFill>
                  <a:schemeClr val="tx1"/>
                </a:solidFill>
              </a:rPr>
              <a:t>–</a:t>
            </a:r>
            <a:r>
              <a:rPr lang="en-US" sz="2800" b="1" dirty="0">
                <a:solidFill>
                  <a:schemeClr val="tx1"/>
                </a:solidFill>
              </a:rPr>
              <a:t> Not Suitable for All Projects: </a:t>
            </a:r>
            <a:r>
              <a:rPr lang="en-US" sz="2800" dirty="0"/>
              <a:t>RAD may not be the best fit for projects with well-defined and stable requirements.</a:t>
            </a:r>
            <a:endParaRPr lang="en-US" sz="2800" dirty="0"/>
          </a:p>
        </p:txBody>
      </p:sp>
      <p:sp>
        <p:nvSpPr>
          <p:cNvPr id="3" name="Rectangle 2"/>
          <p:cNvSpPr/>
          <p:nvPr/>
        </p:nvSpPr>
        <p:spPr>
          <a:xfrm>
            <a:off x="300445" y="313509"/>
            <a:ext cx="2952206" cy="770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Drawbacks</a:t>
            </a:r>
            <a:endParaRPr lang="en-US" sz="2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6631</Words>
  <Application>WPS Presentation</Application>
  <PresentationFormat>Widescreen</PresentationFormat>
  <Paragraphs>235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Tw Cen MT</vt:lpstr>
      <vt:lpstr>Wingdings 3</vt:lpstr>
      <vt:lpstr>Arial Black</vt:lpstr>
      <vt:lpstr>Microsoft YaHei</vt:lpstr>
      <vt:lpstr>Arial Unicode MS</vt:lpstr>
      <vt:lpstr>Tw Cen MT Condensed</vt:lpstr>
      <vt:lpstr>Calibri</vt:lpstr>
      <vt:lpstr>Integral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Nirjala</cp:lastModifiedBy>
  <cp:revision>35</cp:revision>
  <dcterms:created xsi:type="dcterms:W3CDTF">2024-05-13T14:19:00Z</dcterms:created>
  <dcterms:modified xsi:type="dcterms:W3CDTF">2024-05-13T23:36:17Z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8C55FBCF3E0D45A392072C941A5565A2_12</vt:lpwstr>
  </property>
  <property fmtid="{D5CDD505-2E9C-101B-9397-08002B2CF9AE}" pid="3" name="KSOProductBuildVer">
    <vt:lpwstr>1033-12.2.0.16731</vt:lpwstr>
  </property>
</Properties>
</file>