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Inter SemiBold"/>
      <p:regular r:id="rId29"/>
      <p:bold r:id="rId30"/>
    </p:embeddedFont>
    <p:embeddedFont>
      <p:font typeface="Maven Pro SemiBold"/>
      <p:regular r:id="rId31"/>
      <p:bold r:id="rId32"/>
    </p:embeddedFont>
    <p:embeddedFont>
      <p:font typeface="Inter"/>
      <p:regular r:id="rId33"/>
      <p:bold r:id="rId34"/>
    </p:embeddedFont>
    <p:embeddedFont>
      <p:font typeface="Inter Medium"/>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FA24E1-BD70-44F4-9C27-071961D6F11E}">
  <a:tblStyle styleId="{61FA24E1-BD70-44F4-9C27-071961D6F11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InterSemiBol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SemiBold-regular.fntdata"/><Relationship Id="rId30" Type="http://schemas.openxmlformats.org/officeDocument/2006/relationships/font" Target="fonts/InterSemiBold-bold.fntdata"/><Relationship Id="rId11" Type="http://schemas.openxmlformats.org/officeDocument/2006/relationships/slide" Target="slides/slide5.xml"/><Relationship Id="rId33" Type="http://schemas.openxmlformats.org/officeDocument/2006/relationships/font" Target="fonts/Inter-regular.fntdata"/><Relationship Id="rId10" Type="http://schemas.openxmlformats.org/officeDocument/2006/relationships/slide" Target="slides/slide4.xml"/><Relationship Id="rId32" Type="http://schemas.openxmlformats.org/officeDocument/2006/relationships/font" Target="fonts/MavenProSemiBold-bold.fntdata"/><Relationship Id="rId13" Type="http://schemas.openxmlformats.org/officeDocument/2006/relationships/slide" Target="slides/slide7.xml"/><Relationship Id="rId35" Type="http://schemas.openxmlformats.org/officeDocument/2006/relationships/font" Target="fonts/InterMedium-regular.fntdata"/><Relationship Id="rId12" Type="http://schemas.openxmlformats.org/officeDocument/2006/relationships/slide" Target="slides/slide6.xml"/><Relationship Id="rId34" Type="http://schemas.openxmlformats.org/officeDocument/2006/relationships/font" Target="fonts/Inter-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InterMedium-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46e3d14e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46e3d14e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58e27b57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58e27b57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be31af1d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be31af1d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bd93c836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bd93c836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bd93c836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3bd93c836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bd93c836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3bd93c836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3be31af1d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3be31af1d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bd93c836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bd93c836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3bd93c836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3bd93c836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358e27b57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358e27b57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Stopper or section title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358e27b57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358e27b57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358e27b57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58e27b57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358e27b57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358e27b57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Stopper or section title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358e27b57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358e27b57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4d516647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4d516647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4d516647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4d516647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 list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4d516647d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4d516647d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Stopper or section title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4d516647d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4d516647d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358e27b5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358e27b5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Stopper or section title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58e27b57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58e27b57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58e27b57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58e27b57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af1aa5bf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af1aa5bf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27.png"/><Relationship Id="rId6"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28.png"/><Relationship Id="rId5" Type="http://schemas.openxmlformats.org/officeDocument/2006/relationships/image" Target="../media/image8.png"/><Relationship Id="rId6"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28.png"/><Relationship Id="rId5" Type="http://schemas.openxmlformats.org/officeDocument/2006/relationships/image" Target="../media/image8.png"/><Relationship Id="rId6"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24.png"/><Relationship Id="rId6"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6.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8.png"/><Relationship Id="rId5" Type="http://schemas.openxmlformats.org/officeDocument/2006/relationships/image" Target="../media/image8.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datasets/barun2104/telecom-churn?datasetId=567482" TargetMode="External"/><Relationship Id="rId4" Type="http://schemas.openxmlformats.org/officeDocument/2006/relationships/image" Target="../media/image4.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8.png"/><Relationship Id="rId5" Type="http://schemas.openxmlformats.org/officeDocument/2006/relationships/image" Target="../media/image8.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9.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09950"/>
            <a:ext cx="4200600" cy="9264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990"/>
              <a:buNone/>
            </a:pPr>
            <a:r>
              <a:rPr lang="en" sz="3100">
                <a:solidFill>
                  <a:schemeClr val="lt1"/>
                </a:solidFill>
                <a:latin typeface="Maven Pro SemiBold"/>
                <a:ea typeface="Maven Pro SemiBold"/>
                <a:cs typeface="Maven Pro SemiBold"/>
                <a:sym typeface="Maven Pro SemiBold"/>
              </a:rPr>
              <a:t>Final Project Presentation</a:t>
            </a:r>
            <a:endParaRPr sz="3100">
              <a:solidFill>
                <a:schemeClr val="lt1"/>
              </a:solidFill>
              <a:latin typeface="Maven Pro SemiBold"/>
              <a:ea typeface="Maven Pro SemiBold"/>
              <a:cs typeface="Maven Pro SemiBold"/>
              <a:sym typeface="Maven Pro SemiBold"/>
            </a:endParaRPr>
          </a:p>
        </p:txBody>
      </p:sp>
      <p:sp>
        <p:nvSpPr>
          <p:cNvPr id="55" name="Google Shape;55;p13"/>
          <p:cNvSpPr txBox="1"/>
          <p:nvPr>
            <p:ph idx="1" type="subTitle"/>
          </p:nvPr>
        </p:nvSpPr>
        <p:spPr>
          <a:xfrm>
            <a:off x="311700" y="3547100"/>
            <a:ext cx="4619400" cy="58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rgbClr val="F4F0FF"/>
                </a:solidFill>
                <a:latin typeface="Inter SemiBold"/>
                <a:ea typeface="Inter SemiBold"/>
                <a:cs typeface="Inter SemiBold"/>
                <a:sym typeface="Inter SemiBold"/>
              </a:rPr>
              <a:t>Machine Learning Class</a:t>
            </a:r>
            <a:endParaRPr sz="1400">
              <a:solidFill>
                <a:srgbClr val="F4F0FF"/>
              </a:solidFill>
              <a:latin typeface="Inter SemiBold"/>
              <a:ea typeface="Inter SemiBold"/>
              <a:cs typeface="Inter SemiBold"/>
              <a:sym typeface="Inter SemiBold"/>
            </a:endParaRPr>
          </a:p>
        </p:txBody>
      </p:sp>
      <p:cxnSp>
        <p:nvCxnSpPr>
          <p:cNvPr id="56" name="Google Shape;56;p13"/>
          <p:cNvCxnSpPr/>
          <p:nvPr/>
        </p:nvCxnSpPr>
        <p:spPr>
          <a:xfrm>
            <a:off x="384025" y="4219296"/>
            <a:ext cx="1289400" cy="0"/>
          </a:xfrm>
          <a:prstGeom prst="straightConnector1">
            <a:avLst/>
          </a:prstGeom>
          <a:noFill/>
          <a:ln cap="flat" cmpd="sng" w="9525">
            <a:solidFill>
              <a:srgbClr val="A338EB"/>
            </a:solidFill>
            <a:prstDash val="solid"/>
            <a:round/>
            <a:headEnd len="med" w="med" type="none"/>
            <a:tailEnd len="med" w="med" type="none"/>
          </a:ln>
        </p:spPr>
      </p:cxnSp>
      <p:sp>
        <p:nvSpPr>
          <p:cNvPr id="57" name="Google Shape;57;p13"/>
          <p:cNvSpPr txBox="1"/>
          <p:nvPr>
            <p:ph idx="1" type="subTitle"/>
          </p:nvPr>
        </p:nvSpPr>
        <p:spPr>
          <a:xfrm>
            <a:off x="311700" y="2403875"/>
            <a:ext cx="4619400" cy="98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Inter SemiBold"/>
                <a:ea typeface="Inter SemiBold"/>
                <a:cs typeface="Inter SemiBold"/>
                <a:sym typeface="Inter SemiBold"/>
              </a:rPr>
              <a:t>Nomor Kelompok:  2</a:t>
            </a:r>
            <a:endParaRPr sz="1800">
              <a:solidFill>
                <a:schemeClr val="lt1"/>
              </a:solidFill>
              <a:latin typeface="Inter SemiBold"/>
              <a:ea typeface="Inter SemiBold"/>
              <a:cs typeface="Inter SemiBold"/>
              <a:sym typeface="Inter SemiBold"/>
            </a:endParaRPr>
          </a:p>
          <a:p>
            <a:pPr indent="0" lvl="0" marL="0" rtl="0" algn="l">
              <a:spcBef>
                <a:spcPts val="0"/>
              </a:spcBef>
              <a:spcAft>
                <a:spcPts val="0"/>
              </a:spcAft>
              <a:buNone/>
            </a:pPr>
            <a:r>
              <a:rPr lang="en" sz="1800">
                <a:solidFill>
                  <a:schemeClr val="lt1"/>
                </a:solidFill>
                <a:latin typeface="Inter SemiBold"/>
                <a:ea typeface="Inter SemiBold"/>
                <a:cs typeface="Inter SemiBold"/>
                <a:sym typeface="Inter SemiBold"/>
              </a:rPr>
              <a:t>Nama Mentor: Aditya Bariq</a:t>
            </a:r>
            <a:endParaRPr sz="1800">
              <a:solidFill>
                <a:schemeClr val="lt1"/>
              </a:solidFill>
              <a:latin typeface="Inter SemiBold"/>
              <a:ea typeface="Inter SemiBold"/>
              <a:cs typeface="Inter SemiBold"/>
              <a:sym typeface="Inter SemiBold"/>
            </a:endParaRPr>
          </a:p>
          <a:p>
            <a:pPr indent="0" lvl="0" marL="0" rtl="0" algn="l">
              <a:spcBef>
                <a:spcPts val="0"/>
              </a:spcBef>
              <a:spcAft>
                <a:spcPts val="0"/>
              </a:spcAft>
              <a:buNone/>
            </a:pPr>
            <a:r>
              <a:rPr lang="en" sz="1800">
                <a:solidFill>
                  <a:schemeClr val="lt1"/>
                </a:solidFill>
                <a:latin typeface="Inter SemiBold"/>
                <a:ea typeface="Inter SemiBold"/>
                <a:cs typeface="Inter SemiBold"/>
                <a:sym typeface="Inter SemiBold"/>
              </a:rPr>
              <a:t>Nama:</a:t>
            </a:r>
            <a:endParaRPr sz="1800">
              <a:solidFill>
                <a:schemeClr val="lt1"/>
              </a:solidFill>
              <a:latin typeface="Inter SemiBold"/>
              <a:ea typeface="Inter SemiBold"/>
              <a:cs typeface="Inter SemiBold"/>
              <a:sym typeface="Inter SemiBold"/>
            </a:endParaRPr>
          </a:p>
          <a:p>
            <a:pPr indent="-342900" lvl="0" marL="457200" rtl="0" algn="l">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Nirma Oktaviani</a:t>
            </a:r>
            <a:endParaRPr sz="1800">
              <a:solidFill>
                <a:schemeClr val="lt1"/>
              </a:solidFill>
              <a:latin typeface="Inter SemiBold"/>
              <a:ea typeface="Inter SemiBold"/>
              <a:cs typeface="Inter SemiBold"/>
              <a:sym typeface="Inter SemiBold"/>
            </a:endParaRPr>
          </a:p>
          <a:p>
            <a:pPr indent="-342900" lvl="0" marL="457200" rtl="0" algn="l">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Nur Alifiah</a:t>
            </a:r>
            <a:endParaRPr sz="1800">
              <a:solidFill>
                <a:schemeClr val="lt1"/>
              </a:solidFill>
              <a:latin typeface="Inter SemiBold"/>
              <a:ea typeface="Inter SemiBold"/>
              <a:cs typeface="Inter SemiBold"/>
              <a:sym typeface="Inter SemiBold"/>
            </a:endParaRPr>
          </a:p>
        </p:txBody>
      </p:sp>
      <p:sp>
        <p:nvSpPr>
          <p:cNvPr id="58" name="Google Shape;58;p13"/>
          <p:cNvSpPr txBox="1"/>
          <p:nvPr>
            <p:ph idx="1" type="subTitle"/>
          </p:nvPr>
        </p:nvSpPr>
        <p:spPr>
          <a:xfrm>
            <a:off x="311700" y="4281925"/>
            <a:ext cx="3227400" cy="5823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b="1" lang="en" sz="1100">
                <a:solidFill>
                  <a:srgbClr val="F4F0FF"/>
                </a:solidFill>
                <a:latin typeface="Inter"/>
                <a:ea typeface="Inter"/>
                <a:cs typeface="Inter"/>
                <a:sym typeface="Inter"/>
              </a:rPr>
              <a:t>Program Studi Independen Bersertifikat</a:t>
            </a:r>
            <a:endParaRPr b="1" sz="1100">
              <a:solidFill>
                <a:srgbClr val="F4F0FF"/>
              </a:solidFill>
              <a:latin typeface="Inter"/>
              <a:ea typeface="Inter"/>
              <a:cs typeface="Inter"/>
              <a:sym typeface="Inter"/>
            </a:endParaRPr>
          </a:p>
          <a:p>
            <a:pPr indent="0" lvl="0" marL="0" rtl="0" algn="l">
              <a:lnSpc>
                <a:spcPct val="115000"/>
              </a:lnSpc>
              <a:spcBef>
                <a:spcPts val="0"/>
              </a:spcBef>
              <a:spcAft>
                <a:spcPts val="0"/>
              </a:spcAft>
              <a:buNone/>
            </a:pPr>
            <a:r>
              <a:rPr b="1" lang="en" sz="1100">
                <a:solidFill>
                  <a:srgbClr val="F4F0FF"/>
                </a:solidFill>
                <a:latin typeface="Inter"/>
                <a:ea typeface="Inter"/>
                <a:cs typeface="Inter"/>
                <a:sym typeface="Inter"/>
              </a:rPr>
              <a:t>Zenius Bersama Kampus Merdeka</a:t>
            </a:r>
            <a:endParaRPr b="1" sz="1100">
              <a:solidFill>
                <a:srgbClr val="F4F0FF"/>
              </a:solidFill>
              <a:latin typeface="Inter"/>
              <a:ea typeface="Inter"/>
              <a:cs typeface="Inter"/>
              <a:sym typeface="Inter"/>
            </a:endParaRPr>
          </a:p>
        </p:txBody>
      </p:sp>
      <p:pic>
        <p:nvPicPr>
          <p:cNvPr id="59" name="Google Shape;59;p13"/>
          <p:cNvPicPr preferRelativeResize="0"/>
          <p:nvPr/>
        </p:nvPicPr>
        <p:blipFill rotWithShape="1">
          <a:blip r:embed="rId3">
            <a:alphaModFix/>
          </a:blip>
          <a:srcRect b="0" l="-1385" r="20837" t="0"/>
          <a:stretch/>
        </p:blipFill>
        <p:spPr>
          <a:xfrm>
            <a:off x="4708725" y="0"/>
            <a:ext cx="4435275" cy="3231250"/>
          </a:xfrm>
          <a:prstGeom prst="rect">
            <a:avLst/>
          </a:prstGeom>
          <a:noFill/>
          <a:ln>
            <a:noFill/>
          </a:ln>
        </p:spPr>
      </p:pic>
      <p:pic>
        <p:nvPicPr>
          <p:cNvPr id="60" name="Google Shape;60;p13"/>
          <p:cNvPicPr preferRelativeResize="0"/>
          <p:nvPr/>
        </p:nvPicPr>
        <p:blipFill rotWithShape="1">
          <a:blip r:embed="rId4">
            <a:alphaModFix/>
          </a:blip>
          <a:srcRect b="0" l="-1001" r="15385" t="0"/>
          <a:stretch/>
        </p:blipFill>
        <p:spPr>
          <a:xfrm>
            <a:off x="5491100" y="1912250"/>
            <a:ext cx="3652900" cy="3231251"/>
          </a:xfrm>
          <a:prstGeom prst="rect">
            <a:avLst/>
          </a:prstGeom>
          <a:noFill/>
          <a:ln>
            <a:noFill/>
          </a:ln>
        </p:spPr>
      </p:pic>
      <p:grpSp>
        <p:nvGrpSpPr>
          <p:cNvPr id="61" name="Google Shape;61;p13"/>
          <p:cNvGrpSpPr/>
          <p:nvPr/>
        </p:nvGrpSpPr>
        <p:grpSpPr>
          <a:xfrm>
            <a:off x="384040" y="392237"/>
            <a:ext cx="2423786" cy="634878"/>
            <a:chOff x="384019" y="392240"/>
            <a:chExt cx="2701500" cy="707700"/>
          </a:xfrm>
        </p:grpSpPr>
        <p:sp>
          <p:nvSpPr>
            <p:cNvPr id="62" name="Google Shape;62;p13"/>
            <p:cNvSpPr/>
            <p:nvPr/>
          </p:nvSpPr>
          <p:spPr>
            <a:xfrm>
              <a:off x="384019" y="392240"/>
              <a:ext cx="2701500" cy="707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3" name="Google Shape;63;p13"/>
            <p:cNvPicPr preferRelativeResize="0"/>
            <p:nvPr/>
          </p:nvPicPr>
          <p:blipFill>
            <a:blip r:embed="rId5">
              <a:alphaModFix/>
            </a:blip>
            <a:stretch>
              <a:fillRect/>
            </a:stretch>
          </p:blipFill>
          <p:spPr>
            <a:xfrm>
              <a:off x="2061996" y="546526"/>
              <a:ext cx="792749" cy="422701"/>
            </a:xfrm>
            <a:prstGeom prst="rect">
              <a:avLst/>
            </a:prstGeom>
            <a:noFill/>
            <a:ln>
              <a:noFill/>
            </a:ln>
          </p:spPr>
        </p:pic>
        <p:cxnSp>
          <p:nvCxnSpPr>
            <p:cNvPr id="64" name="Google Shape;64;p13"/>
            <p:cNvCxnSpPr/>
            <p:nvPr/>
          </p:nvCxnSpPr>
          <p:spPr>
            <a:xfrm>
              <a:off x="1787419" y="6481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65" name="Google Shape;65;p13"/>
            <p:cNvCxnSpPr/>
            <p:nvPr/>
          </p:nvCxnSpPr>
          <p:spPr>
            <a:xfrm>
              <a:off x="1787385" y="648184"/>
              <a:ext cx="0" cy="219345"/>
            </a:xfrm>
            <a:prstGeom prst="straightConnector1">
              <a:avLst/>
            </a:prstGeom>
            <a:noFill/>
            <a:ln cap="flat" cmpd="sng" w="9525">
              <a:solidFill>
                <a:schemeClr val="dk2"/>
              </a:solidFill>
              <a:prstDash val="solid"/>
              <a:round/>
              <a:headEnd len="med" w="med" type="none"/>
              <a:tailEnd len="med" w="med" type="none"/>
            </a:ln>
          </p:spPr>
        </p:cxnSp>
        <p:pic>
          <p:nvPicPr>
            <p:cNvPr id="66" name="Google Shape;66;p13"/>
            <p:cNvPicPr preferRelativeResize="0"/>
            <p:nvPr/>
          </p:nvPicPr>
          <p:blipFill rotWithShape="1">
            <a:blip r:embed="rId6">
              <a:alphaModFix/>
            </a:blip>
            <a:srcRect b="0" l="9895" r="8731" t="0"/>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idx="1" type="body"/>
          </p:nvPr>
        </p:nvSpPr>
        <p:spPr>
          <a:xfrm>
            <a:off x="311700" y="1556750"/>
            <a:ext cx="5074800" cy="30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82828"/>
                </a:solidFill>
                <a:latin typeface="Inter"/>
                <a:ea typeface="Inter"/>
                <a:cs typeface="Inter"/>
                <a:sym typeface="Inter"/>
              </a:rPr>
              <a:t>Berdasarkan gambar dapat dilihat bahwa </a:t>
            </a:r>
            <a:r>
              <a:rPr lang="en" sz="1500">
                <a:solidFill>
                  <a:schemeClr val="dk1"/>
                </a:solidFill>
                <a:highlight>
                  <a:srgbClr val="FFFFFE"/>
                </a:highlight>
                <a:latin typeface="Inter"/>
                <a:ea typeface="Inter"/>
                <a:cs typeface="Inter"/>
                <a:sym typeface="Inter"/>
              </a:rPr>
              <a:t>ratio pelanggan yang membatalkan layanan lebih kecil dibandingkan dengan yang masih memakai layanan telekomunikasi. oleh karena itu, perusahaan masih bisa mempertahankan pelanggannya</a:t>
            </a:r>
            <a:endParaRPr sz="1500">
              <a:solidFill>
                <a:schemeClr val="dk1"/>
              </a:solidFill>
              <a:highlight>
                <a:srgbClr val="FFFFFE"/>
              </a:highlight>
              <a:latin typeface="Inter"/>
              <a:ea typeface="Inter"/>
              <a:cs typeface="Inter"/>
              <a:sym typeface="Inter"/>
            </a:endParaRPr>
          </a:p>
          <a:p>
            <a:pPr indent="0" lvl="0" marL="0" rtl="0" algn="l">
              <a:spcBef>
                <a:spcPts val="1000"/>
              </a:spcBef>
              <a:spcAft>
                <a:spcPts val="1000"/>
              </a:spcAft>
              <a:buNone/>
            </a:pPr>
            <a:r>
              <a:t/>
            </a:r>
            <a:endParaRPr sz="1500">
              <a:solidFill>
                <a:srgbClr val="282828"/>
              </a:solidFill>
              <a:latin typeface="Inter"/>
              <a:ea typeface="Inter"/>
              <a:cs typeface="Inter"/>
              <a:sym typeface="Inter"/>
            </a:endParaRPr>
          </a:p>
        </p:txBody>
      </p:sp>
      <p:sp>
        <p:nvSpPr>
          <p:cNvPr id="184" name="Google Shape;184;p2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85" name="Google Shape;185;p22"/>
          <p:cNvGrpSpPr/>
          <p:nvPr/>
        </p:nvGrpSpPr>
        <p:grpSpPr>
          <a:xfrm>
            <a:off x="7503019" y="95797"/>
            <a:ext cx="1516771" cy="323122"/>
            <a:chOff x="400885" y="325214"/>
            <a:chExt cx="2298835" cy="489727"/>
          </a:xfrm>
        </p:grpSpPr>
        <p:pic>
          <p:nvPicPr>
            <p:cNvPr id="186" name="Google Shape;186;p22"/>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87" name="Google Shape;187;p22"/>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22"/>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189" name="Google Shape;189;p2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90" name="Google Shape;190;p22"/>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191" name="Google Shape;191;p2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192" name="Google Shape;192;p22"/>
          <p:cNvPicPr preferRelativeResize="0"/>
          <p:nvPr/>
        </p:nvPicPr>
        <p:blipFill>
          <a:blip r:embed="rId5">
            <a:alphaModFix/>
          </a:blip>
          <a:stretch>
            <a:fillRect/>
          </a:stretch>
        </p:blipFill>
        <p:spPr>
          <a:xfrm>
            <a:off x="5538900" y="1645325"/>
            <a:ext cx="3438525" cy="2352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idx="1" type="body"/>
          </p:nvPr>
        </p:nvSpPr>
        <p:spPr>
          <a:xfrm>
            <a:off x="311700" y="1556750"/>
            <a:ext cx="5074800" cy="30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82828"/>
                </a:solidFill>
                <a:latin typeface="Inter"/>
                <a:ea typeface="Inter"/>
                <a:cs typeface="Inter"/>
                <a:sym typeface="Inter"/>
              </a:rPr>
              <a:t>Berdasarkan histogram di samping, dapat diketahui bahwa:</a:t>
            </a:r>
            <a:endParaRPr sz="1500">
              <a:solidFill>
                <a:srgbClr val="282828"/>
              </a:solidFill>
              <a:latin typeface="Inter"/>
              <a:ea typeface="Inter"/>
              <a:cs typeface="Inter"/>
              <a:sym typeface="Inter"/>
            </a:endParaRPr>
          </a:p>
          <a:p>
            <a:pPr indent="-323850" lvl="0" marL="457200" rtl="0" algn="l">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Pada histogram Account Weeks </a:t>
            </a:r>
            <a:r>
              <a:rPr lang="en" sz="1500">
                <a:solidFill>
                  <a:schemeClr val="dk1"/>
                </a:solidFill>
                <a:highlight>
                  <a:srgbClr val="FFFFFE"/>
                </a:highlight>
                <a:latin typeface="Inter"/>
                <a:ea typeface="Inter"/>
                <a:cs typeface="Inter"/>
                <a:sym typeface="Inter"/>
              </a:rPr>
              <a:t>dapat dilihat bahwa rata-rata lama pelanggan berlangganan berada pada kisaran 0-200 minggu</a:t>
            </a:r>
            <a:endParaRPr sz="1500">
              <a:solidFill>
                <a:schemeClr val="dk1"/>
              </a:solidFill>
              <a:highlight>
                <a:srgbClr val="FFFFFE"/>
              </a:highlight>
              <a:latin typeface="Inter"/>
              <a:ea typeface="Inter"/>
              <a:cs typeface="Inter"/>
              <a:sym typeface="Inter"/>
            </a:endParaRPr>
          </a:p>
          <a:p>
            <a:pPr indent="-323850" lvl="0" marL="457200" rtl="0" algn="l">
              <a:lnSpc>
                <a:spcPct val="135714"/>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Pada histogram Contract Renewal </a:t>
            </a:r>
            <a:r>
              <a:rPr lang="en" sz="1500">
                <a:solidFill>
                  <a:schemeClr val="dk1"/>
                </a:solidFill>
                <a:highlight>
                  <a:srgbClr val="FFFFFE"/>
                </a:highlight>
                <a:latin typeface="Inter"/>
                <a:ea typeface="Inter"/>
                <a:cs typeface="Inter"/>
                <a:sym typeface="Inter"/>
              </a:rPr>
              <a:t>dapat dilihat bahwa lebih banyak pelanggan yang memperbarui kontrak untuk berlangganan dibandingkan dengan yang tidak</a:t>
            </a:r>
            <a:endParaRPr sz="1500">
              <a:solidFill>
                <a:srgbClr val="282828"/>
              </a:solidFill>
              <a:latin typeface="Inter"/>
              <a:ea typeface="Inter"/>
              <a:cs typeface="Inter"/>
              <a:sym typeface="Inter"/>
            </a:endParaRPr>
          </a:p>
        </p:txBody>
      </p:sp>
      <p:sp>
        <p:nvSpPr>
          <p:cNvPr id="198" name="Google Shape;198;p2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99" name="Google Shape;199;p23"/>
          <p:cNvGrpSpPr/>
          <p:nvPr/>
        </p:nvGrpSpPr>
        <p:grpSpPr>
          <a:xfrm>
            <a:off x="7503019" y="95797"/>
            <a:ext cx="1516771" cy="323122"/>
            <a:chOff x="400885" y="325214"/>
            <a:chExt cx="2298835" cy="489727"/>
          </a:xfrm>
        </p:grpSpPr>
        <p:pic>
          <p:nvPicPr>
            <p:cNvPr id="200" name="Google Shape;200;p23"/>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01" name="Google Shape;201;p23"/>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p23"/>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03" name="Google Shape;203;p2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04" name="Google Shape;204;p23"/>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05" name="Google Shape;205;p2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206" name="Google Shape;206;p23"/>
          <p:cNvPicPr preferRelativeResize="0"/>
          <p:nvPr/>
        </p:nvPicPr>
        <p:blipFill>
          <a:blip r:embed="rId5">
            <a:alphaModFix/>
          </a:blip>
          <a:stretch>
            <a:fillRect/>
          </a:stretch>
        </p:blipFill>
        <p:spPr>
          <a:xfrm>
            <a:off x="5566474" y="2800350"/>
            <a:ext cx="3511175" cy="2328931"/>
          </a:xfrm>
          <a:prstGeom prst="rect">
            <a:avLst/>
          </a:prstGeom>
          <a:noFill/>
          <a:ln>
            <a:noFill/>
          </a:ln>
        </p:spPr>
      </p:pic>
      <p:pic>
        <p:nvPicPr>
          <p:cNvPr id="207" name="Google Shape;207;p23"/>
          <p:cNvPicPr preferRelativeResize="0"/>
          <p:nvPr/>
        </p:nvPicPr>
        <p:blipFill>
          <a:blip r:embed="rId6">
            <a:alphaModFix/>
          </a:blip>
          <a:stretch>
            <a:fillRect/>
          </a:stretch>
        </p:blipFill>
        <p:spPr>
          <a:xfrm>
            <a:off x="5593263" y="453575"/>
            <a:ext cx="3511200" cy="234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13" name="Google Shape;213;p24"/>
          <p:cNvGrpSpPr/>
          <p:nvPr/>
        </p:nvGrpSpPr>
        <p:grpSpPr>
          <a:xfrm>
            <a:off x="7503019" y="95797"/>
            <a:ext cx="1516771" cy="323122"/>
            <a:chOff x="400885" y="325214"/>
            <a:chExt cx="2298835" cy="489727"/>
          </a:xfrm>
        </p:grpSpPr>
        <p:pic>
          <p:nvPicPr>
            <p:cNvPr id="214" name="Google Shape;214;p24"/>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15" name="Google Shape;215;p24"/>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24"/>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17" name="Google Shape;217;p2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18" name="Google Shape;218;p24"/>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19" name="Google Shape;219;p2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220" name="Google Shape;220;p24"/>
          <p:cNvPicPr preferRelativeResize="0"/>
          <p:nvPr/>
        </p:nvPicPr>
        <p:blipFill>
          <a:blip r:embed="rId5">
            <a:alphaModFix/>
          </a:blip>
          <a:stretch>
            <a:fillRect/>
          </a:stretch>
        </p:blipFill>
        <p:spPr>
          <a:xfrm>
            <a:off x="5430221" y="359475"/>
            <a:ext cx="3647428" cy="2437775"/>
          </a:xfrm>
          <a:prstGeom prst="rect">
            <a:avLst/>
          </a:prstGeom>
          <a:noFill/>
          <a:ln>
            <a:noFill/>
          </a:ln>
        </p:spPr>
      </p:pic>
      <p:pic>
        <p:nvPicPr>
          <p:cNvPr id="221" name="Google Shape;221;p24"/>
          <p:cNvPicPr preferRelativeResize="0"/>
          <p:nvPr/>
        </p:nvPicPr>
        <p:blipFill>
          <a:blip r:embed="rId6">
            <a:alphaModFix/>
          </a:blip>
          <a:stretch>
            <a:fillRect/>
          </a:stretch>
        </p:blipFill>
        <p:spPr>
          <a:xfrm>
            <a:off x="5445484" y="2721050"/>
            <a:ext cx="3622316" cy="2402650"/>
          </a:xfrm>
          <a:prstGeom prst="rect">
            <a:avLst/>
          </a:prstGeom>
          <a:noFill/>
          <a:ln>
            <a:noFill/>
          </a:ln>
        </p:spPr>
      </p:pic>
      <p:sp>
        <p:nvSpPr>
          <p:cNvPr id="222" name="Google Shape;222;p24"/>
          <p:cNvSpPr txBox="1"/>
          <p:nvPr>
            <p:ph idx="1" type="body"/>
          </p:nvPr>
        </p:nvSpPr>
        <p:spPr>
          <a:xfrm>
            <a:off x="311700" y="1556750"/>
            <a:ext cx="5074800" cy="30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82828"/>
                </a:solidFill>
                <a:latin typeface="Inter"/>
                <a:ea typeface="Inter"/>
                <a:cs typeface="Inter"/>
                <a:sym typeface="Inter"/>
              </a:rPr>
              <a:t>Berdasarkan histogram di samping, dapat diketahui bahwa:</a:t>
            </a:r>
            <a:endParaRPr sz="1500">
              <a:solidFill>
                <a:srgbClr val="282828"/>
              </a:solidFill>
              <a:latin typeface="Inter"/>
              <a:ea typeface="Inter"/>
              <a:cs typeface="Inter"/>
              <a:sym typeface="Inter"/>
            </a:endParaRPr>
          </a:p>
          <a:p>
            <a:pPr indent="-323850" lvl="0" marL="457200" rtl="0" algn="l">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Pada histogram Data Plan </a:t>
            </a:r>
            <a:r>
              <a:rPr lang="en" sz="1500">
                <a:solidFill>
                  <a:schemeClr val="dk1"/>
                </a:solidFill>
                <a:highlight>
                  <a:srgbClr val="FFFFFE"/>
                </a:highlight>
                <a:latin typeface="Inter"/>
                <a:ea typeface="Inter"/>
                <a:cs typeface="Inter"/>
                <a:sym typeface="Inter"/>
              </a:rPr>
              <a:t>dapat </a:t>
            </a:r>
            <a:r>
              <a:rPr lang="en" sz="1500">
                <a:solidFill>
                  <a:schemeClr val="dk1"/>
                </a:solidFill>
                <a:highlight>
                  <a:srgbClr val="FFFFFE"/>
                </a:highlight>
                <a:latin typeface="Inter"/>
                <a:ea typeface="Inter"/>
                <a:cs typeface="Inter"/>
                <a:sym typeface="Inter"/>
              </a:rPr>
              <a:t>dilihat bahwa lebih banyak pelanggan yang tidak memiliki paket data dibandingkan yang memiliki paket data</a:t>
            </a:r>
            <a:endParaRPr sz="1500">
              <a:solidFill>
                <a:schemeClr val="dk1"/>
              </a:solidFill>
              <a:highlight>
                <a:srgbClr val="FFFFFE"/>
              </a:highlight>
              <a:latin typeface="Inter"/>
              <a:ea typeface="Inter"/>
              <a:cs typeface="Inter"/>
              <a:sym typeface="Inter"/>
            </a:endParaRPr>
          </a:p>
          <a:p>
            <a:pPr indent="-323850" lvl="0" marL="457200" rtl="0" algn="l">
              <a:lnSpc>
                <a:spcPct val="135714"/>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Pada histogram Data Usage </a:t>
            </a:r>
            <a:r>
              <a:rPr lang="en" sz="1500">
                <a:solidFill>
                  <a:schemeClr val="dk1"/>
                </a:solidFill>
                <a:highlight>
                  <a:srgbClr val="FFFFFE"/>
                </a:highlight>
                <a:latin typeface="Inter"/>
                <a:ea typeface="Inter"/>
                <a:cs typeface="Inter"/>
                <a:sym typeface="Inter"/>
              </a:rPr>
              <a:t>dapat dilihat bahwa </a:t>
            </a:r>
            <a:r>
              <a:rPr lang="en" sz="1500">
                <a:solidFill>
                  <a:schemeClr val="dk1"/>
                </a:solidFill>
                <a:highlight>
                  <a:srgbClr val="FFFFFE"/>
                </a:highlight>
                <a:latin typeface="Inter"/>
                <a:ea typeface="Inter"/>
                <a:cs typeface="Inter"/>
                <a:sym typeface="Inter"/>
              </a:rPr>
              <a:t>mayoritas pelanggan tidak memakai data sama sekali atau hanya sebesar 1 gigabytes setiap bulannya</a:t>
            </a:r>
            <a:endParaRPr sz="1500">
              <a:solidFill>
                <a:schemeClr val="dk1"/>
              </a:solidFill>
              <a:highlight>
                <a:srgbClr val="FFFFFE"/>
              </a:highlight>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28" name="Google Shape;228;p25"/>
          <p:cNvGrpSpPr/>
          <p:nvPr/>
        </p:nvGrpSpPr>
        <p:grpSpPr>
          <a:xfrm>
            <a:off x="7503019" y="95797"/>
            <a:ext cx="1516771" cy="323122"/>
            <a:chOff x="400885" y="325214"/>
            <a:chExt cx="2298835" cy="489727"/>
          </a:xfrm>
        </p:grpSpPr>
        <p:pic>
          <p:nvPicPr>
            <p:cNvPr id="229" name="Google Shape;229;p25"/>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30" name="Google Shape;230;p25"/>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25"/>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32" name="Google Shape;232;p2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33" name="Google Shape;233;p25"/>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34" name="Google Shape;234;p2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235" name="Google Shape;235;p25"/>
          <p:cNvPicPr preferRelativeResize="0"/>
          <p:nvPr/>
        </p:nvPicPr>
        <p:blipFill>
          <a:blip r:embed="rId5">
            <a:alphaModFix/>
          </a:blip>
          <a:stretch>
            <a:fillRect/>
          </a:stretch>
        </p:blipFill>
        <p:spPr>
          <a:xfrm>
            <a:off x="5511100" y="454100"/>
            <a:ext cx="3537275" cy="2346250"/>
          </a:xfrm>
          <a:prstGeom prst="rect">
            <a:avLst/>
          </a:prstGeom>
          <a:noFill/>
          <a:ln>
            <a:noFill/>
          </a:ln>
        </p:spPr>
      </p:pic>
      <p:pic>
        <p:nvPicPr>
          <p:cNvPr id="236" name="Google Shape;236;p25"/>
          <p:cNvPicPr preferRelativeResize="0"/>
          <p:nvPr/>
        </p:nvPicPr>
        <p:blipFill>
          <a:blip r:embed="rId6">
            <a:alphaModFix/>
          </a:blip>
          <a:stretch>
            <a:fillRect/>
          </a:stretch>
        </p:blipFill>
        <p:spPr>
          <a:xfrm>
            <a:off x="5390763" y="2724150"/>
            <a:ext cx="3705225" cy="2495550"/>
          </a:xfrm>
          <a:prstGeom prst="rect">
            <a:avLst/>
          </a:prstGeom>
          <a:noFill/>
          <a:ln>
            <a:noFill/>
          </a:ln>
        </p:spPr>
      </p:pic>
      <p:sp>
        <p:nvSpPr>
          <p:cNvPr id="237" name="Google Shape;237;p25"/>
          <p:cNvSpPr txBox="1"/>
          <p:nvPr>
            <p:ph idx="1" type="body"/>
          </p:nvPr>
        </p:nvSpPr>
        <p:spPr>
          <a:xfrm>
            <a:off x="311700" y="1556750"/>
            <a:ext cx="5074800" cy="30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82828"/>
                </a:solidFill>
                <a:latin typeface="Inter"/>
                <a:ea typeface="Inter"/>
                <a:cs typeface="Inter"/>
                <a:sym typeface="Inter"/>
              </a:rPr>
              <a:t>Berdasarkan histogram di samping, dapat diketahui bahwa:</a:t>
            </a:r>
            <a:endParaRPr sz="1500">
              <a:solidFill>
                <a:srgbClr val="282828"/>
              </a:solidFill>
              <a:latin typeface="Inter"/>
              <a:ea typeface="Inter"/>
              <a:cs typeface="Inter"/>
              <a:sym typeface="Inter"/>
            </a:endParaRPr>
          </a:p>
          <a:p>
            <a:pPr indent="-323850" lvl="0" marL="457200" rtl="0" algn="l">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Pada histogram CustServCalls </a:t>
            </a:r>
            <a:r>
              <a:rPr lang="en" sz="1500">
                <a:solidFill>
                  <a:schemeClr val="dk1"/>
                </a:solidFill>
                <a:highlight>
                  <a:srgbClr val="FFFFFE"/>
                </a:highlight>
                <a:latin typeface="Inter"/>
                <a:ea typeface="Inter"/>
                <a:cs typeface="Inter"/>
                <a:sym typeface="Inter"/>
              </a:rPr>
              <a:t>dapat dilihat bahwa </a:t>
            </a:r>
            <a:r>
              <a:rPr lang="en" sz="1500">
                <a:solidFill>
                  <a:schemeClr val="accent2"/>
                </a:solidFill>
                <a:highlight>
                  <a:srgbClr val="FFFFFF"/>
                </a:highlight>
                <a:latin typeface="Inter"/>
                <a:ea typeface="Inter"/>
                <a:cs typeface="Inter"/>
                <a:sym typeface="Inter"/>
              </a:rPr>
              <a:t>pelanggan yang paling banyak melakukan panggilan Customer Service yaitu dalam 1 kali panggilan</a:t>
            </a:r>
            <a:endParaRPr sz="1500">
              <a:solidFill>
                <a:schemeClr val="dk1"/>
              </a:solidFill>
              <a:highlight>
                <a:srgbClr val="FFFFFE"/>
              </a:highlight>
              <a:latin typeface="Inter"/>
              <a:ea typeface="Inter"/>
              <a:cs typeface="Inter"/>
              <a:sym typeface="Inter"/>
            </a:endParaRPr>
          </a:p>
          <a:p>
            <a:pPr indent="-323850" lvl="0" marL="457200" rtl="0" algn="l">
              <a:lnSpc>
                <a:spcPct val="135714"/>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Pada histogram DayMins </a:t>
            </a:r>
            <a:r>
              <a:rPr lang="en" sz="1500">
                <a:solidFill>
                  <a:schemeClr val="dk1"/>
                </a:solidFill>
                <a:highlight>
                  <a:srgbClr val="FFFFFE"/>
                </a:highlight>
                <a:latin typeface="Inter"/>
                <a:ea typeface="Inter"/>
                <a:cs typeface="Inter"/>
                <a:sym typeface="Inter"/>
              </a:rPr>
              <a:t>dapat dilihat bahwa </a:t>
            </a:r>
            <a:r>
              <a:rPr lang="en" sz="1500">
                <a:solidFill>
                  <a:schemeClr val="dk1"/>
                </a:solidFill>
                <a:highlight>
                  <a:srgbClr val="FFFFFE"/>
                </a:highlight>
                <a:latin typeface="Inter"/>
                <a:ea typeface="Inter"/>
                <a:cs typeface="Inter"/>
                <a:sym typeface="Inter"/>
              </a:rPr>
              <a:t>rata-rata lama pelanggan menggunakan layanan berada pada kisaran 50-300 menit perbulannya</a:t>
            </a:r>
            <a:endParaRPr sz="1500">
              <a:solidFill>
                <a:schemeClr val="dk1"/>
              </a:solidFill>
              <a:highlight>
                <a:srgbClr val="FFFFFE"/>
              </a:highlight>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43" name="Google Shape;243;p26"/>
          <p:cNvGrpSpPr/>
          <p:nvPr/>
        </p:nvGrpSpPr>
        <p:grpSpPr>
          <a:xfrm>
            <a:off x="7503019" y="95797"/>
            <a:ext cx="1516771" cy="323122"/>
            <a:chOff x="400885" y="325214"/>
            <a:chExt cx="2298835" cy="489727"/>
          </a:xfrm>
        </p:grpSpPr>
        <p:pic>
          <p:nvPicPr>
            <p:cNvPr id="244" name="Google Shape;244;p26"/>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45" name="Google Shape;245;p26"/>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26"/>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47" name="Google Shape;247;p26"/>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48" name="Google Shape;248;p26"/>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49" name="Google Shape;249;p2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250" name="Google Shape;250;p26"/>
          <p:cNvPicPr preferRelativeResize="0"/>
          <p:nvPr/>
        </p:nvPicPr>
        <p:blipFill>
          <a:blip r:embed="rId5">
            <a:alphaModFix/>
          </a:blip>
          <a:stretch>
            <a:fillRect/>
          </a:stretch>
        </p:blipFill>
        <p:spPr>
          <a:xfrm>
            <a:off x="5762250" y="400600"/>
            <a:ext cx="3381750" cy="2277689"/>
          </a:xfrm>
          <a:prstGeom prst="rect">
            <a:avLst/>
          </a:prstGeom>
          <a:noFill/>
          <a:ln>
            <a:noFill/>
          </a:ln>
        </p:spPr>
      </p:pic>
      <p:pic>
        <p:nvPicPr>
          <p:cNvPr id="251" name="Google Shape;251;p26"/>
          <p:cNvPicPr preferRelativeResize="0"/>
          <p:nvPr/>
        </p:nvPicPr>
        <p:blipFill>
          <a:blip r:embed="rId6">
            <a:alphaModFix/>
          </a:blip>
          <a:stretch>
            <a:fillRect/>
          </a:stretch>
        </p:blipFill>
        <p:spPr>
          <a:xfrm>
            <a:off x="5762249" y="2715899"/>
            <a:ext cx="3381750" cy="2303775"/>
          </a:xfrm>
          <a:prstGeom prst="rect">
            <a:avLst/>
          </a:prstGeom>
          <a:noFill/>
          <a:ln>
            <a:noFill/>
          </a:ln>
        </p:spPr>
      </p:pic>
      <p:sp>
        <p:nvSpPr>
          <p:cNvPr id="252" name="Google Shape;252;p26"/>
          <p:cNvSpPr txBox="1"/>
          <p:nvPr>
            <p:ph idx="1" type="body"/>
          </p:nvPr>
        </p:nvSpPr>
        <p:spPr>
          <a:xfrm>
            <a:off x="311700" y="1556750"/>
            <a:ext cx="5074800" cy="30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82828"/>
                </a:solidFill>
                <a:latin typeface="Inter"/>
                <a:ea typeface="Inter"/>
                <a:cs typeface="Inter"/>
                <a:sym typeface="Inter"/>
              </a:rPr>
              <a:t>Berdasarkan histogram di samping, dapat diketahui bahwa:</a:t>
            </a:r>
            <a:endParaRPr sz="1500">
              <a:solidFill>
                <a:srgbClr val="282828"/>
              </a:solidFill>
              <a:latin typeface="Inter"/>
              <a:ea typeface="Inter"/>
              <a:cs typeface="Inter"/>
              <a:sym typeface="Inter"/>
            </a:endParaRPr>
          </a:p>
          <a:p>
            <a:pPr indent="-323850" lvl="0" marL="457200" rtl="0" algn="l">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Pada histogram Day Calls </a:t>
            </a:r>
            <a:r>
              <a:rPr lang="en" sz="1500">
                <a:solidFill>
                  <a:schemeClr val="dk1"/>
                </a:solidFill>
                <a:highlight>
                  <a:srgbClr val="FFFFFE"/>
                </a:highlight>
                <a:latin typeface="Inter"/>
                <a:ea typeface="Inter"/>
                <a:cs typeface="Inter"/>
                <a:sym typeface="Inter"/>
              </a:rPr>
              <a:t>dapat dilihat bahwa </a:t>
            </a:r>
            <a:r>
              <a:rPr lang="en" sz="1500">
                <a:solidFill>
                  <a:schemeClr val="dk1"/>
                </a:solidFill>
                <a:highlight>
                  <a:srgbClr val="FFFFFE"/>
                </a:highlight>
                <a:latin typeface="Inter"/>
                <a:ea typeface="Inter"/>
                <a:cs typeface="Inter"/>
                <a:sym typeface="Inter"/>
              </a:rPr>
              <a:t>rata-rata lama pelanggan menggunakan layanan perharinya berada pada kisaran 50-150</a:t>
            </a:r>
            <a:endParaRPr sz="1500">
              <a:solidFill>
                <a:schemeClr val="dk1"/>
              </a:solidFill>
              <a:highlight>
                <a:srgbClr val="FFFFFE"/>
              </a:highlight>
              <a:latin typeface="Inter"/>
              <a:ea typeface="Inter"/>
              <a:cs typeface="Inter"/>
              <a:sym typeface="Inter"/>
            </a:endParaRPr>
          </a:p>
          <a:p>
            <a:pPr indent="-323850" lvl="0" marL="457200" rtl="0" algn="l">
              <a:lnSpc>
                <a:spcPct val="135714"/>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Pada histogram Monthly Charge </a:t>
            </a:r>
            <a:r>
              <a:rPr lang="en" sz="1500">
                <a:solidFill>
                  <a:schemeClr val="dk1"/>
                </a:solidFill>
                <a:highlight>
                  <a:srgbClr val="FFFFFE"/>
                </a:highlight>
                <a:latin typeface="Inter"/>
                <a:ea typeface="Inter"/>
                <a:cs typeface="Inter"/>
                <a:sym typeface="Inter"/>
              </a:rPr>
              <a:t>dapat dilihat bahwa </a:t>
            </a:r>
            <a:r>
              <a:rPr lang="en" sz="1500">
                <a:solidFill>
                  <a:schemeClr val="dk1"/>
                </a:solidFill>
                <a:highlight>
                  <a:srgbClr val="FFFFFE"/>
                </a:highlight>
                <a:latin typeface="Inter"/>
                <a:ea typeface="Inter"/>
                <a:cs typeface="Inter"/>
                <a:sym typeface="Inter"/>
              </a:rPr>
              <a:t>rata-rata pelanggan membayar biaya berlangganan sebesar 20-100 dollar per bulannya</a:t>
            </a:r>
            <a:endParaRPr sz="1500">
              <a:solidFill>
                <a:schemeClr val="dk1"/>
              </a:solidFill>
              <a:highlight>
                <a:srgbClr val="FFFFFE"/>
              </a:highlight>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58" name="Google Shape;258;p27"/>
          <p:cNvGrpSpPr/>
          <p:nvPr/>
        </p:nvGrpSpPr>
        <p:grpSpPr>
          <a:xfrm>
            <a:off x="7503019" y="95797"/>
            <a:ext cx="1516771" cy="323122"/>
            <a:chOff x="400885" y="325214"/>
            <a:chExt cx="2298835" cy="489727"/>
          </a:xfrm>
        </p:grpSpPr>
        <p:pic>
          <p:nvPicPr>
            <p:cNvPr id="259" name="Google Shape;259;p27"/>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60" name="Google Shape;260;p27"/>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27"/>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62" name="Google Shape;262;p27"/>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63" name="Google Shape;263;p27"/>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64" name="Google Shape;264;p2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sp>
        <p:nvSpPr>
          <p:cNvPr id="265" name="Google Shape;265;p27"/>
          <p:cNvSpPr txBox="1"/>
          <p:nvPr>
            <p:ph idx="1" type="body"/>
          </p:nvPr>
        </p:nvSpPr>
        <p:spPr>
          <a:xfrm>
            <a:off x="311700" y="1556750"/>
            <a:ext cx="5074800" cy="3092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500">
                <a:solidFill>
                  <a:schemeClr val="dk1"/>
                </a:solidFill>
                <a:highlight>
                  <a:srgbClr val="FFFFFE"/>
                </a:highlight>
                <a:latin typeface="Inter"/>
                <a:ea typeface="Inter"/>
                <a:cs typeface="Inter"/>
                <a:sym typeface="Inter"/>
              </a:rPr>
              <a:t>Berdasarkan data dapat dilihat bahwa semakin sering pelanggan menghubungi Customer Service maka besar kemungkinan pelanggan untuk churn</a:t>
            </a:r>
            <a:endParaRPr sz="1500">
              <a:solidFill>
                <a:srgbClr val="282828"/>
              </a:solidFill>
              <a:latin typeface="Inter"/>
              <a:ea typeface="Inter"/>
              <a:cs typeface="Inter"/>
              <a:sym typeface="Inter"/>
            </a:endParaRPr>
          </a:p>
        </p:txBody>
      </p:sp>
      <p:pic>
        <p:nvPicPr>
          <p:cNvPr id="266" name="Google Shape;266;p27"/>
          <p:cNvPicPr preferRelativeResize="0"/>
          <p:nvPr/>
        </p:nvPicPr>
        <p:blipFill>
          <a:blip r:embed="rId5">
            <a:alphaModFix/>
          </a:blip>
          <a:stretch>
            <a:fillRect/>
          </a:stretch>
        </p:blipFill>
        <p:spPr>
          <a:xfrm>
            <a:off x="5538900" y="1645325"/>
            <a:ext cx="3369704" cy="3002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8"/>
          <p:cNvSpPr txBox="1"/>
          <p:nvPr>
            <p:ph idx="1" type="body"/>
          </p:nvPr>
        </p:nvSpPr>
        <p:spPr>
          <a:xfrm>
            <a:off x="311700" y="1556750"/>
            <a:ext cx="42603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82828"/>
                </a:solidFill>
                <a:latin typeface="Inter"/>
                <a:ea typeface="Inter"/>
                <a:cs typeface="Inter"/>
                <a:sym typeface="Inter"/>
              </a:rPr>
              <a:t>Korelasi antar variabel dapat dikatakan kuat apabila bernilai positif dan tinggi mendekati angka 1. Korelasi dengan menggunakan metode spearman dapat dilihat bahwa korelasi yang paling kuat tiap variabel, yaitu:</a:t>
            </a:r>
            <a:endParaRPr sz="1500">
              <a:solidFill>
                <a:srgbClr val="282828"/>
              </a:solidFill>
              <a:latin typeface="Inter"/>
              <a:ea typeface="Inter"/>
              <a:cs typeface="Inter"/>
              <a:sym typeface="Inter"/>
            </a:endParaRPr>
          </a:p>
          <a:p>
            <a:pPr indent="-323850" lvl="0" marL="457200" rtl="0" algn="l">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Data Plan dengan Data Usage</a:t>
            </a:r>
            <a:endParaRPr sz="1500">
              <a:solidFill>
                <a:srgbClr val="282828"/>
              </a:solidFill>
              <a:latin typeface="Inter"/>
              <a:ea typeface="Inter"/>
              <a:cs typeface="Inter"/>
              <a:sym typeface="Inter"/>
            </a:endParaRPr>
          </a:p>
          <a:p>
            <a:pPr indent="-323850" lvl="0" marL="457200" rtl="0" algn="l">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Data Plan dengan Monthly Charge</a:t>
            </a:r>
            <a:endParaRPr sz="1500">
              <a:solidFill>
                <a:srgbClr val="282828"/>
              </a:solidFill>
              <a:latin typeface="Inter"/>
              <a:ea typeface="Inter"/>
              <a:cs typeface="Inter"/>
              <a:sym typeface="Inter"/>
            </a:endParaRPr>
          </a:p>
          <a:p>
            <a:pPr indent="-323850" lvl="0" marL="457200" rtl="0" algn="l">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Data Usage dengan Monthly Charge</a:t>
            </a:r>
            <a:endParaRPr sz="1500">
              <a:solidFill>
                <a:srgbClr val="282828"/>
              </a:solidFill>
              <a:latin typeface="Inter"/>
              <a:ea typeface="Inter"/>
              <a:cs typeface="Inter"/>
              <a:sym typeface="Inter"/>
            </a:endParaRPr>
          </a:p>
          <a:p>
            <a:pPr indent="-323850" lvl="0" marL="457200" rtl="0" algn="l">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Day Mins dengan Monthly Charge</a:t>
            </a:r>
            <a:endParaRPr sz="1500">
              <a:solidFill>
                <a:srgbClr val="282828"/>
              </a:solidFill>
              <a:latin typeface="Inter"/>
              <a:ea typeface="Inter"/>
              <a:cs typeface="Inter"/>
              <a:sym typeface="Inter"/>
            </a:endParaRPr>
          </a:p>
        </p:txBody>
      </p:sp>
      <p:sp>
        <p:nvSpPr>
          <p:cNvPr id="272" name="Google Shape;272;p2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73" name="Google Shape;273;p28"/>
          <p:cNvGrpSpPr/>
          <p:nvPr/>
        </p:nvGrpSpPr>
        <p:grpSpPr>
          <a:xfrm>
            <a:off x="7503019" y="95797"/>
            <a:ext cx="1516771" cy="323122"/>
            <a:chOff x="400885" y="325214"/>
            <a:chExt cx="2298835" cy="489727"/>
          </a:xfrm>
        </p:grpSpPr>
        <p:pic>
          <p:nvPicPr>
            <p:cNvPr id="274" name="Google Shape;274;p28"/>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75" name="Google Shape;275;p28"/>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28"/>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77" name="Google Shape;277;p28"/>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78" name="Google Shape;278;p28"/>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79" name="Google Shape;279;p2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280" name="Google Shape;280;p28"/>
          <p:cNvPicPr preferRelativeResize="0"/>
          <p:nvPr/>
        </p:nvPicPr>
        <p:blipFill>
          <a:blip r:embed="rId5">
            <a:alphaModFix/>
          </a:blip>
          <a:stretch>
            <a:fillRect/>
          </a:stretch>
        </p:blipFill>
        <p:spPr>
          <a:xfrm>
            <a:off x="4572000" y="1051849"/>
            <a:ext cx="4260300" cy="37488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9"/>
          <p:cNvSpPr txBox="1"/>
          <p:nvPr>
            <p:ph idx="1" type="body"/>
          </p:nvPr>
        </p:nvSpPr>
        <p:spPr>
          <a:xfrm>
            <a:off x="311700" y="1556750"/>
            <a:ext cx="42603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82828"/>
                </a:solidFill>
                <a:latin typeface="Inter"/>
                <a:ea typeface="Inter"/>
                <a:cs typeface="Inter"/>
                <a:sym typeface="Inter"/>
              </a:rPr>
              <a:t>Korelasi dengan menggunakan metode Pearson dapat dilihat bahwa korelasi yang paling kuat tiap variabel, yaitu:</a:t>
            </a:r>
            <a:endParaRPr sz="1500">
              <a:solidFill>
                <a:srgbClr val="282828"/>
              </a:solidFill>
              <a:latin typeface="Inter"/>
              <a:ea typeface="Inter"/>
              <a:cs typeface="Inter"/>
              <a:sym typeface="Inter"/>
            </a:endParaRPr>
          </a:p>
          <a:p>
            <a:pPr indent="-323850" lvl="0" marL="457200" rtl="0" algn="l">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Data Plan dengan Data Usage</a:t>
            </a:r>
            <a:endParaRPr sz="1500">
              <a:solidFill>
                <a:srgbClr val="282828"/>
              </a:solidFill>
              <a:latin typeface="Inter"/>
              <a:ea typeface="Inter"/>
              <a:cs typeface="Inter"/>
              <a:sym typeface="Inter"/>
            </a:endParaRPr>
          </a:p>
          <a:p>
            <a:pPr indent="-323850" lvl="0" marL="457200" rtl="0" algn="l">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Data Usage dengan Monthly Charge</a:t>
            </a:r>
            <a:endParaRPr sz="1500">
              <a:solidFill>
                <a:srgbClr val="282828"/>
              </a:solidFill>
              <a:latin typeface="Inter"/>
              <a:ea typeface="Inter"/>
              <a:cs typeface="Inter"/>
              <a:sym typeface="Inter"/>
            </a:endParaRPr>
          </a:p>
          <a:p>
            <a:pPr indent="-323850" lvl="0" marL="457200" rtl="0" algn="l">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Data Plan dengan Monthly Charge</a:t>
            </a:r>
            <a:endParaRPr sz="1500">
              <a:solidFill>
                <a:srgbClr val="282828"/>
              </a:solidFill>
              <a:latin typeface="Inter"/>
              <a:ea typeface="Inter"/>
              <a:cs typeface="Inter"/>
              <a:sym typeface="Inter"/>
            </a:endParaRPr>
          </a:p>
          <a:p>
            <a:pPr indent="-323850" lvl="0" marL="457200" rtl="0" algn="l">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Day Mins dengan Monthly Charge</a:t>
            </a:r>
            <a:endParaRPr sz="1500">
              <a:solidFill>
                <a:srgbClr val="282828"/>
              </a:solidFill>
              <a:latin typeface="Inter"/>
              <a:ea typeface="Inter"/>
              <a:cs typeface="Inter"/>
              <a:sym typeface="Inter"/>
            </a:endParaRPr>
          </a:p>
        </p:txBody>
      </p:sp>
      <p:sp>
        <p:nvSpPr>
          <p:cNvPr id="286" name="Google Shape;286;p2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287" name="Google Shape;287;p29"/>
          <p:cNvGrpSpPr/>
          <p:nvPr/>
        </p:nvGrpSpPr>
        <p:grpSpPr>
          <a:xfrm>
            <a:off x="7503019" y="95797"/>
            <a:ext cx="1516771" cy="323122"/>
            <a:chOff x="400885" y="325214"/>
            <a:chExt cx="2298835" cy="489727"/>
          </a:xfrm>
        </p:grpSpPr>
        <p:pic>
          <p:nvPicPr>
            <p:cNvPr id="288" name="Google Shape;288;p29"/>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289" name="Google Shape;289;p29"/>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29"/>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291" name="Google Shape;291;p2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92" name="Google Shape;292;p29"/>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a:t>
            </a:r>
            <a:endParaRPr sz="2820">
              <a:solidFill>
                <a:srgbClr val="A338EB"/>
              </a:solidFill>
              <a:latin typeface="Maven Pro SemiBold"/>
              <a:ea typeface="Maven Pro SemiBold"/>
              <a:cs typeface="Maven Pro SemiBold"/>
              <a:sym typeface="Maven Pro SemiBold"/>
            </a:endParaRPr>
          </a:p>
        </p:txBody>
      </p:sp>
      <p:sp>
        <p:nvSpPr>
          <p:cNvPr id="293" name="Google Shape;293;p2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294" name="Google Shape;294;p29"/>
          <p:cNvPicPr preferRelativeResize="0"/>
          <p:nvPr/>
        </p:nvPicPr>
        <p:blipFill>
          <a:blip r:embed="rId5">
            <a:alphaModFix/>
          </a:blip>
          <a:stretch>
            <a:fillRect/>
          </a:stretch>
        </p:blipFill>
        <p:spPr>
          <a:xfrm>
            <a:off x="4462825" y="899446"/>
            <a:ext cx="4260300" cy="374880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298" name="Shape 298"/>
        <p:cNvGrpSpPr/>
        <p:nvPr/>
      </p:nvGrpSpPr>
      <p:grpSpPr>
        <a:xfrm>
          <a:off x="0" y="0"/>
          <a:ext cx="0" cy="0"/>
          <a:chOff x="0" y="0"/>
          <a:chExt cx="0" cy="0"/>
        </a:xfrm>
      </p:grpSpPr>
      <p:sp>
        <p:nvSpPr>
          <p:cNvPr id="299" name="Google Shape;299;p30"/>
          <p:cNvSpPr txBox="1"/>
          <p:nvPr>
            <p:ph type="title"/>
          </p:nvPr>
        </p:nvSpPr>
        <p:spPr>
          <a:xfrm>
            <a:off x="537425" y="1457350"/>
            <a:ext cx="5455500" cy="178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300" name="Google Shape;300;p30"/>
          <p:cNvPicPr preferRelativeResize="0"/>
          <p:nvPr/>
        </p:nvPicPr>
        <p:blipFill rotWithShape="1">
          <a:blip r:embed="rId3">
            <a:alphaModFix amt="50000"/>
          </a:blip>
          <a:srcRect b="39246" l="0" r="43100" t="0"/>
          <a:stretch/>
        </p:blipFill>
        <p:spPr>
          <a:xfrm>
            <a:off x="5082000" y="1401150"/>
            <a:ext cx="4061998" cy="3742351"/>
          </a:xfrm>
          <a:prstGeom prst="rect">
            <a:avLst/>
          </a:prstGeom>
          <a:noFill/>
          <a:ln>
            <a:noFill/>
          </a:ln>
        </p:spPr>
      </p:pic>
      <p:sp>
        <p:nvSpPr>
          <p:cNvPr id="301" name="Google Shape;301;p3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302" name="Google Shape;302;p3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601F99"/>
                </a:solidFill>
                <a:latin typeface="Inter"/>
                <a:ea typeface="Inter"/>
                <a:cs typeface="Inter"/>
                <a:sym typeface="Inter"/>
              </a:rPr>
              <a:t>PUT THE TOPIC HERE AS OVERHEAD</a:t>
            </a:r>
            <a:endParaRPr b="1" sz="1000">
              <a:solidFill>
                <a:srgbClr val="601F99"/>
              </a:solidFill>
              <a:latin typeface="Inter"/>
              <a:ea typeface="Inter"/>
              <a:cs typeface="Inter"/>
              <a:sym typeface="Inter"/>
            </a:endParaRPr>
          </a:p>
        </p:txBody>
      </p:sp>
      <p:cxnSp>
        <p:nvCxnSpPr>
          <p:cNvPr id="303" name="Google Shape;303;p30"/>
          <p:cNvCxnSpPr/>
          <p:nvPr/>
        </p:nvCxnSpPr>
        <p:spPr>
          <a:xfrm>
            <a:off x="8315586" y="184990"/>
            <a:ext cx="0" cy="144674"/>
          </a:xfrm>
          <a:prstGeom prst="straightConnector1">
            <a:avLst/>
          </a:prstGeom>
          <a:noFill/>
          <a:ln cap="flat" cmpd="sng" w="9525">
            <a:solidFill>
              <a:srgbClr val="CCCCCC"/>
            </a:solidFill>
            <a:prstDash val="solid"/>
            <a:round/>
            <a:headEnd len="med" w="med" type="none"/>
            <a:tailEnd len="med" w="med" type="none"/>
          </a:ln>
        </p:spPr>
      </p:cxnSp>
      <p:cxnSp>
        <p:nvCxnSpPr>
          <p:cNvPr id="304" name="Google Shape;304;p30"/>
          <p:cNvCxnSpPr/>
          <p:nvPr/>
        </p:nvCxnSpPr>
        <p:spPr>
          <a:xfrm>
            <a:off x="8315529" y="184990"/>
            <a:ext cx="0" cy="144674"/>
          </a:xfrm>
          <a:prstGeom prst="straightConnector1">
            <a:avLst/>
          </a:prstGeom>
          <a:noFill/>
          <a:ln cap="flat" cmpd="sng" w="9525">
            <a:solidFill>
              <a:srgbClr val="CCCCCC"/>
            </a:solidFill>
            <a:prstDash val="solid"/>
            <a:round/>
            <a:headEnd len="med" w="med" type="none"/>
            <a:tailEnd len="med" w="med" type="none"/>
          </a:ln>
        </p:spPr>
      </p:cxnSp>
      <p:pic>
        <p:nvPicPr>
          <p:cNvPr id="305" name="Google Shape;305;p30"/>
          <p:cNvPicPr preferRelativeResize="0"/>
          <p:nvPr/>
        </p:nvPicPr>
        <p:blipFill rotWithShape="1">
          <a:blip r:embed="rId4">
            <a:alphaModFix/>
          </a:blip>
          <a:srcRect b="31665" l="9895" r="8731" t="0"/>
          <a:stretch/>
        </p:blipFill>
        <p:spPr>
          <a:xfrm>
            <a:off x="7503025" y="95799"/>
            <a:ext cx="681626" cy="220799"/>
          </a:xfrm>
          <a:prstGeom prst="rect">
            <a:avLst/>
          </a:prstGeom>
          <a:noFill/>
          <a:ln>
            <a:noFill/>
          </a:ln>
        </p:spPr>
      </p:pic>
      <p:pic>
        <p:nvPicPr>
          <p:cNvPr id="306" name="Google Shape;306;p30"/>
          <p:cNvPicPr preferRelativeResize="0"/>
          <p:nvPr/>
        </p:nvPicPr>
        <p:blipFill rotWithShape="1">
          <a:blip r:embed="rId5">
            <a:alphaModFix/>
          </a:blip>
          <a:srcRect b="0" l="9895" r="8731" t="68332"/>
          <a:stretch/>
        </p:blipFill>
        <p:spPr>
          <a:xfrm>
            <a:off x="7503025" y="316596"/>
            <a:ext cx="681626" cy="102325"/>
          </a:xfrm>
          <a:prstGeom prst="rect">
            <a:avLst/>
          </a:prstGeom>
          <a:noFill/>
          <a:ln>
            <a:noFill/>
          </a:ln>
        </p:spPr>
      </p:pic>
      <p:pic>
        <p:nvPicPr>
          <p:cNvPr id="307" name="Google Shape;307;p30"/>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308" name="Google Shape;308;p3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Inter"/>
                <a:ea typeface="Inter"/>
                <a:cs typeface="Inter"/>
                <a:sym typeface="Inter"/>
              </a:rPr>
              <a:t>Modelling</a:t>
            </a:r>
            <a:endParaRPr b="1" sz="1000">
              <a:solidFill>
                <a:schemeClr val="lt1"/>
              </a:solidFill>
              <a:latin typeface="Inter"/>
              <a:ea typeface="Inter"/>
              <a:cs typeface="Inter"/>
              <a:sym typeface="Inter"/>
            </a:endParaRPr>
          </a:p>
        </p:txBody>
      </p:sp>
      <p:sp>
        <p:nvSpPr>
          <p:cNvPr id="309" name="Google Shape;309;p30"/>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lt1"/>
              </a:solidFill>
              <a:latin typeface="Inter Medium"/>
              <a:ea typeface="Inter Medium"/>
              <a:cs typeface="Inter Medium"/>
              <a:sym typeface="Inter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1"/>
          <p:cNvSpPr txBox="1"/>
          <p:nvPr>
            <p:ph idx="1" type="body"/>
          </p:nvPr>
        </p:nvSpPr>
        <p:spPr>
          <a:xfrm>
            <a:off x="311700" y="1188125"/>
            <a:ext cx="7906500" cy="34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82828"/>
                </a:solidFill>
                <a:latin typeface="Inter"/>
                <a:ea typeface="Inter"/>
                <a:cs typeface="Inter"/>
                <a:sym typeface="Inter"/>
              </a:rPr>
              <a:t>Dengan menggunakan 80% data train dan 20% data test menghasilkan:</a:t>
            </a:r>
            <a:endParaRPr sz="1500">
              <a:solidFill>
                <a:srgbClr val="282828"/>
              </a:solidFill>
              <a:latin typeface="Inter"/>
              <a:ea typeface="Inter"/>
              <a:cs typeface="Inter"/>
              <a:sym typeface="Inter"/>
            </a:endParaRPr>
          </a:p>
          <a:p>
            <a:pPr indent="0" lvl="0" marL="0" rtl="0" algn="l">
              <a:spcBef>
                <a:spcPts val="1000"/>
              </a:spcBef>
              <a:spcAft>
                <a:spcPts val="0"/>
              </a:spcAft>
              <a:buNone/>
            </a:pPr>
            <a:r>
              <a:t/>
            </a:r>
            <a:endParaRPr sz="1500">
              <a:solidFill>
                <a:srgbClr val="282828"/>
              </a:solidFill>
              <a:latin typeface="Inter"/>
              <a:ea typeface="Inter"/>
              <a:cs typeface="Inter"/>
              <a:sym typeface="Inter"/>
            </a:endParaRPr>
          </a:p>
          <a:p>
            <a:pPr indent="0" lvl="0" marL="0" rtl="0" algn="l">
              <a:spcBef>
                <a:spcPts val="1000"/>
              </a:spcBef>
              <a:spcAft>
                <a:spcPts val="0"/>
              </a:spcAft>
              <a:buNone/>
            </a:pPr>
            <a:r>
              <a:t/>
            </a:r>
            <a:endParaRPr sz="1500">
              <a:solidFill>
                <a:srgbClr val="282828"/>
              </a:solidFill>
              <a:latin typeface="Inter"/>
              <a:ea typeface="Inter"/>
              <a:cs typeface="Inter"/>
              <a:sym typeface="Inter"/>
            </a:endParaRPr>
          </a:p>
          <a:p>
            <a:pPr indent="0" lvl="0" marL="0" rtl="0" algn="l">
              <a:spcBef>
                <a:spcPts val="1000"/>
              </a:spcBef>
              <a:spcAft>
                <a:spcPts val="0"/>
              </a:spcAft>
              <a:buNone/>
            </a:pPr>
            <a:r>
              <a:t/>
            </a:r>
            <a:endParaRPr sz="1500">
              <a:solidFill>
                <a:srgbClr val="282828"/>
              </a:solidFill>
              <a:latin typeface="Inter"/>
              <a:ea typeface="Inter"/>
              <a:cs typeface="Inter"/>
              <a:sym typeface="Inter"/>
            </a:endParaRPr>
          </a:p>
          <a:p>
            <a:pPr indent="0" lvl="0" marL="0" rtl="0" algn="l">
              <a:spcBef>
                <a:spcPts val="1000"/>
              </a:spcBef>
              <a:spcAft>
                <a:spcPts val="0"/>
              </a:spcAft>
              <a:buNone/>
            </a:pPr>
            <a:r>
              <a:t/>
            </a:r>
            <a:endParaRPr sz="1500">
              <a:solidFill>
                <a:srgbClr val="282828"/>
              </a:solidFill>
              <a:latin typeface="Inter"/>
              <a:ea typeface="Inter"/>
              <a:cs typeface="Inter"/>
              <a:sym typeface="Inter"/>
            </a:endParaRPr>
          </a:p>
          <a:p>
            <a:pPr indent="0" lvl="0" marL="0" rtl="0" algn="l">
              <a:spcBef>
                <a:spcPts val="1000"/>
              </a:spcBef>
              <a:spcAft>
                <a:spcPts val="0"/>
              </a:spcAft>
              <a:buNone/>
            </a:pPr>
            <a:r>
              <a:t/>
            </a:r>
            <a:endParaRPr sz="1500">
              <a:solidFill>
                <a:srgbClr val="282828"/>
              </a:solidFill>
              <a:latin typeface="Inter"/>
              <a:ea typeface="Inter"/>
              <a:cs typeface="Inter"/>
              <a:sym typeface="Inter"/>
            </a:endParaRPr>
          </a:p>
          <a:p>
            <a:pPr indent="0" lvl="0" marL="0" rtl="0" algn="l">
              <a:spcBef>
                <a:spcPts val="1000"/>
              </a:spcBef>
              <a:spcAft>
                <a:spcPts val="0"/>
              </a:spcAft>
              <a:buNone/>
            </a:pPr>
            <a:r>
              <a:t/>
            </a:r>
            <a:endParaRPr sz="1500">
              <a:solidFill>
                <a:srgbClr val="282828"/>
              </a:solidFill>
              <a:latin typeface="Inter"/>
              <a:ea typeface="Inter"/>
              <a:cs typeface="Inter"/>
              <a:sym typeface="Inter"/>
            </a:endParaRPr>
          </a:p>
          <a:p>
            <a:pPr indent="0" lvl="0" marL="0" rtl="0" algn="l">
              <a:spcBef>
                <a:spcPts val="1000"/>
              </a:spcBef>
              <a:spcAft>
                <a:spcPts val="1000"/>
              </a:spcAft>
              <a:buNone/>
            </a:pPr>
            <a:r>
              <a:rPr lang="en" sz="1500">
                <a:solidFill>
                  <a:srgbClr val="282828"/>
                </a:solidFill>
                <a:latin typeface="Inter"/>
                <a:ea typeface="Inter"/>
                <a:cs typeface="Inter"/>
                <a:sym typeface="Inter"/>
              </a:rPr>
              <a:t>Berdasarkan tabel dapat disimpulkan bahwa </a:t>
            </a:r>
            <a:r>
              <a:rPr lang="en" sz="1500">
                <a:solidFill>
                  <a:srgbClr val="282828"/>
                </a:solidFill>
                <a:latin typeface="Inter"/>
                <a:ea typeface="Inter"/>
                <a:cs typeface="Inter"/>
                <a:sym typeface="Inter"/>
              </a:rPr>
              <a:t>metode random forest dengan hypertuning</a:t>
            </a:r>
            <a:r>
              <a:rPr lang="en" sz="1500">
                <a:solidFill>
                  <a:srgbClr val="282828"/>
                </a:solidFill>
                <a:latin typeface="Inter"/>
                <a:ea typeface="Inter"/>
                <a:cs typeface="Inter"/>
                <a:sym typeface="Inter"/>
              </a:rPr>
              <a:t> merupakan metode terbaik untuk mengklasifikasi data churn.</a:t>
            </a:r>
            <a:endParaRPr sz="1500">
              <a:solidFill>
                <a:srgbClr val="282828"/>
              </a:solidFill>
              <a:latin typeface="Inter"/>
              <a:ea typeface="Inter"/>
              <a:cs typeface="Inter"/>
              <a:sym typeface="Inter"/>
            </a:endParaRPr>
          </a:p>
        </p:txBody>
      </p:sp>
      <p:sp>
        <p:nvSpPr>
          <p:cNvPr id="315" name="Google Shape;315;p3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316" name="Google Shape;316;p31"/>
          <p:cNvGrpSpPr/>
          <p:nvPr/>
        </p:nvGrpSpPr>
        <p:grpSpPr>
          <a:xfrm>
            <a:off x="7503019" y="95797"/>
            <a:ext cx="1516771" cy="323122"/>
            <a:chOff x="400885" y="325214"/>
            <a:chExt cx="2298835" cy="489727"/>
          </a:xfrm>
        </p:grpSpPr>
        <p:pic>
          <p:nvPicPr>
            <p:cNvPr id="317" name="Google Shape;317;p31"/>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318" name="Google Shape;318;p31"/>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31"/>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320" name="Google Shape;320;p3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21" name="Google Shape;321;p31"/>
          <p:cNvSpPr txBox="1"/>
          <p:nvPr>
            <p:ph type="title"/>
          </p:nvPr>
        </p:nvSpPr>
        <p:spPr>
          <a:xfrm>
            <a:off x="311700" y="3688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Evaluation Model</a:t>
            </a:r>
            <a:endParaRPr sz="2820">
              <a:solidFill>
                <a:srgbClr val="A338EB"/>
              </a:solidFill>
              <a:latin typeface="Maven Pro SemiBold"/>
              <a:ea typeface="Maven Pro SemiBold"/>
              <a:cs typeface="Maven Pro SemiBold"/>
              <a:sym typeface="Maven Pro SemiBold"/>
            </a:endParaRPr>
          </a:p>
        </p:txBody>
      </p:sp>
      <p:sp>
        <p:nvSpPr>
          <p:cNvPr id="322" name="Google Shape;322;p3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Modelling</a:t>
            </a:r>
            <a:endParaRPr b="1" sz="1000">
              <a:solidFill>
                <a:srgbClr val="601F99"/>
              </a:solidFill>
              <a:latin typeface="Inter"/>
              <a:ea typeface="Inter"/>
              <a:cs typeface="Inter"/>
              <a:sym typeface="Inter"/>
            </a:endParaRPr>
          </a:p>
        </p:txBody>
      </p:sp>
      <p:graphicFrame>
        <p:nvGraphicFramePr>
          <p:cNvPr id="323" name="Google Shape;323;p31"/>
          <p:cNvGraphicFramePr/>
          <p:nvPr/>
        </p:nvGraphicFramePr>
        <p:xfrm>
          <a:off x="506850" y="1828850"/>
          <a:ext cx="3000000" cy="3000000"/>
        </p:xfrm>
        <a:graphic>
          <a:graphicData uri="http://schemas.openxmlformats.org/drawingml/2006/table">
            <a:tbl>
              <a:tblPr>
                <a:noFill/>
                <a:tableStyleId>{61FA24E1-BD70-44F4-9C27-071961D6F11E}</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sz="1500">
                          <a:latin typeface="Inter"/>
                          <a:ea typeface="Inter"/>
                          <a:cs typeface="Inter"/>
                          <a:sym typeface="Inter"/>
                        </a:rPr>
                        <a:t>Model/Metode</a:t>
                      </a:r>
                      <a:endParaRPr b="1" sz="15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500">
                          <a:solidFill>
                            <a:schemeClr val="dk1"/>
                          </a:solidFill>
                          <a:latin typeface="Inter"/>
                          <a:ea typeface="Inter"/>
                          <a:cs typeface="Inter"/>
                          <a:sym typeface="Inter"/>
                        </a:rPr>
                        <a:t>AUC</a:t>
                      </a:r>
                      <a:endParaRPr b="1" sz="15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500">
                          <a:latin typeface="Inter"/>
                          <a:ea typeface="Inter"/>
                          <a:cs typeface="Inter"/>
                          <a:sym typeface="Inter"/>
                        </a:rPr>
                        <a:t>f1-score</a:t>
                      </a:r>
                      <a:endParaRPr b="1" sz="15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500">
                          <a:latin typeface="Inter"/>
                          <a:ea typeface="Inter"/>
                          <a:cs typeface="Inter"/>
                          <a:sym typeface="Inter"/>
                        </a:rPr>
                        <a:t>Accuracy</a:t>
                      </a:r>
                      <a:endParaRPr b="1" sz="1500">
                        <a:latin typeface="Inter"/>
                        <a:ea typeface="Inter"/>
                        <a:cs typeface="Inter"/>
                        <a:sym typeface="Int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solidFill>
                            <a:schemeClr val="dk1"/>
                          </a:solidFill>
                          <a:latin typeface="Inter Medium"/>
                          <a:ea typeface="Inter Medium"/>
                          <a:cs typeface="Inter Medium"/>
                          <a:sym typeface="Inter Medium"/>
                        </a:rPr>
                        <a:t>Decision Tree</a:t>
                      </a:r>
                      <a:endParaRPr sz="1500">
                        <a:latin typeface="Inter Medium"/>
                        <a:ea typeface="Inter Medium"/>
                        <a:cs typeface="Inter Medium"/>
                        <a:sym typeface="Inter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Medium"/>
                          <a:ea typeface="Inter Medium"/>
                          <a:cs typeface="Inter Medium"/>
                          <a:sym typeface="Inter Medium"/>
                        </a:rPr>
                        <a:t>0.81</a:t>
                      </a:r>
                      <a:endParaRPr sz="1500">
                        <a:latin typeface="Inter Medium"/>
                        <a:ea typeface="Inter Medium"/>
                        <a:cs typeface="Inter Medium"/>
                        <a:sym typeface="Inter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Medium"/>
                          <a:ea typeface="Inter Medium"/>
                          <a:cs typeface="Inter Medium"/>
                          <a:sym typeface="Inter Medium"/>
                        </a:rPr>
                        <a:t>0.95</a:t>
                      </a:r>
                      <a:endParaRPr sz="1500">
                        <a:latin typeface="Inter Medium"/>
                        <a:ea typeface="Inter Medium"/>
                        <a:cs typeface="Inter Medium"/>
                        <a:sym typeface="Inter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latin typeface="Inter Medium"/>
                          <a:ea typeface="Inter Medium"/>
                          <a:cs typeface="Inter Medium"/>
                          <a:sym typeface="Inter Medium"/>
                        </a:rPr>
                        <a:t>Random Forest</a:t>
                      </a:r>
                      <a:endParaRPr sz="1500">
                        <a:latin typeface="Inter Medium"/>
                        <a:ea typeface="Inter Medium"/>
                        <a:cs typeface="Inter Medium"/>
                        <a:sym typeface="Inter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Medium"/>
                          <a:ea typeface="Inter Medium"/>
                          <a:cs typeface="Inter Medium"/>
                          <a:sym typeface="Inter Medium"/>
                        </a:rPr>
                        <a:t>0.82</a:t>
                      </a:r>
                      <a:endParaRPr sz="1500">
                        <a:latin typeface="Inter Medium"/>
                        <a:ea typeface="Inter Medium"/>
                        <a:cs typeface="Inter Medium"/>
                        <a:sym typeface="Inter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Medium"/>
                          <a:ea typeface="Inter Medium"/>
                          <a:cs typeface="Inter Medium"/>
                          <a:sym typeface="Inter Medium"/>
                        </a:rPr>
                        <a:t>0.97</a:t>
                      </a:r>
                      <a:endParaRPr sz="1500">
                        <a:latin typeface="Inter Medium"/>
                        <a:ea typeface="Inter Medium"/>
                        <a:cs typeface="Inter Medium"/>
                        <a:sym typeface="Inter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500">
                          <a:solidFill>
                            <a:schemeClr val="dk1"/>
                          </a:solidFill>
                          <a:latin typeface="Inter Medium"/>
                          <a:ea typeface="Inter Medium"/>
                          <a:cs typeface="Inter Medium"/>
                          <a:sym typeface="Inter Medium"/>
                        </a:rPr>
                        <a:t>Random Forest with </a:t>
                      </a:r>
                      <a:r>
                        <a:rPr i="1" lang="en" sz="1500">
                          <a:solidFill>
                            <a:schemeClr val="dk1"/>
                          </a:solidFill>
                          <a:latin typeface="Inter Medium"/>
                          <a:ea typeface="Inter Medium"/>
                          <a:cs typeface="Inter Medium"/>
                          <a:sym typeface="Inter Medium"/>
                        </a:rPr>
                        <a:t>hypertuning</a:t>
                      </a:r>
                      <a:endParaRPr i="1" sz="1500">
                        <a:solidFill>
                          <a:schemeClr val="dk1"/>
                        </a:solidFill>
                        <a:latin typeface="Inter Medium"/>
                        <a:ea typeface="Inter Medium"/>
                        <a:cs typeface="Inter Medium"/>
                        <a:sym typeface="Inter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Medium"/>
                          <a:ea typeface="Inter Medium"/>
                          <a:cs typeface="Inter Medium"/>
                          <a:sym typeface="Inter Medium"/>
                        </a:rPr>
                        <a:t>0.85</a:t>
                      </a:r>
                      <a:endParaRPr sz="1500">
                        <a:latin typeface="Inter Medium"/>
                        <a:ea typeface="Inter Medium"/>
                        <a:cs typeface="Inter Medium"/>
                        <a:sym typeface="Inter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500">
                          <a:latin typeface="Inter Medium"/>
                          <a:ea typeface="Inter Medium"/>
                          <a:cs typeface="Inter Medium"/>
                          <a:sym typeface="Inter Medium"/>
                        </a:rPr>
                        <a:t>0.97</a:t>
                      </a:r>
                      <a:endParaRPr sz="1500">
                        <a:latin typeface="Inter Medium"/>
                        <a:ea typeface="Inter Medium"/>
                        <a:cs typeface="Inter Medium"/>
                        <a:sym typeface="Inter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0.95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311700" y="1744750"/>
            <a:ext cx="7853400" cy="29244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presentasi adalah 5 menit (tentatif, tergantung dari banyaknya kelompok yang mendaftarkan diri)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tanya jawab adalah 5 menit</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Silakan menambahkan gambar/visualisasi pada slide presentasi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Upayakan agar tetap dalam format poin-poin (ingat, ini presentasi, bukan esai)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Jangan masukkan </a:t>
            </a:r>
            <a:r>
              <a:rPr i="1" lang="en" sz="1500">
                <a:solidFill>
                  <a:srgbClr val="282828"/>
                </a:solidFill>
                <a:latin typeface="Inter"/>
                <a:ea typeface="Inter"/>
                <a:cs typeface="Inter"/>
                <a:sym typeface="Inter"/>
              </a:rPr>
              <a:t>code</a:t>
            </a:r>
            <a:r>
              <a:rPr lang="en" sz="1500">
                <a:solidFill>
                  <a:srgbClr val="282828"/>
                </a:solidFill>
                <a:latin typeface="Inter"/>
                <a:ea typeface="Inter"/>
                <a:cs typeface="Inter"/>
                <a:sym typeface="Inter"/>
              </a:rPr>
              <a:t> ke dalam slide presentasi (tidak usah memasukan screenshot jupyter notebook)</a:t>
            </a:r>
            <a:endParaRPr sz="1500">
              <a:solidFill>
                <a:srgbClr val="282828"/>
              </a:solidFill>
              <a:latin typeface="Inter"/>
              <a:ea typeface="Inter"/>
              <a:cs typeface="Inter"/>
              <a:sym typeface="Inter"/>
            </a:endParaRPr>
          </a:p>
        </p:txBody>
      </p:sp>
      <p:sp>
        <p:nvSpPr>
          <p:cNvPr id="72" name="Google Shape;72;p1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Latar Belakang</a:t>
            </a:r>
            <a:endParaRPr b="1" sz="1000">
              <a:solidFill>
                <a:srgbClr val="601F99"/>
              </a:solidFill>
              <a:latin typeface="Inter"/>
              <a:ea typeface="Inter"/>
              <a:cs typeface="Inter"/>
              <a:sym typeface="Inter"/>
            </a:endParaRPr>
          </a:p>
        </p:txBody>
      </p:sp>
      <p:sp>
        <p:nvSpPr>
          <p:cNvPr id="73" name="Google Shape;73;p1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74" name="Google Shape;74;p14"/>
          <p:cNvGrpSpPr/>
          <p:nvPr/>
        </p:nvGrpSpPr>
        <p:grpSpPr>
          <a:xfrm>
            <a:off x="7503019" y="95797"/>
            <a:ext cx="1516771" cy="323122"/>
            <a:chOff x="400885" y="325214"/>
            <a:chExt cx="2298835" cy="489727"/>
          </a:xfrm>
        </p:grpSpPr>
        <p:pic>
          <p:nvPicPr>
            <p:cNvPr id="75" name="Google Shape;75;p14"/>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76" name="Google Shape;76;p14"/>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77" name="Google Shape;77;p14"/>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78" name="Google Shape;78;p1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79" name="Google Shape;79;p14"/>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Petunjuk</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327" name="Shape 327"/>
        <p:cNvGrpSpPr/>
        <p:nvPr/>
      </p:nvGrpSpPr>
      <p:grpSpPr>
        <a:xfrm>
          <a:off x="0" y="0"/>
          <a:ext cx="0" cy="0"/>
          <a:chOff x="0" y="0"/>
          <a:chExt cx="0" cy="0"/>
        </a:xfrm>
      </p:grpSpPr>
      <p:sp>
        <p:nvSpPr>
          <p:cNvPr id="328" name="Google Shape;328;p32"/>
          <p:cNvSpPr txBox="1"/>
          <p:nvPr>
            <p:ph type="title"/>
          </p:nvPr>
        </p:nvSpPr>
        <p:spPr>
          <a:xfrm>
            <a:off x="537425" y="1457350"/>
            <a:ext cx="5455500" cy="178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Maven Pro SemiBold"/>
                <a:ea typeface="Maven Pro SemiBold"/>
                <a:cs typeface="Maven Pro SemiBold"/>
                <a:sym typeface="Maven Pro SemiBold"/>
              </a:rPr>
              <a:t>Conclusion</a:t>
            </a:r>
            <a:endParaRPr sz="3600">
              <a:solidFill>
                <a:schemeClr val="lt1"/>
              </a:solidFill>
              <a:latin typeface="Maven Pro SemiBold"/>
              <a:ea typeface="Maven Pro SemiBold"/>
              <a:cs typeface="Maven Pro SemiBold"/>
              <a:sym typeface="Maven Pro SemiBold"/>
            </a:endParaRPr>
          </a:p>
        </p:txBody>
      </p:sp>
      <p:pic>
        <p:nvPicPr>
          <p:cNvPr id="329" name="Google Shape;329;p32"/>
          <p:cNvPicPr preferRelativeResize="0"/>
          <p:nvPr/>
        </p:nvPicPr>
        <p:blipFill rotWithShape="1">
          <a:blip r:embed="rId3">
            <a:alphaModFix amt="50000"/>
          </a:blip>
          <a:srcRect b="39246" l="0" r="43100" t="0"/>
          <a:stretch/>
        </p:blipFill>
        <p:spPr>
          <a:xfrm>
            <a:off x="5082000" y="1401150"/>
            <a:ext cx="4061998" cy="3742351"/>
          </a:xfrm>
          <a:prstGeom prst="rect">
            <a:avLst/>
          </a:prstGeom>
          <a:noFill/>
          <a:ln>
            <a:noFill/>
          </a:ln>
        </p:spPr>
      </p:pic>
      <p:sp>
        <p:nvSpPr>
          <p:cNvPr id="330" name="Google Shape;330;p3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331" name="Google Shape;331;p3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601F99"/>
                </a:solidFill>
                <a:latin typeface="Inter"/>
                <a:ea typeface="Inter"/>
                <a:cs typeface="Inter"/>
                <a:sym typeface="Inter"/>
              </a:rPr>
              <a:t>PUT THE TOPIC HERE AS OVERHEAD</a:t>
            </a:r>
            <a:endParaRPr b="1" sz="1000">
              <a:solidFill>
                <a:srgbClr val="601F99"/>
              </a:solidFill>
              <a:latin typeface="Inter"/>
              <a:ea typeface="Inter"/>
              <a:cs typeface="Inter"/>
              <a:sym typeface="Inter"/>
            </a:endParaRPr>
          </a:p>
        </p:txBody>
      </p:sp>
      <p:cxnSp>
        <p:nvCxnSpPr>
          <p:cNvPr id="332" name="Google Shape;332;p32"/>
          <p:cNvCxnSpPr/>
          <p:nvPr/>
        </p:nvCxnSpPr>
        <p:spPr>
          <a:xfrm>
            <a:off x="8315586" y="184990"/>
            <a:ext cx="0" cy="144674"/>
          </a:xfrm>
          <a:prstGeom prst="straightConnector1">
            <a:avLst/>
          </a:prstGeom>
          <a:noFill/>
          <a:ln cap="flat" cmpd="sng" w="9525">
            <a:solidFill>
              <a:srgbClr val="CCCCCC"/>
            </a:solidFill>
            <a:prstDash val="solid"/>
            <a:round/>
            <a:headEnd len="med" w="med" type="none"/>
            <a:tailEnd len="med" w="med" type="none"/>
          </a:ln>
        </p:spPr>
      </p:cxnSp>
      <p:cxnSp>
        <p:nvCxnSpPr>
          <p:cNvPr id="333" name="Google Shape;333;p32"/>
          <p:cNvCxnSpPr/>
          <p:nvPr/>
        </p:nvCxnSpPr>
        <p:spPr>
          <a:xfrm>
            <a:off x="8315529" y="184990"/>
            <a:ext cx="0" cy="144674"/>
          </a:xfrm>
          <a:prstGeom prst="straightConnector1">
            <a:avLst/>
          </a:prstGeom>
          <a:noFill/>
          <a:ln cap="flat" cmpd="sng" w="9525">
            <a:solidFill>
              <a:srgbClr val="CCCCCC"/>
            </a:solidFill>
            <a:prstDash val="solid"/>
            <a:round/>
            <a:headEnd len="med" w="med" type="none"/>
            <a:tailEnd len="med" w="med" type="none"/>
          </a:ln>
        </p:spPr>
      </p:cxnSp>
      <p:pic>
        <p:nvPicPr>
          <p:cNvPr id="334" name="Google Shape;334;p32"/>
          <p:cNvPicPr preferRelativeResize="0"/>
          <p:nvPr/>
        </p:nvPicPr>
        <p:blipFill rotWithShape="1">
          <a:blip r:embed="rId4">
            <a:alphaModFix/>
          </a:blip>
          <a:srcRect b="31665" l="9895" r="8731" t="0"/>
          <a:stretch/>
        </p:blipFill>
        <p:spPr>
          <a:xfrm>
            <a:off x="7503025" y="95799"/>
            <a:ext cx="681626" cy="220799"/>
          </a:xfrm>
          <a:prstGeom prst="rect">
            <a:avLst/>
          </a:prstGeom>
          <a:noFill/>
          <a:ln>
            <a:noFill/>
          </a:ln>
        </p:spPr>
      </p:pic>
      <p:pic>
        <p:nvPicPr>
          <p:cNvPr id="335" name="Google Shape;335;p32"/>
          <p:cNvPicPr preferRelativeResize="0"/>
          <p:nvPr/>
        </p:nvPicPr>
        <p:blipFill rotWithShape="1">
          <a:blip r:embed="rId5">
            <a:alphaModFix/>
          </a:blip>
          <a:srcRect b="0" l="9895" r="8731" t="68332"/>
          <a:stretch/>
        </p:blipFill>
        <p:spPr>
          <a:xfrm>
            <a:off x="7503025" y="316596"/>
            <a:ext cx="681626" cy="102325"/>
          </a:xfrm>
          <a:prstGeom prst="rect">
            <a:avLst/>
          </a:prstGeom>
          <a:noFill/>
          <a:ln>
            <a:noFill/>
          </a:ln>
        </p:spPr>
      </p:pic>
      <p:pic>
        <p:nvPicPr>
          <p:cNvPr id="336" name="Google Shape;336;p32"/>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337" name="Google Shape;337;p3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Inter"/>
                <a:ea typeface="Inter"/>
                <a:cs typeface="Inter"/>
                <a:sym typeface="Inter"/>
              </a:rPr>
              <a:t>Conclusion</a:t>
            </a:r>
            <a:endParaRPr b="1" sz="1000">
              <a:solidFill>
                <a:schemeClr val="lt1"/>
              </a:solidFill>
              <a:latin typeface="Inter"/>
              <a:ea typeface="Inter"/>
              <a:cs typeface="Inter"/>
              <a:sym typeface="Inter"/>
            </a:endParaRPr>
          </a:p>
        </p:txBody>
      </p:sp>
      <p:sp>
        <p:nvSpPr>
          <p:cNvPr id="338" name="Google Shape;338;p32"/>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lt1"/>
              </a:solidFill>
              <a:latin typeface="Inter Medium"/>
              <a:ea typeface="Inter Medium"/>
              <a:cs typeface="Inter Medium"/>
              <a:sym typeface="Inter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3"/>
          <p:cNvSpPr txBox="1"/>
          <p:nvPr>
            <p:ph idx="1" type="body"/>
          </p:nvPr>
        </p:nvSpPr>
        <p:spPr>
          <a:xfrm>
            <a:off x="-84500" y="1950125"/>
            <a:ext cx="6318900" cy="32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rgbClr val="282828"/>
              </a:solidFill>
              <a:latin typeface="Inter"/>
              <a:ea typeface="Inter"/>
              <a:cs typeface="Inter"/>
              <a:sym typeface="Inter"/>
            </a:endParaRPr>
          </a:p>
          <a:p>
            <a:pPr indent="-311150" lvl="0" marL="457200" rtl="0" algn="l">
              <a:spcBef>
                <a:spcPts val="1000"/>
              </a:spcBef>
              <a:spcAft>
                <a:spcPts val="0"/>
              </a:spcAft>
              <a:buClr>
                <a:srgbClr val="282828"/>
              </a:buClr>
              <a:buSzPts val="1300"/>
              <a:buFont typeface="Inter"/>
              <a:buChar char="-"/>
            </a:pPr>
            <a:r>
              <a:rPr lang="en" sz="1300">
                <a:solidFill>
                  <a:srgbClr val="282828"/>
                </a:solidFill>
                <a:latin typeface="Inter"/>
                <a:ea typeface="Inter"/>
                <a:cs typeface="Inter"/>
                <a:sym typeface="Inter"/>
              </a:rPr>
              <a:t>Berdasarkan grafik </a:t>
            </a:r>
            <a:r>
              <a:rPr lang="en" sz="1300">
                <a:solidFill>
                  <a:schemeClr val="accent2"/>
                </a:solidFill>
                <a:highlight>
                  <a:srgbClr val="FFFFFF"/>
                </a:highlight>
                <a:latin typeface="Inter"/>
                <a:ea typeface="Inter"/>
                <a:cs typeface="Inter"/>
                <a:sym typeface="Inter"/>
              </a:rPr>
              <a:t>dapat disimpulkan bahwa data RoamMin merupakan data yang paling mempengaruhi data Churn</a:t>
            </a:r>
            <a:r>
              <a:rPr lang="en" sz="1300">
                <a:solidFill>
                  <a:srgbClr val="282828"/>
                </a:solidFill>
                <a:latin typeface="Inter"/>
                <a:ea typeface="Inter"/>
                <a:cs typeface="Inter"/>
                <a:sym typeface="Inter"/>
              </a:rPr>
              <a:t>, diikuti dengan OverageFee dan MonthlyCharge. Maka untuk mengurangi tingkat churn perusahaan bisa lebih memperhatikan pelayanan untuk roaming ataupun memberikan tingkat diskon kepada pelanggan. </a:t>
            </a:r>
            <a:r>
              <a:rPr lang="en" sz="1300">
                <a:solidFill>
                  <a:schemeClr val="accent2"/>
                </a:solidFill>
                <a:highlight>
                  <a:srgbClr val="FFFFFF"/>
                </a:highlight>
                <a:latin typeface="Inter"/>
                <a:ea typeface="Inter"/>
                <a:cs typeface="Inter"/>
                <a:sym typeface="Inter"/>
              </a:rPr>
              <a:t>Selain itu RoamMins juga menjadi faktor utama untuk membedakan customer yang churn dan tidak churn</a:t>
            </a:r>
            <a:endParaRPr sz="1300">
              <a:solidFill>
                <a:srgbClr val="282828"/>
              </a:solidFill>
              <a:latin typeface="Inter"/>
              <a:ea typeface="Inter"/>
              <a:cs typeface="Inter"/>
              <a:sym typeface="Inter"/>
            </a:endParaRPr>
          </a:p>
          <a:p>
            <a:pPr indent="-311150" lvl="0" marL="457200" rtl="0" algn="l">
              <a:spcBef>
                <a:spcPts val="0"/>
              </a:spcBef>
              <a:spcAft>
                <a:spcPts val="0"/>
              </a:spcAft>
              <a:buClr>
                <a:srgbClr val="282828"/>
              </a:buClr>
              <a:buSzPts val="1300"/>
              <a:buFont typeface="Inter"/>
              <a:buChar char="-"/>
            </a:pPr>
            <a:r>
              <a:rPr lang="en" sz="1300">
                <a:solidFill>
                  <a:schemeClr val="accent2"/>
                </a:solidFill>
                <a:highlight>
                  <a:srgbClr val="FFFFFF"/>
                </a:highlight>
                <a:latin typeface="Inter"/>
                <a:ea typeface="Inter"/>
                <a:cs typeface="Inter"/>
                <a:sym typeface="Inter"/>
              </a:rPr>
              <a:t>Berdasarkan analisis dapat dilihat bahwa semakin sering pelanggan menghubungi Customer Service maka besar kemungkinan pelanggan untuk churn</a:t>
            </a:r>
            <a:endParaRPr sz="1300">
              <a:solidFill>
                <a:srgbClr val="282828"/>
              </a:solidFill>
              <a:latin typeface="Inter"/>
              <a:ea typeface="Inter"/>
              <a:cs typeface="Inter"/>
              <a:sym typeface="Inter"/>
            </a:endParaRPr>
          </a:p>
        </p:txBody>
      </p:sp>
      <p:sp>
        <p:nvSpPr>
          <p:cNvPr id="344" name="Google Shape;344;p3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345" name="Google Shape;345;p33"/>
          <p:cNvGrpSpPr/>
          <p:nvPr/>
        </p:nvGrpSpPr>
        <p:grpSpPr>
          <a:xfrm>
            <a:off x="7503019" y="95797"/>
            <a:ext cx="1516771" cy="323122"/>
            <a:chOff x="400885" y="325214"/>
            <a:chExt cx="2298835" cy="489727"/>
          </a:xfrm>
        </p:grpSpPr>
        <p:pic>
          <p:nvPicPr>
            <p:cNvPr id="346" name="Google Shape;346;p33"/>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347" name="Google Shape;347;p33"/>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33"/>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349" name="Google Shape;349;p3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50" name="Google Shape;350;p33"/>
          <p:cNvSpPr txBox="1"/>
          <p:nvPr>
            <p:ph type="title"/>
          </p:nvPr>
        </p:nvSpPr>
        <p:spPr>
          <a:xfrm>
            <a:off x="311700" y="673625"/>
            <a:ext cx="5591100" cy="136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820">
                <a:solidFill>
                  <a:srgbClr val="A338EB"/>
                </a:solidFill>
                <a:latin typeface="Maven Pro SemiBold"/>
                <a:ea typeface="Maven Pro SemiBold"/>
                <a:cs typeface="Maven Pro SemiBold"/>
                <a:sym typeface="Maven Pro SemiBold"/>
              </a:rPr>
              <a:t>Perbandingan Metode Decision Tree dan Random Forest dengan Hypertuning untuk Mengklasifikasi Data Churn</a:t>
            </a:r>
            <a:endParaRPr sz="2820">
              <a:solidFill>
                <a:srgbClr val="A338EB"/>
              </a:solidFill>
              <a:latin typeface="Maven Pro SemiBold"/>
              <a:ea typeface="Maven Pro SemiBold"/>
              <a:cs typeface="Maven Pro SemiBold"/>
              <a:sym typeface="Maven Pro SemiBold"/>
            </a:endParaRPr>
          </a:p>
        </p:txBody>
      </p:sp>
      <p:sp>
        <p:nvSpPr>
          <p:cNvPr id="351" name="Google Shape;351;p3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Modelling</a:t>
            </a:r>
            <a:endParaRPr b="1" sz="1000">
              <a:solidFill>
                <a:srgbClr val="601F99"/>
              </a:solidFill>
              <a:latin typeface="Inter"/>
              <a:ea typeface="Inter"/>
              <a:cs typeface="Inter"/>
              <a:sym typeface="Inter"/>
            </a:endParaRPr>
          </a:p>
        </p:txBody>
      </p:sp>
      <p:pic>
        <p:nvPicPr>
          <p:cNvPr id="352" name="Google Shape;352;p33"/>
          <p:cNvPicPr preferRelativeResize="0"/>
          <p:nvPr/>
        </p:nvPicPr>
        <p:blipFill>
          <a:blip r:embed="rId5">
            <a:alphaModFix/>
          </a:blip>
          <a:stretch>
            <a:fillRect/>
          </a:stretch>
        </p:blipFill>
        <p:spPr>
          <a:xfrm>
            <a:off x="6158100" y="2791700"/>
            <a:ext cx="2785500" cy="2391625"/>
          </a:xfrm>
          <a:prstGeom prst="rect">
            <a:avLst/>
          </a:prstGeom>
          <a:noFill/>
          <a:ln>
            <a:noFill/>
          </a:ln>
        </p:spPr>
      </p:pic>
      <p:pic>
        <p:nvPicPr>
          <p:cNvPr id="353" name="Google Shape;353;p33"/>
          <p:cNvPicPr preferRelativeResize="0"/>
          <p:nvPr/>
        </p:nvPicPr>
        <p:blipFill>
          <a:blip r:embed="rId6">
            <a:alphaModFix/>
          </a:blip>
          <a:stretch>
            <a:fillRect/>
          </a:stretch>
        </p:blipFill>
        <p:spPr>
          <a:xfrm>
            <a:off x="6158100" y="400050"/>
            <a:ext cx="2785500" cy="239165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357" name="Shape 357"/>
        <p:cNvGrpSpPr/>
        <p:nvPr/>
      </p:nvGrpSpPr>
      <p:grpSpPr>
        <a:xfrm>
          <a:off x="0" y="0"/>
          <a:ext cx="0" cy="0"/>
          <a:chOff x="0" y="0"/>
          <a:chExt cx="0" cy="0"/>
        </a:xfrm>
      </p:grpSpPr>
      <p:sp>
        <p:nvSpPr>
          <p:cNvPr id="358" name="Google Shape;358;p34"/>
          <p:cNvSpPr txBox="1"/>
          <p:nvPr>
            <p:ph type="title"/>
          </p:nvPr>
        </p:nvSpPr>
        <p:spPr>
          <a:xfrm>
            <a:off x="430058" y="1162650"/>
            <a:ext cx="4114800" cy="2644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indent="0" lvl="0" marL="0" rtl="0" algn="ctr">
              <a:lnSpc>
                <a:spcPct val="115000"/>
              </a:lnSpc>
              <a:spcBef>
                <a:spcPts val="0"/>
              </a:spcBef>
              <a:spcAft>
                <a:spcPts val="0"/>
              </a:spcAft>
              <a:buNone/>
            </a:pPr>
            <a:r>
              <a:rPr lang="en"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359" name="Google Shape;359;p34"/>
          <p:cNvPicPr preferRelativeResize="0"/>
          <p:nvPr/>
        </p:nvPicPr>
        <p:blipFill>
          <a:blip r:embed="rId3">
            <a:alphaModFix/>
          </a:blip>
          <a:stretch>
            <a:fillRect/>
          </a:stretch>
        </p:blipFill>
        <p:spPr>
          <a:xfrm>
            <a:off x="5029200" y="0"/>
            <a:ext cx="4114800" cy="5143500"/>
          </a:xfrm>
          <a:prstGeom prst="rect">
            <a:avLst/>
          </a:prstGeom>
          <a:noFill/>
          <a:ln>
            <a:noFill/>
          </a:ln>
        </p:spPr>
      </p:pic>
      <p:sp>
        <p:nvSpPr>
          <p:cNvPr id="360" name="Google Shape;360;p34"/>
          <p:cNvSpPr/>
          <p:nvPr/>
        </p:nvSpPr>
        <p:spPr>
          <a:xfrm>
            <a:off x="6256350" y="1438550"/>
            <a:ext cx="1655700" cy="543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1" name="Google Shape;361;p34"/>
          <p:cNvPicPr preferRelativeResize="0"/>
          <p:nvPr/>
        </p:nvPicPr>
        <p:blipFill rotWithShape="1">
          <a:blip r:embed="rId4">
            <a:alphaModFix/>
          </a:blip>
          <a:srcRect b="0" l="9895" r="8731" t="0"/>
          <a:stretch/>
        </p:blipFill>
        <p:spPr>
          <a:xfrm>
            <a:off x="6381425" y="1382127"/>
            <a:ext cx="1405548" cy="66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FF"/>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517750" y="1101600"/>
            <a:ext cx="6253800" cy="2940300"/>
          </a:xfrm>
          <a:prstGeom prst="rect">
            <a:avLst/>
          </a:prstGeom>
        </p:spPr>
        <p:txBody>
          <a:bodyPr anchorCtr="0" anchor="ctr" bIns="91425" lIns="91425" spcFirstLastPara="1" rIns="91425" wrap="square" tIns="91425">
            <a:normAutofit/>
          </a:bodyPr>
          <a:lstStyle/>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Latar Belakang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Explorasi Data dan Visualisasi</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Modelling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Kesimpulan</a:t>
            </a:r>
            <a:endParaRPr sz="2400">
              <a:solidFill>
                <a:srgbClr val="282828"/>
              </a:solidFill>
              <a:latin typeface="Maven Pro SemiBold"/>
              <a:ea typeface="Maven Pro SemiBold"/>
              <a:cs typeface="Maven Pro SemiBold"/>
              <a:sym typeface="Maven Pro SemiBold"/>
            </a:endParaRPr>
          </a:p>
        </p:txBody>
      </p:sp>
      <p:pic>
        <p:nvPicPr>
          <p:cNvPr id="85" name="Google Shape;85;p15"/>
          <p:cNvPicPr preferRelativeResize="0"/>
          <p:nvPr/>
        </p:nvPicPr>
        <p:blipFill rotWithShape="1">
          <a:blip r:embed="rId3">
            <a:alphaModFix/>
          </a:blip>
          <a:srcRect b="39246" l="0" r="43100" t="0"/>
          <a:stretch/>
        </p:blipFill>
        <p:spPr>
          <a:xfrm>
            <a:off x="5082000" y="1401150"/>
            <a:ext cx="4061998" cy="3742351"/>
          </a:xfrm>
          <a:prstGeom prst="rect">
            <a:avLst/>
          </a:prstGeom>
          <a:noFill/>
          <a:ln>
            <a:noFill/>
          </a:ln>
        </p:spPr>
      </p:pic>
      <p:sp>
        <p:nvSpPr>
          <p:cNvPr id="86" name="Google Shape;86;p1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sp>
        <p:nvSpPr>
          <p:cNvPr id="87" name="Google Shape;87;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601F99"/>
                </a:solidFill>
                <a:latin typeface="Inter"/>
                <a:ea typeface="Inter"/>
                <a:cs typeface="Inter"/>
                <a:sym typeface="Inter"/>
              </a:rPr>
              <a:t>Daftar Isi</a:t>
            </a:r>
            <a:endParaRPr b="1" sz="1000">
              <a:solidFill>
                <a:srgbClr val="601F99"/>
              </a:solidFill>
              <a:latin typeface="Inter"/>
              <a:ea typeface="Inter"/>
              <a:cs typeface="Inter"/>
              <a:sym typeface="Inter"/>
            </a:endParaRPr>
          </a:p>
        </p:txBody>
      </p:sp>
      <p:grpSp>
        <p:nvGrpSpPr>
          <p:cNvPr id="88" name="Google Shape;88;p15"/>
          <p:cNvGrpSpPr/>
          <p:nvPr/>
        </p:nvGrpSpPr>
        <p:grpSpPr>
          <a:xfrm>
            <a:off x="7503019" y="95797"/>
            <a:ext cx="1516771" cy="323122"/>
            <a:chOff x="400885" y="325214"/>
            <a:chExt cx="2298835" cy="489727"/>
          </a:xfrm>
        </p:grpSpPr>
        <p:pic>
          <p:nvPicPr>
            <p:cNvPr id="89" name="Google Shape;89;p15"/>
            <p:cNvPicPr preferRelativeResize="0"/>
            <p:nvPr/>
          </p:nvPicPr>
          <p:blipFill>
            <a:blip r:embed="rId4">
              <a:alphaModFix/>
            </a:blip>
            <a:stretch>
              <a:fillRect/>
            </a:stretch>
          </p:blipFill>
          <p:spPr>
            <a:xfrm>
              <a:off x="1906971" y="358726"/>
              <a:ext cx="792749" cy="422701"/>
            </a:xfrm>
            <a:prstGeom prst="rect">
              <a:avLst/>
            </a:prstGeom>
            <a:noFill/>
            <a:ln>
              <a:noFill/>
            </a:ln>
          </p:spPr>
        </p:pic>
        <p:cxnSp>
          <p:nvCxnSpPr>
            <p:cNvPr id="90" name="Google Shape;90;p15"/>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15"/>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92" name="Google Shape;92;p15"/>
            <p:cNvPicPr preferRelativeResize="0"/>
            <p:nvPr/>
          </p:nvPicPr>
          <p:blipFill rotWithShape="1">
            <a:blip r:embed="rId5">
              <a:alphaModFix/>
            </a:blip>
            <a:srcRect b="0" l="9895" r="8731" t="0"/>
            <a:stretch/>
          </p:blipFill>
          <p:spPr>
            <a:xfrm>
              <a:off x="400885" y="325214"/>
              <a:ext cx="1033078" cy="489727"/>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96" name="Shape 96"/>
        <p:cNvGrpSpPr/>
        <p:nvPr/>
      </p:nvGrpSpPr>
      <p:grpSpPr>
        <a:xfrm>
          <a:off x="0" y="0"/>
          <a:ext cx="0" cy="0"/>
          <a:chOff x="0" y="0"/>
          <a:chExt cx="0" cy="0"/>
        </a:xfrm>
      </p:grpSpPr>
      <p:sp>
        <p:nvSpPr>
          <p:cNvPr id="97" name="Google Shape;97;p16"/>
          <p:cNvSpPr txBox="1"/>
          <p:nvPr>
            <p:ph idx="4294967295" type="title"/>
          </p:nvPr>
        </p:nvSpPr>
        <p:spPr>
          <a:xfrm>
            <a:off x="537425" y="1457350"/>
            <a:ext cx="5455500" cy="178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Maven Pro SemiBold"/>
                <a:ea typeface="Maven Pro SemiBold"/>
                <a:cs typeface="Maven Pro SemiBold"/>
                <a:sym typeface="Maven Pro SemiBold"/>
              </a:rPr>
              <a:t>Latar Belakang</a:t>
            </a:r>
            <a:endParaRPr sz="3600">
              <a:solidFill>
                <a:schemeClr val="lt1"/>
              </a:solidFill>
              <a:latin typeface="Maven Pro SemiBold"/>
              <a:ea typeface="Maven Pro SemiBold"/>
              <a:cs typeface="Maven Pro SemiBold"/>
              <a:sym typeface="Maven Pro SemiBold"/>
            </a:endParaRPr>
          </a:p>
        </p:txBody>
      </p:sp>
      <p:pic>
        <p:nvPicPr>
          <p:cNvPr id="98" name="Google Shape;98;p16"/>
          <p:cNvPicPr preferRelativeResize="0"/>
          <p:nvPr/>
        </p:nvPicPr>
        <p:blipFill rotWithShape="1">
          <a:blip r:embed="rId3">
            <a:alphaModFix amt="50000"/>
          </a:blip>
          <a:srcRect b="39246" l="0" r="43100" t="0"/>
          <a:stretch/>
        </p:blipFill>
        <p:spPr>
          <a:xfrm>
            <a:off x="5082000" y="1401150"/>
            <a:ext cx="4061998" cy="3742351"/>
          </a:xfrm>
          <a:prstGeom prst="rect">
            <a:avLst/>
          </a:prstGeom>
          <a:noFill/>
          <a:ln>
            <a:noFill/>
          </a:ln>
        </p:spPr>
      </p:pic>
      <p:sp>
        <p:nvSpPr>
          <p:cNvPr id="99" name="Google Shape;99;p1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100" name="Google Shape;100;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601F99"/>
                </a:solidFill>
                <a:latin typeface="Inter"/>
                <a:ea typeface="Inter"/>
                <a:cs typeface="Inter"/>
                <a:sym typeface="Inter"/>
              </a:rPr>
              <a:t>PUT THE TOPIC HERE AS OVERHEAD</a:t>
            </a:r>
            <a:endParaRPr b="1" sz="1000">
              <a:solidFill>
                <a:srgbClr val="601F99"/>
              </a:solidFill>
              <a:latin typeface="Inter"/>
              <a:ea typeface="Inter"/>
              <a:cs typeface="Inter"/>
              <a:sym typeface="Inter"/>
            </a:endParaRPr>
          </a:p>
        </p:txBody>
      </p:sp>
      <p:cxnSp>
        <p:nvCxnSpPr>
          <p:cNvPr id="101" name="Google Shape;101;p16"/>
          <p:cNvCxnSpPr/>
          <p:nvPr/>
        </p:nvCxnSpPr>
        <p:spPr>
          <a:xfrm>
            <a:off x="8315569" y="184983"/>
            <a:ext cx="0" cy="144724"/>
          </a:xfrm>
          <a:prstGeom prst="straightConnector1">
            <a:avLst/>
          </a:prstGeom>
          <a:noFill/>
          <a:ln cap="flat" cmpd="sng" w="9525">
            <a:solidFill>
              <a:srgbClr val="CCCCCC"/>
            </a:solidFill>
            <a:prstDash val="solid"/>
            <a:round/>
            <a:headEnd len="med" w="med" type="none"/>
            <a:tailEnd len="med" w="med" type="none"/>
          </a:ln>
        </p:spPr>
      </p:cxnSp>
      <p:cxnSp>
        <p:nvCxnSpPr>
          <p:cNvPr id="102" name="Google Shape;102;p16"/>
          <p:cNvCxnSpPr/>
          <p:nvPr/>
        </p:nvCxnSpPr>
        <p:spPr>
          <a:xfrm>
            <a:off x="8315546" y="184983"/>
            <a:ext cx="0" cy="144724"/>
          </a:xfrm>
          <a:prstGeom prst="straightConnector1">
            <a:avLst/>
          </a:prstGeom>
          <a:noFill/>
          <a:ln cap="flat" cmpd="sng" w="9525">
            <a:solidFill>
              <a:srgbClr val="CCCCCC"/>
            </a:solidFill>
            <a:prstDash val="solid"/>
            <a:round/>
            <a:headEnd len="med" w="med" type="none"/>
            <a:tailEnd len="med" w="med" type="none"/>
          </a:ln>
        </p:spPr>
      </p:cxnSp>
      <p:pic>
        <p:nvPicPr>
          <p:cNvPr id="103" name="Google Shape;103;p16"/>
          <p:cNvPicPr preferRelativeResize="0"/>
          <p:nvPr/>
        </p:nvPicPr>
        <p:blipFill rotWithShape="1">
          <a:blip r:embed="rId4">
            <a:alphaModFix/>
          </a:blip>
          <a:srcRect b="31665" l="9895" r="8731" t="0"/>
          <a:stretch/>
        </p:blipFill>
        <p:spPr>
          <a:xfrm>
            <a:off x="7503025" y="95799"/>
            <a:ext cx="681626" cy="220799"/>
          </a:xfrm>
          <a:prstGeom prst="rect">
            <a:avLst/>
          </a:prstGeom>
          <a:noFill/>
          <a:ln>
            <a:noFill/>
          </a:ln>
        </p:spPr>
      </p:pic>
      <p:pic>
        <p:nvPicPr>
          <p:cNvPr id="104" name="Google Shape;104;p16"/>
          <p:cNvPicPr preferRelativeResize="0"/>
          <p:nvPr/>
        </p:nvPicPr>
        <p:blipFill rotWithShape="1">
          <a:blip r:embed="rId5">
            <a:alphaModFix/>
          </a:blip>
          <a:srcRect b="0" l="9895" r="8731" t="68332"/>
          <a:stretch/>
        </p:blipFill>
        <p:spPr>
          <a:xfrm>
            <a:off x="7503025" y="316596"/>
            <a:ext cx="681626" cy="102325"/>
          </a:xfrm>
          <a:prstGeom prst="rect">
            <a:avLst/>
          </a:prstGeom>
          <a:noFill/>
          <a:ln>
            <a:noFill/>
          </a:ln>
        </p:spPr>
      </p:pic>
      <p:pic>
        <p:nvPicPr>
          <p:cNvPr id="105" name="Google Shape;105;p16"/>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106" name="Google Shape;106;p1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Inter"/>
                <a:ea typeface="Inter"/>
                <a:cs typeface="Inter"/>
                <a:sym typeface="Inter"/>
              </a:rPr>
              <a:t>Pendahuluan</a:t>
            </a:r>
            <a:endParaRPr b="1" sz="1000">
              <a:solidFill>
                <a:schemeClr val="lt1"/>
              </a:solidFill>
              <a:latin typeface="Inter"/>
              <a:ea typeface="Inter"/>
              <a:cs typeface="Inter"/>
              <a:sym typeface="Inter"/>
            </a:endParaRPr>
          </a:p>
        </p:txBody>
      </p:sp>
      <p:sp>
        <p:nvSpPr>
          <p:cNvPr id="107" name="Google Shape;107;p16"/>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lt1"/>
              </a:solidFill>
              <a:latin typeface="Inter Medium"/>
              <a:ea typeface="Inter Medium"/>
              <a:cs typeface="Inter Medium"/>
              <a:sym typeface="Inter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311700" y="1744750"/>
            <a:ext cx="8231400" cy="279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282828"/>
                </a:solidFill>
                <a:latin typeface="Inter"/>
                <a:ea typeface="Inter"/>
                <a:cs typeface="Inter"/>
                <a:sym typeface="Inter"/>
              </a:rPr>
              <a:t>Sumber Data: </a:t>
            </a:r>
            <a:r>
              <a:rPr lang="en" sz="1500" u="sng">
                <a:solidFill>
                  <a:srgbClr val="1155CC"/>
                </a:solidFill>
                <a:latin typeface="Inter"/>
                <a:ea typeface="Inter"/>
                <a:cs typeface="Inter"/>
                <a:sym typeface="Inter"/>
                <a:hlinkClick r:id="rId3">
                  <a:extLst>
                    <a:ext uri="{A12FA001-AC4F-418D-AE19-62706E023703}">
                      <ahyp:hlinkClr val="tx"/>
                    </a:ext>
                  </a:extLst>
                </a:hlinkClick>
              </a:rPr>
              <a:t>https://www.kaggle.com/datasets/barun2104/telecom-churn?datasetId=567482</a:t>
            </a:r>
            <a:endParaRPr sz="2000">
              <a:solidFill>
                <a:srgbClr val="282828"/>
              </a:solidFill>
              <a:latin typeface="Inter"/>
              <a:ea typeface="Inter"/>
              <a:cs typeface="Inter"/>
              <a:sym typeface="Inter"/>
            </a:endParaRPr>
          </a:p>
          <a:p>
            <a:pPr indent="0" lvl="0" marL="0" rtl="0" algn="l">
              <a:lnSpc>
                <a:spcPct val="115000"/>
              </a:lnSpc>
              <a:spcBef>
                <a:spcPts val="1000"/>
              </a:spcBef>
              <a:spcAft>
                <a:spcPts val="0"/>
              </a:spcAft>
              <a:buNone/>
            </a:pPr>
            <a:r>
              <a:rPr lang="en" sz="1500">
                <a:solidFill>
                  <a:srgbClr val="282828"/>
                </a:solidFill>
                <a:latin typeface="Inter"/>
                <a:ea typeface="Inter"/>
                <a:cs typeface="Inter"/>
                <a:sym typeface="Inter"/>
              </a:rPr>
              <a:t>Problem: </a:t>
            </a:r>
            <a:r>
              <a:rPr b="1" lang="en" sz="1500">
                <a:solidFill>
                  <a:srgbClr val="282828"/>
                </a:solidFill>
                <a:latin typeface="Inter"/>
                <a:ea typeface="Inter"/>
                <a:cs typeface="Inter"/>
                <a:sym typeface="Inter"/>
              </a:rPr>
              <a:t>classification</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None/>
            </a:pPr>
            <a:r>
              <a:rPr lang="en" sz="1500">
                <a:solidFill>
                  <a:srgbClr val="282828"/>
                </a:solidFill>
                <a:latin typeface="Inter"/>
                <a:ea typeface="Inter"/>
                <a:cs typeface="Inter"/>
                <a:sym typeface="Inter"/>
              </a:rPr>
              <a:t>Tujuan: </a:t>
            </a:r>
            <a:endParaRPr sz="1500">
              <a:solidFill>
                <a:srgbClr val="282828"/>
              </a:solidFill>
              <a:latin typeface="Inter"/>
              <a:ea typeface="Inter"/>
              <a:cs typeface="Inter"/>
              <a:sym typeface="Inter"/>
            </a:endParaRPr>
          </a:p>
          <a:p>
            <a:pPr indent="-323850" lvl="0" marL="457200" rtl="0" algn="l">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Mengetahui faktor-faktor yang mempengaruhi </a:t>
            </a:r>
            <a:r>
              <a:rPr i="1" lang="en" sz="1500">
                <a:solidFill>
                  <a:srgbClr val="282828"/>
                </a:solidFill>
                <a:latin typeface="Inter"/>
                <a:ea typeface="Inter"/>
                <a:cs typeface="Inter"/>
                <a:sym typeface="Inter"/>
              </a:rPr>
              <a:t>Churn</a:t>
            </a:r>
            <a:endParaRPr i="1"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Melakukan classification untuk mengetahui model terbaik dengan melihat tingkat akurasi yang didapatkan</a:t>
            </a:r>
            <a:endParaRPr sz="1500">
              <a:solidFill>
                <a:srgbClr val="282828"/>
              </a:solidFill>
              <a:latin typeface="Inter"/>
              <a:ea typeface="Inter"/>
              <a:cs typeface="Inter"/>
              <a:sym typeface="Inter"/>
            </a:endParaRPr>
          </a:p>
          <a:p>
            <a:pPr indent="0" lvl="0" marL="0" rtl="0" algn="l">
              <a:lnSpc>
                <a:spcPct val="115000"/>
              </a:lnSpc>
              <a:spcBef>
                <a:spcPts val="1000"/>
              </a:spcBef>
              <a:spcAft>
                <a:spcPts val="1000"/>
              </a:spcAft>
              <a:buNone/>
            </a:pPr>
            <a:r>
              <a:t/>
            </a:r>
            <a:endParaRPr sz="1500">
              <a:solidFill>
                <a:srgbClr val="282828"/>
              </a:solidFill>
              <a:latin typeface="Inter"/>
              <a:ea typeface="Inter"/>
              <a:cs typeface="Inter"/>
              <a:sym typeface="Inter"/>
            </a:endParaRPr>
          </a:p>
        </p:txBody>
      </p:sp>
      <p:sp>
        <p:nvSpPr>
          <p:cNvPr id="113" name="Google Shape;113;p1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Latar Belakang</a:t>
            </a:r>
            <a:endParaRPr b="1" sz="1000">
              <a:solidFill>
                <a:srgbClr val="601F99"/>
              </a:solidFill>
              <a:latin typeface="Inter"/>
              <a:ea typeface="Inter"/>
              <a:cs typeface="Inter"/>
              <a:sym typeface="Inter"/>
            </a:endParaRPr>
          </a:p>
        </p:txBody>
      </p:sp>
      <p:sp>
        <p:nvSpPr>
          <p:cNvPr id="114" name="Google Shape;114;p1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15" name="Google Shape;115;p17"/>
          <p:cNvGrpSpPr/>
          <p:nvPr/>
        </p:nvGrpSpPr>
        <p:grpSpPr>
          <a:xfrm>
            <a:off x="7503019" y="95797"/>
            <a:ext cx="1516771" cy="323122"/>
            <a:chOff x="400885" y="325214"/>
            <a:chExt cx="2298835" cy="489727"/>
          </a:xfrm>
        </p:grpSpPr>
        <p:pic>
          <p:nvPicPr>
            <p:cNvPr id="116" name="Google Shape;116;p17"/>
            <p:cNvPicPr preferRelativeResize="0"/>
            <p:nvPr/>
          </p:nvPicPr>
          <p:blipFill>
            <a:blip r:embed="rId4">
              <a:alphaModFix/>
            </a:blip>
            <a:stretch>
              <a:fillRect/>
            </a:stretch>
          </p:blipFill>
          <p:spPr>
            <a:xfrm>
              <a:off x="1906971" y="358726"/>
              <a:ext cx="792749" cy="422701"/>
            </a:xfrm>
            <a:prstGeom prst="rect">
              <a:avLst/>
            </a:prstGeom>
            <a:noFill/>
            <a:ln>
              <a:noFill/>
            </a:ln>
          </p:spPr>
        </p:pic>
        <p:cxnSp>
          <p:nvCxnSpPr>
            <p:cNvPr id="117" name="Google Shape;117;p17"/>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7"/>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119" name="Google Shape;119;p17"/>
            <p:cNvPicPr preferRelativeResize="0"/>
            <p:nvPr/>
          </p:nvPicPr>
          <p:blipFill rotWithShape="1">
            <a:blip r:embed="rId5">
              <a:alphaModFix/>
            </a:blip>
            <a:srcRect b="0" l="9895" r="8731" t="0"/>
            <a:stretch/>
          </p:blipFill>
          <p:spPr>
            <a:xfrm>
              <a:off x="400885" y="325214"/>
              <a:ext cx="1033078" cy="489727"/>
            </a:xfrm>
            <a:prstGeom prst="rect">
              <a:avLst/>
            </a:prstGeom>
            <a:noFill/>
            <a:ln>
              <a:noFill/>
            </a:ln>
          </p:spPr>
        </p:pic>
      </p:grpSp>
      <p:sp>
        <p:nvSpPr>
          <p:cNvPr id="120" name="Google Shape;120;p17"/>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124" name="Shape 124"/>
        <p:cNvGrpSpPr/>
        <p:nvPr/>
      </p:nvGrpSpPr>
      <p:grpSpPr>
        <a:xfrm>
          <a:off x="0" y="0"/>
          <a:ext cx="0" cy="0"/>
          <a:chOff x="0" y="0"/>
          <a:chExt cx="0" cy="0"/>
        </a:xfrm>
      </p:grpSpPr>
      <p:sp>
        <p:nvSpPr>
          <p:cNvPr id="125" name="Google Shape;125;p18"/>
          <p:cNvSpPr txBox="1"/>
          <p:nvPr>
            <p:ph type="title"/>
          </p:nvPr>
        </p:nvSpPr>
        <p:spPr>
          <a:xfrm>
            <a:off x="537425" y="1457350"/>
            <a:ext cx="5455500" cy="178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lt1"/>
                </a:solidFill>
                <a:latin typeface="Maven Pro SemiBold"/>
                <a:ea typeface="Maven Pro SemiBold"/>
                <a:cs typeface="Maven Pro SemiBold"/>
                <a:sym typeface="Maven Pro SemiBold"/>
              </a:rPr>
              <a:t>Explorasi Data dan Visualisasi</a:t>
            </a:r>
            <a:endParaRPr sz="3600">
              <a:solidFill>
                <a:schemeClr val="lt1"/>
              </a:solidFill>
              <a:latin typeface="Maven Pro SemiBold"/>
              <a:ea typeface="Maven Pro SemiBold"/>
              <a:cs typeface="Maven Pro SemiBold"/>
              <a:sym typeface="Maven Pro SemiBold"/>
            </a:endParaRPr>
          </a:p>
        </p:txBody>
      </p:sp>
      <p:pic>
        <p:nvPicPr>
          <p:cNvPr id="126" name="Google Shape;126;p18"/>
          <p:cNvPicPr preferRelativeResize="0"/>
          <p:nvPr/>
        </p:nvPicPr>
        <p:blipFill rotWithShape="1">
          <a:blip r:embed="rId3">
            <a:alphaModFix amt="50000"/>
          </a:blip>
          <a:srcRect b="39246" l="0" r="43100" t="0"/>
          <a:stretch/>
        </p:blipFill>
        <p:spPr>
          <a:xfrm>
            <a:off x="5082000" y="1401150"/>
            <a:ext cx="4061998" cy="3742351"/>
          </a:xfrm>
          <a:prstGeom prst="rect">
            <a:avLst/>
          </a:prstGeom>
          <a:noFill/>
          <a:ln>
            <a:noFill/>
          </a:ln>
        </p:spPr>
      </p:pic>
      <p:sp>
        <p:nvSpPr>
          <p:cNvPr id="127" name="Google Shape;127;p1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Inter"/>
                <a:ea typeface="Inter"/>
                <a:cs typeface="Inter"/>
                <a:sym typeface="Inter"/>
              </a:rPr>
              <a:t>© 2022 Program Studi Independen Bersertifikat Zenius Bersama Kampus Merdeka</a:t>
            </a:r>
            <a:endParaRPr sz="900">
              <a:solidFill>
                <a:schemeClr val="lt1"/>
              </a:solidFill>
              <a:latin typeface="Inter"/>
              <a:ea typeface="Inter"/>
              <a:cs typeface="Inter"/>
              <a:sym typeface="Inter"/>
            </a:endParaRPr>
          </a:p>
        </p:txBody>
      </p:sp>
      <p:sp>
        <p:nvSpPr>
          <p:cNvPr id="128" name="Google Shape;128;p1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601F99"/>
                </a:solidFill>
                <a:latin typeface="Inter"/>
                <a:ea typeface="Inter"/>
                <a:cs typeface="Inter"/>
                <a:sym typeface="Inter"/>
              </a:rPr>
              <a:t>PUT THE TOPIC HERE AS OVERHEAD</a:t>
            </a:r>
            <a:endParaRPr b="1" sz="1000">
              <a:solidFill>
                <a:srgbClr val="601F99"/>
              </a:solidFill>
              <a:latin typeface="Inter"/>
              <a:ea typeface="Inter"/>
              <a:cs typeface="Inter"/>
              <a:sym typeface="Inter"/>
            </a:endParaRPr>
          </a:p>
        </p:txBody>
      </p:sp>
      <p:cxnSp>
        <p:nvCxnSpPr>
          <p:cNvPr id="129" name="Google Shape;129;p18"/>
          <p:cNvCxnSpPr/>
          <p:nvPr/>
        </p:nvCxnSpPr>
        <p:spPr>
          <a:xfrm>
            <a:off x="8315586" y="184990"/>
            <a:ext cx="0" cy="144674"/>
          </a:xfrm>
          <a:prstGeom prst="straightConnector1">
            <a:avLst/>
          </a:prstGeom>
          <a:noFill/>
          <a:ln cap="flat" cmpd="sng" w="9525">
            <a:solidFill>
              <a:srgbClr val="CCCCCC"/>
            </a:solidFill>
            <a:prstDash val="solid"/>
            <a:round/>
            <a:headEnd len="med" w="med" type="none"/>
            <a:tailEnd len="med" w="med" type="none"/>
          </a:ln>
        </p:spPr>
      </p:cxnSp>
      <p:cxnSp>
        <p:nvCxnSpPr>
          <p:cNvPr id="130" name="Google Shape;130;p18"/>
          <p:cNvCxnSpPr/>
          <p:nvPr/>
        </p:nvCxnSpPr>
        <p:spPr>
          <a:xfrm>
            <a:off x="8315529" y="184990"/>
            <a:ext cx="0" cy="144674"/>
          </a:xfrm>
          <a:prstGeom prst="straightConnector1">
            <a:avLst/>
          </a:prstGeom>
          <a:noFill/>
          <a:ln cap="flat" cmpd="sng" w="9525">
            <a:solidFill>
              <a:srgbClr val="CCCCCC"/>
            </a:solidFill>
            <a:prstDash val="solid"/>
            <a:round/>
            <a:headEnd len="med" w="med" type="none"/>
            <a:tailEnd len="med" w="med" type="none"/>
          </a:ln>
        </p:spPr>
      </p:cxnSp>
      <p:pic>
        <p:nvPicPr>
          <p:cNvPr id="131" name="Google Shape;131;p18"/>
          <p:cNvPicPr preferRelativeResize="0"/>
          <p:nvPr/>
        </p:nvPicPr>
        <p:blipFill rotWithShape="1">
          <a:blip r:embed="rId4">
            <a:alphaModFix/>
          </a:blip>
          <a:srcRect b="31665" l="9895" r="8731" t="0"/>
          <a:stretch/>
        </p:blipFill>
        <p:spPr>
          <a:xfrm>
            <a:off x="7503025" y="95799"/>
            <a:ext cx="681626" cy="220799"/>
          </a:xfrm>
          <a:prstGeom prst="rect">
            <a:avLst/>
          </a:prstGeom>
          <a:noFill/>
          <a:ln>
            <a:noFill/>
          </a:ln>
        </p:spPr>
      </p:pic>
      <p:pic>
        <p:nvPicPr>
          <p:cNvPr id="132" name="Google Shape;132;p18"/>
          <p:cNvPicPr preferRelativeResize="0"/>
          <p:nvPr/>
        </p:nvPicPr>
        <p:blipFill rotWithShape="1">
          <a:blip r:embed="rId5">
            <a:alphaModFix/>
          </a:blip>
          <a:srcRect b="0" l="9895" r="8731" t="68332"/>
          <a:stretch/>
        </p:blipFill>
        <p:spPr>
          <a:xfrm>
            <a:off x="7503025" y="316596"/>
            <a:ext cx="681626" cy="102325"/>
          </a:xfrm>
          <a:prstGeom prst="rect">
            <a:avLst/>
          </a:prstGeom>
          <a:noFill/>
          <a:ln>
            <a:noFill/>
          </a:ln>
        </p:spPr>
      </p:pic>
      <p:pic>
        <p:nvPicPr>
          <p:cNvPr id="133" name="Google Shape;133;p18"/>
          <p:cNvPicPr preferRelativeResize="0"/>
          <p:nvPr/>
        </p:nvPicPr>
        <p:blipFill>
          <a:blip r:embed="rId6">
            <a:alphaModFix/>
          </a:blip>
          <a:stretch>
            <a:fillRect/>
          </a:stretch>
        </p:blipFill>
        <p:spPr>
          <a:xfrm>
            <a:off x="8496725" y="117900"/>
            <a:ext cx="523075" cy="278902"/>
          </a:xfrm>
          <a:prstGeom prst="rect">
            <a:avLst/>
          </a:prstGeom>
          <a:noFill/>
          <a:ln>
            <a:noFill/>
          </a:ln>
        </p:spPr>
      </p:pic>
      <p:sp>
        <p:nvSpPr>
          <p:cNvPr id="134" name="Google Shape;134;p1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Inter"/>
                <a:ea typeface="Inter"/>
                <a:cs typeface="Inter"/>
                <a:sym typeface="Inter"/>
              </a:rPr>
              <a:t>Explorasi Data dan Visualisasi</a:t>
            </a:r>
            <a:endParaRPr b="1" sz="1000">
              <a:solidFill>
                <a:schemeClr val="lt1"/>
              </a:solidFill>
              <a:latin typeface="Inter"/>
              <a:ea typeface="Inter"/>
              <a:cs typeface="Inter"/>
              <a:sym typeface="Inter"/>
            </a:endParaRPr>
          </a:p>
        </p:txBody>
      </p:sp>
      <p:sp>
        <p:nvSpPr>
          <p:cNvPr id="135" name="Google Shape;135;p18"/>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600">
              <a:solidFill>
                <a:schemeClr val="lt1"/>
              </a:solidFill>
              <a:latin typeface="Inter Medium"/>
              <a:ea typeface="Inter Medium"/>
              <a:cs typeface="Inter Medium"/>
              <a:sym typeface="Inter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idx="1" type="body"/>
          </p:nvPr>
        </p:nvSpPr>
        <p:spPr>
          <a:xfrm>
            <a:off x="311700" y="1556750"/>
            <a:ext cx="7191300" cy="2924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000"/>
              </a:spcAft>
              <a:buNone/>
            </a:pPr>
            <a:r>
              <a:rPr lang="en" sz="1500">
                <a:solidFill>
                  <a:srgbClr val="282828"/>
                </a:solidFill>
                <a:latin typeface="Inter"/>
                <a:ea typeface="Inter"/>
                <a:cs typeface="Inter"/>
                <a:sym typeface="Inter"/>
              </a:rPr>
              <a:t>Churn merupakan istilah yang digunakan untuk pelanggan yang telah menghentikan layanan provider tertentu atau pindah ke layanan provider lain. Dalam keberjalanannya perusahaan terus meminimalisir churn agar tidak kehilangan pelanggan dengan mengeluarkan berbagai penawaran menarik. Hal ini dikarenakan biaya yang dibutuhkan untuk menarik pelanggan baru lebih besar dibandingkan mempertahankan pelanggan. Churn sangat penting dalam bisnis untuk menilai apakah perusahaan sudah menjawab kebutuhan masyarakat atau tidak.</a:t>
            </a:r>
            <a:endParaRPr sz="1500">
              <a:solidFill>
                <a:srgbClr val="282828"/>
              </a:solidFill>
              <a:latin typeface="Inter"/>
              <a:ea typeface="Inter"/>
              <a:cs typeface="Inter"/>
              <a:sym typeface="Inter"/>
            </a:endParaRPr>
          </a:p>
        </p:txBody>
      </p:sp>
      <p:sp>
        <p:nvSpPr>
          <p:cNvPr id="141" name="Google Shape;141;p1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sp>
        <p:nvSpPr>
          <p:cNvPr id="142" name="Google Shape;142;p1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43" name="Google Shape;143;p19"/>
          <p:cNvGrpSpPr/>
          <p:nvPr/>
        </p:nvGrpSpPr>
        <p:grpSpPr>
          <a:xfrm>
            <a:off x="7503019" y="95797"/>
            <a:ext cx="1516771" cy="323122"/>
            <a:chOff x="400885" y="325214"/>
            <a:chExt cx="2298835" cy="489727"/>
          </a:xfrm>
        </p:grpSpPr>
        <p:pic>
          <p:nvPicPr>
            <p:cNvPr id="144" name="Google Shape;144;p19"/>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45" name="Google Shape;145;p19"/>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9"/>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147" name="Google Shape;147;p1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48" name="Google Shape;148;p19"/>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idx="1" type="body"/>
          </p:nvPr>
        </p:nvSpPr>
        <p:spPr>
          <a:xfrm>
            <a:off x="311700" y="1416725"/>
            <a:ext cx="8351400" cy="2988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282828"/>
                </a:solidFill>
                <a:latin typeface="Inter"/>
                <a:ea typeface="Inter"/>
                <a:cs typeface="Inter"/>
                <a:sym typeface="Inter"/>
              </a:rPr>
              <a:t>Data yang diperoleh tidak memiliki </a:t>
            </a:r>
            <a:r>
              <a:rPr i="1" lang="en" sz="1200">
                <a:solidFill>
                  <a:srgbClr val="282828"/>
                </a:solidFill>
                <a:latin typeface="Inter"/>
                <a:ea typeface="Inter"/>
                <a:cs typeface="Inter"/>
                <a:sym typeface="Inter"/>
              </a:rPr>
              <a:t>missing value</a:t>
            </a:r>
            <a:r>
              <a:rPr lang="en" sz="1200">
                <a:solidFill>
                  <a:srgbClr val="282828"/>
                </a:solidFill>
                <a:latin typeface="Inter"/>
                <a:ea typeface="Inter"/>
                <a:cs typeface="Inter"/>
                <a:sym typeface="Inter"/>
              </a:rPr>
              <a:t>, namun terdapat beberapa kejanggalan pada data, yaitu:</a:t>
            </a:r>
            <a:endParaRPr sz="1200">
              <a:solidFill>
                <a:srgbClr val="282828"/>
              </a:solidFill>
              <a:latin typeface="Inter"/>
              <a:ea typeface="Inter"/>
              <a:cs typeface="Inter"/>
              <a:sym typeface="Inter"/>
            </a:endParaRPr>
          </a:p>
          <a:p>
            <a:pPr indent="-304800" lvl="0" marL="457200" rtl="0" algn="just">
              <a:spcBef>
                <a:spcPts val="1000"/>
              </a:spcBef>
              <a:spcAft>
                <a:spcPts val="0"/>
              </a:spcAft>
              <a:buClr>
                <a:srgbClr val="282828"/>
              </a:buClr>
              <a:buSzPts val="1200"/>
              <a:buFont typeface="Inter"/>
              <a:buChar char="-"/>
            </a:pPr>
            <a:r>
              <a:rPr i="1" lang="en" sz="1200">
                <a:solidFill>
                  <a:srgbClr val="282828"/>
                </a:solidFill>
                <a:latin typeface="Inter"/>
                <a:ea typeface="Inter"/>
                <a:cs typeface="Inter"/>
                <a:sym typeface="Inter"/>
              </a:rPr>
              <a:t>Outliers </a:t>
            </a:r>
            <a:r>
              <a:rPr lang="en" sz="1200">
                <a:solidFill>
                  <a:srgbClr val="282828"/>
                </a:solidFill>
                <a:latin typeface="Inter"/>
                <a:ea typeface="Inter"/>
                <a:cs typeface="Inter"/>
                <a:sym typeface="Inter"/>
              </a:rPr>
              <a:t>pa</a:t>
            </a:r>
            <a:r>
              <a:rPr lang="en" sz="1200">
                <a:solidFill>
                  <a:srgbClr val="282828"/>
                </a:solidFill>
                <a:latin typeface="Inter"/>
                <a:ea typeface="Inter"/>
                <a:cs typeface="Inter"/>
                <a:sym typeface="Inter"/>
              </a:rPr>
              <a:t>da kolom ‘DayCalls’, terdapat 2 pelanggan yang memiliki nilai rata-rata telepon harian 0, namun sudah berlangganan </a:t>
            </a:r>
            <a:r>
              <a:rPr lang="en" sz="1200">
                <a:solidFill>
                  <a:schemeClr val="accent2"/>
                </a:solidFill>
                <a:highlight>
                  <a:srgbClr val="FFFFFF"/>
                </a:highlight>
                <a:latin typeface="Inter"/>
                <a:ea typeface="Inter"/>
                <a:cs typeface="Inter"/>
                <a:sym typeface="Inter"/>
              </a:rPr>
              <a:t>sudah berlangganan selama beberapa minggu dan membayar sewa bulanan.</a:t>
            </a:r>
            <a:endParaRPr sz="1200">
              <a:solidFill>
                <a:srgbClr val="282828"/>
              </a:solidFill>
              <a:latin typeface="Inter"/>
              <a:ea typeface="Inter"/>
              <a:cs typeface="Inter"/>
              <a:sym typeface="Inter"/>
            </a:endParaRPr>
          </a:p>
          <a:p>
            <a:pPr indent="-304800" lvl="0" marL="457200" rtl="0" algn="just">
              <a:spcBef>
                <a:spcPts val="0"/>
              </a:spcBef>
              <a:spcAft>
                <a:spcPts val="0"/>
              </a:spcAft>
              <a:buClr>
                <a:srgbClr val="282828"/>
              </a:buClr>
              <a:buSzPts val="1200"/>
              <a:buFont typeface="Inter Medium"/>
              <a:buChar char="-"/>
            </a:pPr>
            <a:r>
              <a:rPr i="1" lang="en" sz="1200">
                <a:solidFill>
                  <a:srgbClr val="282828"/>
                </a:solidFill>
                <a:latin typeface="Inter"/>
                <a:ea typeface="Inter"/>
                <a:cs typeface="Inter"/>
                <a:sym typeface="Inter"/>
              </a:rPr>
              <a:t>Outliers </a:t>
            </a:r>
            <a:r>
              <a:rPr lang="en" sz="1200">
                <a:solidFill>
                  <a:srgbClr val="282828"/>
                </a:solidFill>
                <a:latin typeface="Inter"/>
                <a:ea typeface="Inter"/>
                <a:cs typeface="Inter"/>
                <a:sym typeface="Inter"/>
              </a:rPr>
              <a:t>pada kolom ‘Overage Fee’. </a:t>
            </a:r>
            <a:r>
              <a:rPr lang="en" sz="1200">
                <a:solidFill>
                  <a:srgbClr val="282828"/>
                </a:solidFill>
                <a:latin typeface="Inter"/>
                <a:ea typeface="Inter"/>
                <a:cs typeface="Inter"/>
                <a:sym typeface="Inter"/>
              </a:rPr>
              <a:t>terdapat 1 pelanggan </a:t>
            </a:r>
            <a:r>
              <a:rPr lang="en" sz="1200">
                <a:solidFill>
                  <a:schemeClr val="accent2"/>
                </a:solidFill>
                <a:highlight>
                  <a:srgbClr val="FFFFFF"/>
                </a:highlight>
                <a:latin typeface="Inter"/>
                <a:ea typeface="Inter"/>
                <a:cs typeface="Inter"/>
                <a:sym typeface="Inter"/>
              </a:rPr>
              <a:t>yang memiliki biaya langganan terbesar yang dikeluarkan selama berlangganan = 0, padahal customer sudah berlangganan selama beberapa minggu dan membayar sewa bulanan</a:t>
            </a:r>
            <a:endParaRPr sz="1200">
              <a:solidFill>
                <a:srgbClr val="282828"/>
              </a:solidFill>
              <a:latin typeface="Inter"/>
              <a:ea typeface="Inter"/>
              <a:cs typeface="Inter"/>
              <a:sym typeface="Inter"/>
            </a:endParaRPr>
          </a:p>
          <a:p>
            <a:pPr indent="0" lvl="0" marL="0" rtl="0" algn="just">
              <a:spcBef>
                <a:spcPts val="1000"/>
              </a:spcBef>
              <a:spcAft>
                <a:spcPts val="1000"/>
              </a:spcAft>
              <a:buNone/>
            </a:pPr>
            <a:r>
              <a:t/>
            </a:r>
            <a:endParaRPr sz="1200">
              <a:solidFill>
                <a:srgbClr val="282828"/>
              </a:solidFill>
              <a:latin typeface="Inter"/>
              <a:ea typeface="Inter"/>
              <a:cs typeface="Inter"/>
              <a:sym typeface="Inter"/>
            </a:endParaRPr>
          </a:p>
        </p:txBody>
      </p:sp>
      <p:sp>
        <p:nvSpPr>
          <p:cNvPr id="154" name="Google Shape;154;p2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55" name="Google Shape;155;p20"/>
          <p:cNvGrpSpPr/>
          <p:nvPr/>
        </p:nvGrpSpPr>
        <p:grpSpPr>
          <a:xfrm>
            <a:off x="7503019" y="95797"/>
            <a:ext cx="1516771" cy="323122"/>
            <a:chOff x="400885" y="325214"/>
            <a:chExt cx="2298835" cy="489727"/>
          </a:xfrm>
        </p:grpSpPr>
        <p:pic>
          <p:nvPicPr>
            <p:cNvPr id="156" name="Google Shape;156;p20"/>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57" name="Google Shape;157;p20"/>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20"/>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159" name="Google Shape;159;p2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60" name="Google Shape;160;p20"/>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61" name="Google Shape;161;p2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162" name="Google Shape;162;p20"/>
          <p:cNvPicPr preferRelativeResize="0"/>
          <p:nvPr/>
        </p:nvPicPr>
        <p:blipFill>
          <a:blip r:embed="rId5">
            <a:alphaModFix/>
          </a:blip>
          <a:stretch>
            <a:fillRect/>
          </a:stretch>
        </p:blipFill>
        <p:spPr>
          <a:xfrm>
            <a:off x="765998" y="2869375"/>
            <a:ext cx="3009950" cy="2027275"/>
          </a:xfrm>
          <a:prstGeom prst="rect">
            <a:avLst/>
          </a:prstGeom>
          <a:noFill/>
          <a:ln>
            <a:noFill/>
          </a:ln>
        </p:spPr>
      </p:pic>
      <p:pic>
        <p:nvPicPr>
          <p:cNvPr id="163" name="Google Shape;163;p20"/>
          <p:cNvPicPr preferRelativeResize="0"/>
          <p:nvPr/>
        </p:nvPicPr>
        <p:blipFill>
          <a:blip r:embed="rId6">
            <a:alphaModFix/>
          </a:blip>
          <a:stretch>
            <a:fillRect/>
          </a:stretch>
        </p:blipFill>
        <p:spPr>
          <a:xfrm>
            <a:off x="4390475" y="2869375"/>
            <a:ext cx="3009956" cy="202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idx="1" type="body"/>
          </p:nvPr>
        </p:nvSpPr>
        <p:spPr>
          <a:xfrm>
            <a:off x="311700" y="1556750"/>
            <a:ext cx="8480400" cy="2924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rgbClr val="282828"/>
                </a:solidFill>
                <a:latin typeface="Inter"/>
                <a:ea typeface="Inter"/>
                <a:cs typeface="Inter"/>
                <a:sym typeface="Inter"/>
              </a:rPr>
              <a:t>Untuk mengatasi </a:t>
            </a:r>
            <a:r>
              <a:rPr lang="en" sz="1500">
                <a:solidFill>
                  <a:srgbClr val="282828"/>
                </a:solidFill>
                <a:latin typeface="Inter"/>
                <a:ea typeface="Inter"/>
                <a:cs typeface="Inter"/>
                <a:sym typeface="Inter"/>
              </a:rPr>
              <a:t>kejanggalan </a:t>
            </a:r>
            <a:r>
              <a:rPr lang="en" sz="1500">
                <a:solidFill>
                  <a:srgbClr val="282828"/>
                </a:solidFill>
                <a:latin typeface="Inter"/>
                <a:ea typeface="Inter"/>
                <a:cs typeface="Inter"/>
                <a:sym typeface="Inter"/>
              </a:rPr>
              <a:t>yang ada, maka data yang mengandung </a:t>
            </a:r>
            <a:r>
              <a:rPr i="1" lang="en" sz="1500">
                <a:solidFill>
                  <a:srgbClr val="282828"/>
                </a:solidFill>
                <a:latin typeface="Inter"/>
                <a:ea typeface="Inter"/>
                <a:cs typeface="Inter"/>
                <a:sym typeface="Inter"/>
              </a:rPr>
              <a:t>outliers</a:t>
            </a:r>
            <a:r>
              <a:rPr lang="en" sz="1500">
                <a:solidFill>
                  <a:srgbClr val="282828"/>
                </a:solidFill>
                <a:latin typeface="Inter"/>
                <a:ea typeface="Inter"/>
                <a:cs typeface="Inter"/>
                <a:sym typeface="Inter"/>
              </a:rPr>
              <a:t> akan dihilangkan.</a:t>
            </a:r>
            <a:endParaRPr sz="1500">
              <a:solidFill>
                <a:srgbClr val="282828"/>
              </a:solidFill>
              <a:latin typeface="Inter"/>
              <a:ea typeface="Inter"/>
              <a:cs typeface="Inter"/>
              <a:sym typeface="Inter"/>
            </a:endParaRPr>
          </a:p>
          <a:p>
            <a:pPr indent="0" lvl="0" marL="0" rtl="0" algn="just">
              <a:spcBef>
                <a:spcPts val="1000"/>
              </a:spcBef>
              <a:spcAft>
                <a:spcPts val="1000"/>
              </a:spcAft>
              <a:buNone/>
            </a:pPr>
            <a:r>
              <a:t/>
            </a:r>
            <a:endParaRPr sz="1500">
              <a:solidFill>
                <a:srgbClr val="282828"/>
              </a:solidFill>
              <a:latin typeface="Inter"/>
              <a:ea typeface="Inter"/>
              <a:cs typeface="Inter"/>
              <a:sym typeface="Inter"/>
            </a:endParaRPr>
          </a:p>
        </p:txBody>
      </p:sp>
      <p:sp>
        <p:nvSpPr>
          <p:cNvPr id="169" name="Google Shape;169;p2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Inter"/>
                <a:ea typeface="Inter"/>
                <a:cs typeface="Inter"/>
                <a:sym typeface="Inter"/>
              </a:rPr>
              <a:t>© 2022 Program Studi Independen Bersertifikat Zenius Bersama Kampus Merdeka</a:t>
            </a:r>
            <a:endParaRPr sz="900">
              <a:solidFill>
                <a:schemeClr val="dk2"/>
              </a:solidFill>
              <a:latin typeface="Inter"/>
              <a:ea typeface="Inter"/>
              <a:cs typeface="Inter"/>
              <a:sym typeface="Inter"/>
            </a:endParaRPr>
          </a:p>
        </p:txBody>
      </p:sp>
      <p:grpSp>
        <p:nvGrpSpPr>
          <p:cNvPr id="170" name="Google Shape;170;p21"/>
          <p:cNvGrpSpPr/>
          <p:nvPr/>
        </p:nvGrpSpPr>
        <p:grpSpPr>
          <a:xfrm>
            <a:off x="7503019" y="95797"/>
            <a:ext cx="1516771" cy="323122"/>
            <a:chOff x="400885" y="325214"/>
            <a:chExt cx="2298835" cy="489727"/>
          </a:xfrm>
        </p:grpSpPr>
        <p:pic>
          <p:nvPicPr>
            <p:cNvPr id="171" name="Google Shape;171;p21"/>
            <p:cNvPicPr preferRelativeResize="0"/>
            <p:nvPr/>
          </p:nvPicPr>
          <p:blipFill>
            <a:blip r:embed="rId3">
              <a:alphaModFix/>
            </a:blip>
            <a:stretch>
              <a:fillRect/>
            </a:stretch>
          </p:blipFill>
          <p:spPr>
            <a:xfrm>
              <a:off x="1906971" y="358726"/>
              <a:ext cx="792749" cy="422701"/>
            </a:xfrm>
            <a:prstGeom prst="rect">
              <a:avLst/>
            </a:prstGeom>
            <a:noFill/>
            <a:ln>
              <a:noFill/>
            </a:ln>
          </p:spPr>
        </p:pic>
        <p:cxnSp>
          <p:nvCxnSpPr>
            <p:cNvPr id="172" name="Google Shape;172;p21"/>
            <p:cNvCxnSpPr/>
            <p:nvPr/>
          </p:nvCxnSpPr>
          <p:spPr>
            <a:xfrm>
              <a:off x="1632394" y="460384"/>
              <a:ext cx="0" cy="219345"/>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21"/>
            <p:cNvCxnSpPr/>
            <p:nvPr/>
          </p:nvCxnSpPr>
          <p:spPr>
            <a:xfrm>
              <a:off x="1632360" y="460384"/>
              <a:ext cx="0" cy="219345"/>
            </a:xfrm>
            <a:prstGeom prst="straightConnector1">
              <a:avLst/>
            </a:prstGeom>
            <a:noFill/>
            <a:ln cap="flat" cmpd="sng" w="9525">
              <a:solidFill>
                <a:schemeClr val="dk2"/>
              </a:solidFill>
              <a:prstDash val="solid"/>
              <a:round/>
              <a:headEnd len="med" w="med" type="none"/>
              <a:tailEnd len="med" w="med" type="none"/>
            </a:ln>
          </p:spPr>
        </p:cxnSp>
        <p:pic>
          <p:nvPicPr>
            <p:cNvPr id="174" name="Google Shape;174;p21"/>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75" name="Google Shape;175;p21"/>
          <p:cNvSpPr txBox="1"/>
          <p:nvPr>
            <p:ph type="title"/>
          </p:nvPr>
        </p:nvSpPr>
        <p:spPr>
          <a:xfrm>
            <a:off x="311700" y="673625"/>
            <a:ext cx="8480400" cy="81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76" name="Google Shape;176;p2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EDA and Visualization</a:t>
            </a:r>
            <a:endParaRPr b="1" sz="1000">
              <a:solidFill>
                <a:srgbClr val="601F99"/>
              </a:solidFill>
              <a:latin typeface="Inter"/>
              <a:ea typeface="Inter"/>
              <a:cs typeface="Inter"/>
              <a:sym typeface="Inter"/>
            </a:endParaRPr>
          </a:p>
        </p:txBody>
      </p:sp>
      <p:pic>
        <p:nvPicPr>
          <p:cNvPr id="177" name="Google Shape;177;p21"/>
          <p:cNvPicPr preferRelativeResize="0"/>
          <p:nvPr/>
        </p:nvPicPr>
        <p:blipFill>
          <a:blip r:embed="rId5">
            <a:alphaModFix/>
          </a:blip>
          <a:stretch>
            <a:fillRect/>
          </a:stretch>
        </p:blipFill>
        <p:spPr>
          <a:xfrm>
            <a:off x="1061375" y="2424600"/>
            <a:ext cx="3053425" cy="2056550"/>
          </a:xfrm>
          <a:prstGeom prst="rect">
            <a:avLst/>
          </a:prstGeom>
          <a:noFill/>
          <a:ln>
            <a:noFill/>
          </a:ln>
        </p:spPr>
      </p:pic>
      <p:pic>
        <p:nvPicPr>
          <p:cNvPr id="178" name="Google Shape;178;p21"/>
          <p:cNvPicPr preferRelativeResize="0"/>
          <p:nvPr/>
        </p:nvPicPr>
        <p:blipFill>
          <a:blip r:embed="rId6">
            <a:alphaModFix/>
          </a:blip>
          <a:stretch>
            <a:fillRect/>
          </a:stretch>
        </p:blipFill>
        <p:spPr>
          <a:xfrm>
            <a:off x="4275673" y="2424600"/>
            <a:ext cx="3053427" cy="2056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