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7EAE0-D27B-CEC4-8E2A-D0C116A9B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6A901-F1D9-43AC-178A-735950A6B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50B50-049B-1B50-BF88-E0BAEFEB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89A8-B7A8-46A7-83FF-F3BD52898BD6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65190-7D82-B84C-44F1-4F6E16D8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7FB6-BA22-ECED-05D3-8C218D9D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9879-05E2-4F2F-B61C-C8DB10E9D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64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E3DA8-BFDA-F8B3-058D-FE56593E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16A57-F0AB-ADC9-076D-6E9D3D16E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00E05-B84D-0946-B021-8B8212F6F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89A8-B7A8-46A7-83FF-F3BD52898BD6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886D3-410E-B7DC-DBB9-9AE37873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8A8C7-1A1F-61D2-F9FA-C91AB81D3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9879-05E2-4F2F-B61C-C8DB10E9D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39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4B82B5-2017-3D88-663C-D804C17E0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11280-F29E-2100-1E28-589F2B7D4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0BD39-18B0-49F5-A459-4252E32D5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89A8-B7A8-46A7-83FF-F3BD52898BD6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2F34C-30F4-9E82-9D6A-BF9E4D008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D4092-5BED-462F-040B-8F590A42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9879-05E2-4F2F-B61C-C8DB10E9D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24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4057-9F57-6106-66F7-F55730AE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DABB9-F55A-7941-D853-431B455AF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FAF4E-76E6-BDE8-5949-5F0DE380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89A8-B7A8-46A7-83FF-F3BD52898BD6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8E89C-8259-6BE2-0E4C-D66F4D65E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18766-DABA-AF5E-7F88-7C43EFE2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9879-05E2-4F2F-B61C-C8DB10E9D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67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A399E-6799-968E-313A-163BAC027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B2513-3A8D-6CB7-8B62-A7F43DC39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649C0-6DBF-13C4-0BD5-300EF2A1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89A8-B7A8-46A7-83FF-F3BD52898BD6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FD01D-8053-CE29-F6AB-6B6D04CC0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23507-A230-4B6C-7F4F-5B86FAF9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9879-05E2-4F2F-B61C-C8DB10E9D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98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CE05-733D-C52A-FB8C-F54FEF91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9CF31-DA3A-5051-52ED-46B92147B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CDA9C-E237-F321-6465-2FFD39962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2B08D-4439-61D9-D830-8F951B8FF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89A8-B7A8-46A7-83FF-F3BD52898BD6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5E4F5-C905-2DBE-0504-CF016730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D0353-B8AF-7F4A-F515-1A8BF6FE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9879-05E2-4F2F-B61C-C8DB10E9D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00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EC629-3416-CDD4-5BB5-BAC9C3470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56E05-D14E-6A3B-CF14-C58D40A31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3AC67-42D9-B96A-1E0B-95C7626C5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79359-1E9C-65D2-2751-486A3698F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2ECAA0-2634-6BF9-24DC-37FEA0B41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E3BF39-6C31-E78D-13B0-368A9448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89A8-B7A8-46A7-83FF-F3BD52898BD6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EE9A3-5529-CBB1-0AD7-959A5920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113AF-7C0B-FAE5-FA1C-2CB056E7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9879-05E2-4F2F-B61C-C8DB10E9D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60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D704-EB22-7849-D010-7707ACEF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2F803-6508-D9E3-9D26-CACE13C4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89A8-B7A8-46A7-83FF-F3BD52898BD6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A684A-74B9-04FE-3532-31E0E013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02028-6ABD-02AE-5935-E1EB7473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9879-05E2-4F2F-B61C-C8DB10E9D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16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4C770-DD5B-D4BE-4F79-716F0733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89A8-B7A8-46A7-83FF-F3BD52898BD6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55007D-BA4B-BB0A-0BC9-01689098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DD797-3150-2879-1381-DB330630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9879-05E2-4F2F-B61C-C8DB10E9D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57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F4D8-C56A-6219-2269-8D4AF317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08D2D-E9E5-2112-F828-3EC2B1556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5B683-60F3-BEBE-824E-D751E4B98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5F20D-AF0A-AE39-6B16-A13F7D61B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89A8-B7A8-46A7-83FF-F3BD52898BD6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09CA1-7CE7-CC4C-A6CA-205B4628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9A103-9212-A5E3-47A3-ED73814D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9879-05E2-4F2F-B61C-C8DB10E9D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48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658B-3395-DA9D-5637-50AA90BA8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D89996-EFA4-08AB-4A24-636069947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CC928-7254-334C-0A06-F6FEDF965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729DB-A02E-0A08-77C2-3563E5885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89A8-B7A8-46A7-83FF-F3BD52898BD6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509AA-8CA0-2C46-2211-7F365A5D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9DF08-6363-7602-0025-BBC47FA6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9879-05E2-4F2F-B61C-C8DB10E9D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26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7079D8-21BB-8917-E61D-E5CB1CE3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7766F-27BE-4713-4534-599B03DDF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4D5EF-A2F3-C4D5-2363-E5A5054A3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389A8-B7A8-46A7-83FF-F3BD52898BD6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7EE7F-A0BD-CF14-A286-1D63DDA0E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DAFDF-CFED-2D2F-F28A-0B2E357AC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B9879-05E2-4F2F-B61C-C8DB10E9D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32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F7A0B25-BBA2-2F3A-34F3-A33689691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886" y="279918"/>
            <a:ext cx="11308702" cy="6298164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endParaRPr lang="en-IN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java Programming?</a:t>
            </a:r>
          </a:p>
          <a:p>
            <a:pPr algn="l"/>
            <a:r>
              <a:rPr lang="en-US" sz="1600" b="0" i="0" dirty="0">
                <a:effectLst/>
                <a:latin typeface="Roboto" panose="02000000000000000000" pitchFamily="2" charset="0"/>
              </a:rPr>
              <a:t>Java is an Object-Oriented programming language developed by James Gosling in the early 1990s.</a:t>
            </a:r>
          </a:p>
          <a:p>
            <a:pPr algn="l"/>
            <a:r>
              <a:rPr lang="en-US" sz="16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First Version of Java(JDK 1.0).It was introduced on 23rd Jan 1996 by </a:t>
            </a:r>
            <a:r>
              <a:rPr lang="en-US" sz="1600" dirty="0" err="1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MicroSystem</a:t>
            </a:r>
            <a:r>
              <a:rPr lang="en-US" sz="16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1600" dirty="0">
              <a:effectLst/>
              <a:latin typeface="Roboto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1600" dirty="0">
                <a:solidFill>
                  <a:srgbClr val="FF0000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Syntax of Java:</a:t>
            </a:r>
          </a:p>
          <a:p>
            <a:pPr algn="l"/>
            <a:r>
              <a:rPr lang="en-US" sz="16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600" dirty="0" err="1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class_name</a:t>
            </a:r>
            <a:endParaRPr lang="en-US" sz="1600" dirty="0">
              <a:effectLst/>
              <a:latin typeface="Roboto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16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en-US" sz="16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Public static void main(String[ ] </a:t>
            </a:r>
            <a:r>
              <a:rPr lang="en-US" sz="1600" dirty="0" err="1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sz="16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</a:p>
          <a:p>
            <a:pPr algn="l"/>
            <a:r>
              <a:rPr lang="en-US" sz="16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	</a:t>
            </a:r>
            <a:r>
              <a:rPr lang="en-US" sz="1600" dirty="0" err="1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(“*”);</a:t>
            </a:r>
          </a:p>
          <a:p>
            <a:pPr algn="l"/>
            <a:r>
              <a:rPr lang="en-US" sz="16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</a:p>
          <a:p>
            <a:pPr algn="l"/>
            <a:r>
              <a:rPr lang="en-US" sz="16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algn="l"/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Save:-&gt;class_name.java</a:t>
            </a:r>
          </a:p>
          <a:p>
            <a:pPr algn="l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Compilation:-&gt;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class_name.java</a:t>
            </a:r>
          </a:p>
          <a:p>
            <a:pPr algn="l"/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Execution:-&gt;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class_name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67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48FC-2D85-7CB5-310C-F19C24277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  <a:latin typeface="+mn-lt"/>
              </a:rPr>
              <a:t>Java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30CDD3-728E-C83F-9F58-9715AC124DB2}"/>
              </a:ext>
            </a:extLst>
          </p:cNvPr>
          <p:cNvSpPr txBox="1"/>
          <p:nvPr/>
        </p:nvSpPr>
        <p:spPr>
          <a:xfrm>
            <a:off x="838199" y="951723"/>
            <a:ext cx="1075975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Object Oriented</a:t>
            </a:r>
            <a:r>
              <a:rPr lang="en-IN" sz="2000" dirty="0"/>
              <a:t>: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In Java, everything is an Object.</a:t>
            </a: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Platform Independent</a:t>
            </a:r>
            <a:r>
              <a:rPr lang="en-IN" sz="2000" dirty="0"/>
              <a:t>: Java Programs are compiled into byte code. bytecode is platform independent.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Simple Language</a:t>
            </a:r>
            <a:r>
              <a:rPr lang="en-IN" sz="2000" dirty="0"/>
              <a:t>: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Java is designed to be easy to learn.</a:t>
            </a: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Secure: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Authentication techniques are based on public-key encryption</a:t>
            </a: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Portable</a:t>
            </a:r>
            <a:r>
              <a:rPr lang="en-IN" sz="2000" dirty="0"/>
              <a:t>: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Being architecture-neutral and having no implementation dependent aspects of the specification makes Java portable</a:t>
            </a: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Compiled &amp; Interpreted</a:t>
            </a:r>
            <a:r>
              <a:rPr lang="en-IN" sz="2000" dirty="0"/>
              <a:t>: No compiler.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High Performance</a:t>
            </a:r>
            <a:r>
              <a:rPr lang="en-IN" sz="2000" dirty="0"/>
              <a:t>: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With the use of Just-In-Time compilers, Java enables high performance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.</a:t>
            </a: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Robust</a:t>
            </a:r>
            <a:r>
              <a:rPr lang="en-IN" sz="2000" dirty="0"/>
              <a:t>: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Java makes an effort to eliminate error prone situations on compile time error checking and runtime checking.</a:t>
            </a: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i="0" dirty="0">
                <a:solidFill>
                  <a:schemeClr val="accent2">
                    <a:lumMod val="75000"/>
                  </a:schemeClr>
                </a:solidFill>
                <a:effectLst/>
              </a:rPr>
              <a:t>Distributed</a:t>
            </a:r>
            <a:r>
              <a:rPr lang="en-IN" sz="2000" i="0" dirty="0">
                <a:solidFill>
                  <a:schemeClr val="accent2">
                    <a:lumMod val="75000"/>
                  </a:schemeClr>
                </a:solidFill>
                <a:effectLst/>
                <a:latin typeface="Nunito" pitchFamily="2" charset="0"/>
              </a:rPr>
              <a:t> 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 </a:t>
            </a:r>
            <a:r>
              <a:rPr lang="en-IN" sz="2000" dirty="0"/>
              <a:t>: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Java is designed for the distributed environment of the internet.</a:t>
            </a: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Multi-threaded</a:t>
            </a:r>
            <a:r>
              <a:rPr lang="en-IN" sz="2000" dirty="0"/>
              <a:t>: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With Java's multithreaded feature it is possible to write programs that can perform many tasks simultaneously.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1553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2411E-AECD-C0B4-4241-67E11FAA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96" y="223935"/>
            <a:ext cx="10654004" cy="5953028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accent2">
                    <a:lumMod val="75000"/>
                  </a:schemeClr>
                </a:solidFill>
                <a:effectLst/>
              </a:rPr>
              <a:t>Object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− Objects have states and behaviors. Example: A dog has states - color, name, breed as well as behavior such as wagging their tail, barking, eating. An object is an instance of a class.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accent2">
                    <a:lumMod val="75000"/>
                  </a:schemeClr>
                </a:solidFill>
                <a:effectLst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− A class can be defined as a template/blueprint that describes the behavior/state that the object of its type supports.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accent2">
                    <a:lumMod val="75000"/>
                  </a:schemeClr>
                </a:solidFill>
                <a:effectLst/>
              </a:rPr>
              <a:t>Methods 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− A method is basically a behavior. A class can contain many methods. It is in methods where the logics are written, data is manipulated and all the actions are executed.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accent2">
                    <a:lumMod val="75000"/>
                  </a:schemeClr>
                </a:solidFill>
                <a:effectLst/>
              </a:rPr>
              <a:t>Instance Variables 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− Each object has its unique set of instance variables. An object's state is created by the values assigned to these instance variables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FF0000"/>
                </a:solidFill>
              </a:rPr>
              <a:t>Notes: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900" i="0" dirty="0">
                <a:solidFill>
                  <a:schemeClr val="accent2">
                    <a:lumMod val="75000"/>
                  </a:schemeClr>
                </a:solidFill>
                <a:effectLst/>
              </a:rPr>
              <a:t>Case Sensitivity </a:t>
            </a:r>
            <a:r>
              <a:rPr lang="en-US" sz="1900" b="0" i="0" dirty="0">
                <a:solidFill>
                  <a:srgbClr val="000000"/>
                </a:solidFill>
                <a:effectLst/>
              </a:rPr>
              <a:t>− Java is case sensitive, which means identifier </a:t>
            </a:r>
            <a:r>
              <a:rPr lang="en-US" sz="1900" b="1" i="0" dirty="0">
                <a:solidFill>
                  <a:srgbClr val="000000"/>
                </a:solidFill>
                <a:effectLst/>
              </a:rPr>
              <a:t>Hello</a:t>
            </a:r>
            <a:r>
              <a:rPr lang="en-US" sz="1900" b="0" i="0" dirty="0">
                <a:solidFill>
                  <a:srgbClr val="000000"/>
                </a:solidFill>
                <a:effectLst/>
              </a:rPr>
              <a:t> and </a:t>
            </a:r>
            <a:r>
              <a:rPr lang="en-US" sz="1900" b="1" i="0" dirty="0">
                <a:solidFill>
                  <a:srgbClr val="000000"/>
                </a:solidFill>
                <a:effectLst/>
              </a:rPr>
              <a:t>hello</a:t>
            </a:r>
            <a:r>
              <a:rPr lang="en-US" sz="1900" b="0" i="0" dirty="0">
                <a:solidFill>
                  <a:srgbClr val="000000"/>
                </a:solidFill>
                <a:effectLst/>
              </a:rPr>
              <a:t> would have different meaning in Java.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900" i="0" dirty="0">
                <a:solidFill>
                  <a:schemeClr val="accent2">
                    <a:lumMod val="75000"/>
                  </a:schemeClr>
                </a:solidFill>
                <a:effectLst/>
              </a:rPr>
              <a:t>Class Names </a:t>
            </a:r>
            <a:r>
              <a:rPr lang="en-US" sz="1900" b="0" i="0" dirty="0">
                <a:solidFill>
                  <a:srgbClr val="000000"/>
                </a:solidFill>
                <a:effectLst/>
              </a:rPr>
              <a:t>− For all class names the first letter should be in Upper Case. If several words are used to form a name of the class, each inner word's first letter should be in Upper Case.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900" i="0" dirty="0">
                <a:solidFill>
                  <a:schemeClr val="accent2">
                    <a:lumMod val="75000"/>
                  </a:schemeClr>
                </a:solidFill>
                <a:effectLst/>
              </a:rPr>
              <a:t>Example: </a:t>
            </a:r>
            <a:r>
              <a:rPr lang="en-US" sz="1900" b="0" i="1" dirty="0">
                <a:solidFill>
                  <a:srgbClr val="000000"/>
                </a:solidFill>
                <a:effectLst/>
              </a:rPr>
              <a:t>class </a:t>
            </a:r>
            <a:r>
              <a:rPr lang="en-US" sz="1900" b="0" i="1" dirty="0" err="1">
                <a:solidFill>
                  <a:srgbClr val="000000"/>
                </a:solidFill>
                <a:effectLst/>
              </a:rPr>
              <a:t>MyFirstJavaClass</a:t>
            </a:r>
            <a:endParaRPr lang="en-US" sz="1900" b="0" i="0" dirty="0">
              <a:solidFill>
                <a:srgbClr val="000000"/>
              </a:solidFill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900" i="0" dirty="0">
                <a:solidFill>
                  <a:schemeClr val="accent2">
                    <a:lumMod val="75000"/>
                  </a:schemeClr>
                </a:solidFill>
                <a:effectLst/>
              </a:rPr>
              <a:t>Method Names </a:t>
            </a:r>
            <a:r>
              <a:rPr lang="en-US" sz="1900" b="0" i="0" dirty="0">
                <a:solidFill>
                  <a:srgbClr val="000000"/>
                </a:solidFill>
                <a:effectLst/>
              </a:rPr>
              <a:t>− All method names should start with a Lower Case letter. If several words are used to form the name of the method, then each inner word's first letter should be in Upper Case.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900" i="0" dirty="0">
                <a:solidFill>
                  <a:schemeClr val="accent2">
                    <a:lumMod val="75000"/>
                  </a:schemeClr>
                </a:solidFill>
                <a:effectLst/>
              </a:rPr>
              <a:t>Example: </a:t>
            </a:r>
            <a:r>
              <a:rPr lang="en-US" sz="1900" b="0" i="1" dirty="0">
                <a:solidFill>
                  <a:srgbClr val="000000"/>
                </a:solidFill>
                <a:effectLst/>
              </a:rPr>
              <a:t>public void </a:t>
            </a:r>
            <a:r>
              <a:rPr lang="en-US" sz="1900" b="0" i="1" dirty="0" err="1">
                <a:solidFill>
                  <a:srgbClr val="000000"/>
                </a:solidFill>
                <a:effectLst/>
              </a:rPr>
              <a:t>myMethodName</a:t>
            </a:r>
            <a:r>
              <a:rPr lang="en-US" sz="1900" b="0" i="1" dirty="0">
                <a:solidFill>
                  <a:srgbClr val="000000"/>
                </a:solidFill>
                <a:effectLst/>
              </a:rPr>
              <a:t>()</a:t>
            </a:r>
            <a:endParaRPr lang="en-US" sz="1900" b="0" i="0" dirty="0">
              <a:solidFill>
                <a:srgbClr val="000000"/>
              </a:solidFill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900" i="0" dirty="0">
                <a:solidFill>
                  <a:schemeClr val="accent2">
                    <a:lumMod val="75000"/>
                  </a:schemeClr>
                </a:solidFill>
                <a:effectLst/>
              </a:rPr>
              <a:t>Program File Name </a:t>
            </a:r>
            <a:r>
              <a:rPr lang="en-US" sz="1900" b="0" i="0" dirty="0">
                <a:solidFill>
                  <a:srgbClr val="000000"/>
                </a:solidFill>
                <a:effectLst/>
              </a:rPr>
              <a:t>− Name of the program file should exactly match the class name.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69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848D62-5ECD-BE55-E7A0-5639812B3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60363"/>
            <a:ext cx="10515600" cy="63203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u="sng" dirty="0">
                <a:solidFill>
                  <a:srgbClr val="FF0000"/>
                </a:solidFill>
              </a:rPr>
              <a:t>Oops Concepts </a:t>
            </a:r>
            <a:endParaRPr lang="en-IN" sz="2400" b="0" i="0" u="sng" dirty="0">
              <a:solidFill>
                <a:srgbClr val="FF0000"/>
              </a:solidFill>
              <a:effectLst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IN" sz="2400" b="0" i="0" dirty="0">
                <a:effectLst/>
              </a:rPr>
              <a:t>Polymorphism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IN" sz="2400" b="0" i="0" dirty="0">
                <a:effectLst/>
              </a:rPr>
              <a:t>Inheritance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IN" sz="2400" b="0" i="0" dirty="0">
                <a:effectLst/>
              </a:rPr>
              <a:t>Encapsulation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IN" sz="2400" b="0" i="0" dirty="0">
                <a:effectLst/>
              </a:rPr>
              <a:t>Abstraction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IN" sz="2400" b="0" i="0" dirty="0">
                <a:effectLst/>
              </a:rPr>
              <a:t>Classes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IN" sz="2400" b="0" i="0" dirty="0">
                <a:effectLst/>
              </a:rPr>
              <a:t>Objects</a:t>
            </a:r>
          </a:p>
          <a:p>
            <a:pPr marL="0" indent="0" algn="l">
              <a:buNone/>
            </a:pP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IN" sz="2400" b="0" i="0" u="sng" dirty="0">
                <a:solidFill>
                  <a:srgbClr val="FF0000"/>
                </a:solidFill>
                <a:effectLst/>
              </a:rPr>
              <a:t>Access Modifiers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IN" sz="2400" dirty="0"/>
              <a:t>Private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IN" sz="2400" b="0" i="0" dirty="0">
                <a:effectLst/>
              </a:rPr>
              <a:t>Protected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IN" sz="2400" dirty="0"/>
              <a:t>Public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IN" sz="2400" b="0" i="0" dirty="0">
                <a:effectLst/>
              </a:rPr>
              <a:t>Default</a:t>
            </a:r>
          </a:p>
          <a:p>
            <a:pPr marL="0" indent="0" algn="l">
              <a:buNone/>
            </a:pPr>
            <a:endParaRPr lang="en-IN" sz="2400" b="0" i="0" dirty="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0282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4FF35A1-223A-48DD-3F4C-ACE2D9985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76" y="422035"/>
            <a:ext cx="7921689" cy="5652193"/>
          </a:xfrm>
        </p:spPr>
      </p:pic>
    </p:spTree>
    <p:extLst>
      <p:ext uri="{BB962C8B-B14F-4D97-AF65-F5344CB8AC3E}">
        <p14:creationId xmlns:p14="http://schemas.microsoft.com/office/powerpoint/2010/main" val="3708795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0D7F55-44BC-B610-6982-7EA33AF6FF66}"/>
              </a:ext>
            </a:extLst>
          </p:cNvPr>
          <p:cNvSpPr txBox="1"/>
          <p:nvPr/>
        </p:nvSpPr>
        <p:spPr>
          <a:xfrm>
            <a:off x="2258008" y="503853"/>
            <a:ext cx="6888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Collection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217718B-9BFB-7E8E-2257-4E9D39C9DF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531" y="960249"/>
            <a:ext cx="6393801" cy="581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19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57E322-0B17-13FF-B05A-6CC8D8409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95" y="317500"/>
            <a:ext cx="10416823" cy="5859463"/>
          </a:xfrm>
        </p:spPr>
      </p:pic>
    </p:spTree>
    <p:extLst>
      <p:ext uri="{BB962C8B-B14F-4D97-AF65-F5344CB8AC3E}">
        <p14:creationId xmlns:p14="http://schemas.microsoft.com/office/powerpoint/2010/main" val="3962267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507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Nunito</vt:lpstr>
      <vt:lpstr>Roboto</vt:lpstr>
      <vt:lpstr>Wingdings</vt:lpstr>
      <vt:lpstr>Office Theme</vt:lpstr>
      <vt:lpstr>PowerPoint Presentation</vt:lpstr>
      <vt:lpstr>Java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Renuka Maradagi</dc:creator>
  <cp:lastModifiedBy>Renuka Maradagi</cp:lastModifiedBy>
  <cp:revision>10</cp:revision>
  <dcterms:created xsi:type="dcterms:W3CDTF">2022-12-23T14:51:41Z</dcterms:created>
  <dcterms:modified xsi:type="dcterms:W3CDTF">2023-03-27T09:21:29Z</dcterms:modified>
</cp:coreProperties>
</file>