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Hanuman" charset="1" panose="02020502060506020304"/>
      <p:regular r:id="rId23"/>
    </p:embeddedFont>
    <p:embeddedFont>
      <p:font typeface="Nunito Sans" charset="1" panose="00000500000000000000"/>
      <p:regular r:id="rId24"/>
    </p:embeddedFont>
    <p:embeddedFont>
      <p:font typeface="Nunito Sans Ultra-Bold" charset="1" panose="00000900000000000000"/>
      <p:regular r:id="rId25"/>
    </p:embeddedFont>
    <p:embeddedFont>
      <p:font typeface="Hanuman Bold" charset="1" panose="02020502060506020304"/>
      <p:regular r:id="rId26"/>
    </p:embeddedFont>
    <p:embeddedFont>
      <p:font typeface="Archivo Black" charset="1" panose="020B0A03020202020B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8.xml" Type="http://schemas.openxmlformats.org/officeDocument/2006/relationships/slide"/><Relationship Id="rId3" Target="slide3.xml" Type="http://schemas.openxmlformats.org/officeDocument/2006/relationships/slide"/><Relationship Id="rId4" Target="slide4.xml" Type="http://schemas.openxmlformats.org/officeDocument/2006/relationships/slide"/><Relationship Id="rId5" Target="slide10.xml" Type="http://schemas.openxmlformats.org/officeDocument/2006/relationships/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Relationship Id="rId3" Target="slide4.xml" Type="http://schemas.openxmlformats.org/officeDocument/2006/relationships/slide"/><Relationship Id="rId4" Target="slide8.xml" Type="http://schemas.openxmlformats.org/officeDocument/2006/relationships/slide"/><Relationship Id="rId5" Target="slide10.xml" Type="http://schemas.openxmlformats.org/officeDocument/2006/relationships/slide"/><Relationship Id="rId6" Target="slide15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amazon.in/ref=nav_logo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flipkart.com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6862" y="3880699"/>
            <a:ext cx="15962438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Canvas &amp; Chapter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970125" y="1099820"/>
            <a:ext cx="2289175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Team-01</a:t>
            </a:r>
          </a:p>
        </p:txBody>
      </p:sp>
      <p:sp>
        <p:nvSpPr>
          <p:cNvPr name="AutoShape 4" id="4"/>
          <p:cNvSpPr/>
          <p:nvPr/>
        </p:nvSpPr>
        <p:spPr>
          <a:xfrm>
            <a:off x="1000125" y="8358504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00125" y="7013588"/>
            <a:ext cx="7905750" cy="111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1"/>
              </a:lnSpc>
            </a:pPr>
            <a:r>
              <a:rPr lang="en-US" sz="8111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AOOP-Review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33860" y="2437624"/>
            <a:ext cx="9009329" cy="7624089"/>
          </a:xfrm>
          <a:custGeom>
            <a:avLst/>
            <a:gdLst/>
            <a:ahLst/>
            <a:cxnLst/>
            <a:rect r="r" b="b" t="t" l="l"/>
            <a:pathLst>
              <a:path h="7624089" w="9009329">
                <a:moveTo>
                  <a:pt x="0" y="0"/>
                </a:moveTo>
                <a:lnTo>
                  <a:pt x="9009329" y="0"/>
                </a:lnTo>
                <a:lnTo>
                  <a:pt x="9009329" y="7624088"/>
                </a:lnTo>
                <a:lnTo>
                  <a:pt x="0" y="762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89" r="0" b="-22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605311"/>
            <a:ext cx="16970443" cy="167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6"/>
              </a:lnSpc>
            </a:pPr>
            <a:r>
              <a:rPr lang="en-US" sz="12176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Design and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9421" y="325924"/>
            <a:ext cx="17129158" cy="9635151"/>
          </a:xfrm>
          <a:custGeom>
            <a:avLst/>
            <a:gdLst/>
            <a:ahLst/>
            <a:cxnLst/>
            <a:rect r="r" b="b" t="t" l="l"/>
            <a:pathLst>
              <a:path h="9635151" w="17129158">
                <a:moveTo>
                  <a:pt x="0" y="0"/>
                </a:moveTo>
                <a:lnTo>
                  <a:pt x="17129158" y="0"/>
                </a:lnTo>
                <a:lnTo>
                  <a:pt x="17129158" y="9635152"/>
                </a:lnTo>
                <a:lnTo>
                  <a:pt x="0" y="9635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15273" y="6511038"/>
            <a:ext cx="5886698" cy="3166362"/>
            <a:chOff x="0" y="0"/>
            <a:chExt cx="1533776" cy="824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3776" cy="824994"/>
            </a:xfrm>
            <a:custGeom>
              <a:avLst/>
              <a:gdLst/>
              <a:ahLst/>
              <a:cxnLst/>
              <a:rect r="r" b="b" t="t" l="l"/>
              <a:pathLst>
                <a:path h="824994" w="1533776">
                  <a:moveTo>
                    <a:pt x="35509" y="0"/>
                  </a:moveTo>
                  <a:lnTo>
                    <a:pt x="1498267" y="0"/>
                  </a:lnTo>
                  <a:cubicBezTo>
                    <a:pt x="1517878" y="0"/>
                    <a:pt x="1533776" y="15898"/>
                    <a:pt x="1533776" y="35509"/>
                  </a:cubicBezTo>
                  <a:lnTo>
                    <a:pt x="1533776" y="789485"/>
                  </a:lnTo>
                  <a:cubicBezTo>
                    <a:pt x="1533776" y="798902"/>
                    <a:pt x="1530035" y="807934"/>
                    <a:pt x="1523375" y="814593"/>
                  </a:cubicBezTo>
                  <a:cubicBezTo>
                    <a:pt x="1516716" y="821253"/>
                    <a:pt x="1507684" y="824994"/>
                    <a:pt x="1498267" y="824994"/>
                  </a:cubicBezTo>
                  <a:lnTo>
                    <a:pt x="35509" y="824994"/>
                  </a:lnTo>
                  <a:cubicBezTo>
                    <a:pt x="26092" y="824994"/>
                    <a:pt x="17060" y="821253"/>
                    <a:pt x="10400" y="814593"/>
                  </a:cubicBezTo>
                  <a:cubicBezTo>
                    <a:pt x="3741" y="807934"/>
                    <a:pt x="0" y="798902"/>
                    <a:pt x="0" y="789485"/>
                  </a:cubicBezTo>
                  <a:lnTo>
                    <a:pt x="0" y="35509"/>
                  </a:lnTo>
                  <a:cubicBezTo>
                    <a:pt x="0" y="26092"/>
                    <a:pt x="3741" y="17060"/>
                    <a:pt x="10400" y="10400"/>
                  </a:cubicBezTo>
                  <a:cubicBezTo>
                    <a:pt x="17060" y="3741"/>
                    <a:pt x="26092" y="0"/>
                    <a:pt x="35509" y="0"/>
                  </a:cubicBezTo>
                  <a:close/>
                </a:path>
              </a:pathLst>
            </a:custGeom>
            <a:solidFill>
              <a:srgbClr val="F28B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533776" cy="824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2" action="ppaction://hlinksldjump"/>
                </a:rPr>
                <a:t>Testing &amp; Debugging (Weeks 7-8):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2" action="ppaction://hlinksldjump"/>
                </a:rPr>
                <a:t>Unit Testing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2" action="ppaction://hlinksldjump"/>
                </a:rPr>
                <a:t>Bug Fixing &amp; Performance Optimization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634490"/>
            <a:ext cx="4795894" cy="3166362"/>
            <a:chOff x="0" y="0"/>
            <a:chExt cx="1249567" cy="8249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9567" cy="824994"/>
            </a:xfrm>
            <a:custGeom>
              <a:avLst/>
              <a:gdLst/>
              <a:ahLst/>
              <a:cxnLst/>
              <a:rect r="r" b="b" t="t" l="l"/>
              <a:pathLst>
                <a:path h="824994" w="1249567">
                  <a:moveTo>
                    <a:pt x="43586" y="0"/>
                  </a:moveTo>
                  <a:lnTo>
                    <a:pt x="1205982" y="0"/>
                  </a:lnTo>
                  <a:cubicBezTo>
                    <a:pt x="1230054" y="0"/>
                    <a:pt x="1249567" y="19514"/>
                    <a:pt x="1249567" y="43586"/>
                  </a:cubicBezTo>
                  <a:lnTo>
                    <a:pt x="1249567" y="781408"/>
                  </a:lnTo>
                  <a:cubicBezTo>
                    <a:pt x="1249567" y="805480"/>
                    <a:pt x="1230054" y="824994"/>
                    <a:pt x="1205982" y="824994"/>
                  </a:cubicBezTo>
                  <a:lnTo>
                    <a:pt x="43586" y="824994"/>
                  </a:lnTo>
                  <a:cubicBezTo>
                    <a:pt x="32026" y="824994"/>
                    <a:pt x="20940" y="820402"/>
                    <a:pt x="12766" y="812228"/>
                  </a:cubicBezTo>
                  <a:cubicBezTo>
                    <a:pt x="4592" y="804054"/>
                    <a:pt x="0" y="792968"/>
                    <a:pt x="0" y="781408"/>
                  </a:cubicBezTo>
                  <a:lnTo>
                    <a:pt x="0" y="43586"/>
                  </a:lnTo>
                  <a:cubicBezTo>
                    <a:pt x="0" y="19514"/>
                    <a:pt x="19514" y="0"/>
                    <a:pt x="43586" y="0"/>
                  </a:cubicBezTo>
                  <a:close/>
                </a:path>
              </a:pathLst>
            </a:custGeom>
            <a:solidFill>
              <a:srgbClr val="FFE56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249567" cy="853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3" action="ppaction://hlinksldjump"/>
                </a:rPr>
                <a:t>Planning &amp; Research (Weeks 1-2):</a:t>
              </a:r>
            </a:p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3" action="ppaction://hlinksldjump"/>
                </a:rPr>
                <a:t>Competitor Analysis</a:t>
              </a:r>
            </a:p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3" action="ppaction://hlinksldjump"/>
                </a:rPr>
                <a:t>Feature Finalization</a:t>
              </a:r>
            </a:p>
            <a:p>
              <a:pPr algn="ctr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3" action="ppaction://hlinksldjump"/>
                </a:rPr>
                <a:t>Wireframing &amp; UI/UX Design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1986" y="2634490"/>
            <a:ext cx="4795894" cy="3166362"/>
            <a:chOff x="0" y="0"/>
            <a:chExt cx="1249567" cy="8249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567" cy="824994"/>
            </a:xfrm>
            <a:custGeom>
              <a:avLst/>
              <a:gdLst/>
              <a:ahLst/>
              <a:cxnLst/>
              <a:rect r="r" b="b" t="t" l="l"/>
              <a:pathLst>
                <a:path h="824994" w="1249567">
                  <a:moveTo>
                    <a:pt x="43586" y="0"/>
                  </a:moveTo>
                  <a:lnTo>
                    <a:pt x="1205982" y="0"/>
                  </a:lnTo>
                  <a:cubicBezTo>
                    <a:pt x="1230054" y="0"/>
                    <a:pt x="1249567" y="19514"/>
                    <a:pt x="1249567" y="43586"/>
                  </a:cubicBezTo>
                  <a:lnTo>
                    <a:pt x="1249567" y="781408"/>
                  </a:lnTo>
                  <a:cubicBezTo>
                    <a:pt x="1249567" y="805480"/>
                    <a:pt x="1230054" y="824994"/>
                    <a:pt x="1205982" y="824994"/>
                  </a:cubicBezTo>
                  <a:lnTo>
                    <a:pt x="43586" y="824994"/>
                  </a:lnTo>
                  <a:cubicBezTo>
                    <a:pt x="32026" y="824994"/>
                    <a:pt x="20940" y="820402"/>
                    <a:pt x="12766" y="812228"/>
                  </a:cubicBezTo>
                  <a:cubicBezTo>
                    <a:pt x="4592" y="804054"/>
                    <a:pt x="0" y="792968"/>
                    <a:pt x="0" y="781408"/>
                  </a:cubicBezTo>
                  <a:lnTo>
                    <a:pt x="0" y="43586"/>
                  </a:lnTo>
                  <a:cubicBezTo>
                    <a:pt x="0" y="19514"/>
                    <a:pt x="19514" y="0"/>
                    <a:pt x="43586" y="0"/>
                  </a:cubicBezTo>
                  <a:close/>
                </a:path>
              </a:pathLst>
            </a:custGeom>
            <a:solidFill>
              <a:srgbClr val="FFBD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249567" cy="824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4" action="ppaction://hlinksldjump"/>
                </a:rPr>
                <a:t>Development Phase 1 (Weeks 3-4):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4" action="ppaction://hlinksldjump"/>
                </a:rPr>
                <a:t>Frontend Design (HTML, CSS, JavaScript, Bootstrap)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4" action="ppaction://hlinksldjump"/>
                </a:rPr>
                <a:t>Backend Setup (Spring, MongoDB)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15273" y="2634490"/>
            <a:ext cx="5886698" cy="3166362"/>
            <a:chOff x="0" y="0"/>
            <a:chExt cx="1533776" cy="8249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33776" cy="824994"/>
            </a:xfrm>
            <a:custGeom>
              <a:avLst/>
              <a:gdLst/>
              <a:ahLst/>
              <a:cxnLst/>
              <a:rect r="r" b="b" t="t" l="l"/>
              <a:pathLst>
                <a:path h="824994" w="1533776">
                  <a:moveTo>
                    <a:pt x="35509" y="0"/>
                  </a:moveTo>
                  <a:lnTo>
                    <a:pt x="1498267" y="0"/>
                  </a:lnTo>
                  <a:cubicBezTo>
                    <a:pt x="1517878" y="0"/>
                    <a:pt x="1533776" y="15898"/>
                    <a:pt x="1533776" y="35509"/>
                  </a:cubicBezTo>
                  <a:lnTo>
                    <a:pt x="1533776" y="789485"/>
                  </a:lnTo>
                  <a:cubicBezTo>
                    <a:pt x="1533776" y="798902"/>
                    <a:pt x="1530035" y="807934"/>
                    <a:pt x="1523375" y="814593"/>
                  </a:cubicBezTo>
                  <a:cubicBezTo>
                    <a:pt x="1516716" y="821253"/>
                    <a:pt x="1507684" y="824994"/>
                    <a:pt x="1498267" y="824994"/>
                  </a:cubicBezTo>
                  <a:lnTo>
                    <a:pt x="35509" y="824994"/>
                  </a:lnTo>
                  <a:cubicBezTo>
                    <a:pt x="26092" y="824994"/>
                    <a:pt x="17060" y="821253"/>
                    <a:pt x="10400" y="814593"/>
                  </a:cubicBezTo>
                  <a:cubicBezTo>
                    <a:pt x="3741" y="807934"/>
                    <a:pt x="0" y="798902"/>
                    <a:pt x="0" y="789485"/>
                  </a:cubicBezTo>
                  <a:lnTo>
                    <a:pt x="0" y="35509"/>
                  </a:lnTo>
                  <a:cubicBezTo>
                    <a:pt x="0" y="26092"/>
                    <a:pt x="3741" y="17060"/>
                    <a:pt x="10400" y="10400"/>
                  </a:cubicBezTo>
                  <a:cubicBezTo>
                    <a:pt x="17060" y="3741"/>
                    <a:pt x="26092" y="0"/>
                    <a:pt x="35509" y="0"/>
                  </a:cubicBez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533776" cy="824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Development Phase 2 (Weeks 5-6):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API Integration (Payment gateway, Authentication)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Feature Implementation (Gallery, Chat groups)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21986" y="6511038"/>
            <a:ext cx="4795894" cy="3166362"/>
            <a:chOff x="0" y="0"/>
            <a:chExt cx="1249567" cy="8249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49567" cy="824994"/>
            </a:xfrm>
            <a:custGeom>
              <a:avLst/>
              <a:gdLst/>
              <a:ahLst/>
              <a:cxnLst/>
              <a:rect r="r" b="b" t="t" l="l"/>
              <a:pathLst>
                <a:path h="824994" w="1249567">
                  <a:moveTo>
                    <a:pt x="43586" y="0"/>
                  </a:moveTo>
                  <a:lnTo>
                    <a:pt x="1205982" y="0"/>
                  </a:lnTo>
                  <a:cubicBezTo>
                    <a:pt x="1230054" y="0"/>
                    <a:pt x="1249567" y="19514"/>
                    <a:pt x="1249567" y="43586"/>
                  </a:cubicBezTo>
                  <a:lnTo>
                    <a:pt x="1249567" y="781408"/>
                  </a:lnTo>
                  <a:cubicBezTo>
                    <a:pt x="1249567" y="805480"/>
                    <a:pt x="1230054" y="824994"/>
                    <a:pt x="1205982" y="824994"/>
                  </a:cubicBezTo>
                  <a:lnTo>
                    <a:pt x="43586" y="824994"/>
                  </a:lnTo>
                  <a:cubicBezTo>
                    <a:pt x="32026" y="824994"/>
                    <a:pt x="20940" y="820402"/>
                    <a:pt x="12766" y="812228"/>
                  </a:cubicBezTo>
                  <a:cubicBezTo>
                    <a:pt x="4592" y="804054"/>
                    <a:pt x="0" y="792968"/>
                    <a:pt x="0" y="781408"/>
                  </a:cubicBezTo>
                  <a:lnTo>
                    <a:pt x="0" y="43586"/>
                  </a:lnTo>
                  <a:cubicBezTo>
                    <a:pt x="0" y="19514"/>
                    <a:pt x="19514" y="0"/>
                    <a:pt x="43586" y="0"/>
                  </a:cubicBezTo>
                  <a:close/>
                </a:path>
              </a:pathLst>
            </a:custGeom>
            <a:solidFill>
              <a:srgbClr val="00B89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249567" cy="824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Deployment (Week 9):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Hosting on AWS/Heroku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Final Testing and Launch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370717"/>
            <a:ext cx="16873271" cy="214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9"/>
              </a:lnSpc>
            </a:pPr>
            <a:r>
              <a:rPr lang="en-US" b="true" sz="7599">
                <a:solidFill>
                  <a:srgbClr val="000000"/>
                </a:solidFill>
                <a:latin typeface="Nunito Sans Ultra-Bold"/>
                <a:ea typeface="Nunito Sans Ultra-Bold"/>
                <a:cs typeface="Nunito Sans Ultra-Bold"/>
                <a:sym typeface="Nunito Sans Ultra-Bold"/>
              </a:rPr>
              <a:t>DEVELOPMENT WORKFLOW WITH TIMELINE OF EACH STAGE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8700" y="6511038"/>
            <a:ext cx="4795894" cy="3166362"/>
            <a:chOff x="0" y="0"/>
            <a:chExt cx="1249567" cy="82499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49567" cy="824994"/>
            </a:xfrm>
            <a:custGeom>
              <a:avLst/>
              <a:gdLst/>
              <a:ahLst/>
              <a:cxnLst/>
              <a:rect r="r" b="b" t="t" l="l"/>
              <a:pathLst>
                <a:path h="824994" w="1249567">
                  <a:moveTo>
                    <a:pt x="43586" y="0"/>
                  </a:moveTo>
                  <a:lnTo>
                    <a:pt x="1205982" y="0"/>
                  </a:lnTo>
                  <a:cubicBezTo>
                    <a:pt x="1230054" y="0"/>
                    <a:pt x="1249567" y="19514"/>
                    <a:pt x="1249567" y="43586"/>
                  </a:cubicBezTo>
                  <a:lnTo>
                    <a:pt x="1249567" y="781408"/>
                  </a:lnTo>
                  <a:cubicBezTo>
                    <a:pt x="1249567" y="805480"/>
                    <a:pt x="1230054" y="824994"/>
                    <a:pt x="1205982" y="824994"/>
                  </a:cubicBezTo>
                  <a:lnTo>
                    <a:pt x="43586" y="824994"/>
                  </a:lnTo>
                  <a:cubicBezTo>
                    <a:pt x="32026" y="824994"/>
                    <a:pt x="20940" y="820402"/>
                    <a:pt x="12766" y="812228"/>
                  </a:cubicBezTo>
                  <a:cubicBezTo>
                    <a:pt x="4592" y="804054"/>
                    <a:pt x="0" y="792968"/>
                    <a:pt x="0" y="781408"/>
                  </a:cubicBezTo>
                  <a:lnTo>
                    <a:pt x="0" y="43586"/>
                  </a:lnTo>
                  <a:cubicBezTo>
                    <a:pt x="0" y="19514"/>
                    <a:pt x="19514" y="0"/>
                    <a:pt x="43586" y="0"/>
                  </a:cubicBezTo>
                  <a:close/>
                </a:path>
              </a:pathLst>
            </a:custGeom>
            <a:solidFill>
              <a:srgbClr val="00B89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1249567" cy="824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Maintenance &amp; Updates (Week 10+):</a:t>
              </a:r>
            </a:p>
            <a:p>
              <a:pPr algn="ctr">
                <a:lnSpc>
                  <a:spcPts val="3359"/>
                </a:lnSpc>
              </a:pP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User Feedback Integration</a:t>
              </a:r>
            </a:p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Nunito Sans"/>
                  <a:ea typeface="Nunito Sans"/>
                  <a:cs typeface="Nunito Sans"/>
                  <a:sym typeface="Nunito Sans"/>
                  <a:hlinkClick r:id="rId5" action="ppaction://hlinksldjump"/>
                </a:rPr>
                <a:t>Security Patches and New Features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>
            <a:off x="5824594" y="4217671"/>
            <a:ext cx="6973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11317880" y="4236721"/>
            <a:ext cx="6973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4958622" y="5800853"/>
            <a:ext cx="0" cy="7101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 flipH="true">
            <a:off x="11317880" y="8094219"/>
            <a:ext cx="6973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5824594" y="7876251"/>
            <a:ext cx="697393" cy="2179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4570" y="3487453"/>
            <a:ext cx="388758" cy="512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1</a:t>
            </a:r>
          </a:p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2</a:t>
            </a:r>
          </a:p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3</a:t>
            </a:r>
          </a:p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4</a:t>
            </a:r>
          </a:p>
          <a:p>
            <a:pPr algn="ctr">
              <a:lnSpc>
                <a:spcPts val="81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794125" y="3544603"/>
            <a:ext cx="10151827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Nirmal</a:t>
            </a:r>
            <a:r>
              <a:rPr lang="en-US" sz="36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- 2310030112: Team lead, UML designer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19200"/>
            <a:ext cx="8353425" cy="16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9"/>
              </a:lnSpc>
            </a:pPr>
          </a:p>
        </p:txBody>
      </p:sp>
      <p:sp>
        <p:nvSpPr>
          <p:cNvPr name="AutoShape 5" id="5"/>
          <p:cNvSpPr/>
          <p:nvPr/>
        </p:nvSpPr>
        <p:spPr>
          <a:xfrm flipV="true">
            <a:off x="3327400" y="3620803"/>
            <a:ext cx="0" cy="4375785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794125" y="4651091"/>
            <a:ext cx="10375897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Sanvika </a:t>
            </a:r>
            <a:r>
              <a:rPr lang="en-US" sz="36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- 2310030143: Front end developer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94125" y="5757579"/>
            <a:ext cx="10632966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Sai Pranitha</a:t>
            </a:r>
            <a:r>
              <a:rPr lang="en-US" sz="36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- 2310030113: Backend developer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94125" y="6744469"/>
            <a:ext cx="13011711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Ashmit </a:t>
            </a:r>
            <a:r>
              <a:rPr lang="en-US" sz="36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- 2310030019: Tester, Database Administrator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1412" y="953134"/>
            <a:ext cx="8353425" cy="1927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18575"/>
                </a:solidFill>
                <a:latin typeface="Hanuman Bold"/>
                <a:ea typeface="Hanuman Bold"/>
                <a:cs typeface="Hanuman Bold"/>
                <a:sym typeface="Hanuman Bold"/>
              </a:rPr>
              <a:t>Role and contribution of the team members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6400" y="4112722"/>
            <a:ext cx="7315200" cy="2061556"/>
          </a:xfrm>
          <a:custGeom>
            <a:avLst/>
            <a:gdLst/>
            <a:ahLst/>
            <a:cxnLst/>
            <a:rect r="r" b="b" t="t" l="l"/>
            <a:pathLst>
              <a:path h="2061556" w="7315200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576" y="492036"/>
            <a:ext cx="11495883" cy="331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7"/>
              </a:lnSpc>
            </a:pPr>
            <a:r>
              <a:rPr lang="en-US" sz="9502" spc="-19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 workflow</a:t>
            </a:r>
          </a:p>
          <a:p>
            <a:pPr algn="l">
              <a:lnSpc>
                <a:spcPts val="845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17426" y="3151318"/>
            <a:ext cx="16441874" cy="713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1. Setup Development Environment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•Install Eclipse IDE for Java EE development.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•Install MongoDB and set up a local database.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•Add MongoDB Java Driver to the project (via Maven or manual .jar files).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2. Project Structure in Eclipse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•WebContent: Store HTML, CSS, and JSP/Servlets.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•src: Store Java classes (e.g., servlets, data models).</a:t>
            </a:r>
          </a:p>
          <a:p>
            <a:pPr algn="just">
              <a:lnSpc>
                <a:spcPts val="6346"/>
              </a:lnSpc>
            </a:pPr>
            <a:r>
              <a:rPr lang="en-US" sz="3173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•lib: Store external libraries like MongoDB Java Driver.</a:t>
            </a:r>
          </a:p>
          <a:p>
            <a:pPr algn="just">
              <a:lnSpc>
                <a:spcPts val="6346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576" y="492036"/>
            <a:ext cx="11495883" cy="331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7"/>
              </a:lnSpc>
            </a:pPr>
            <a:r>
              <a:rPr lang="en-US" sz="9502" spc="-19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 workflow</a:t>
            </a:r>
          </a:p>
          <a:p>
            <a:pPr algn="l">
              <a:lnSpc>
                <a:spcPts val="845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147511" y="3100057"/>
            <a:ext cx="10790014" cy="628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77"/>
              </a:lnSpc>
            </a:pPr>
            <a:r>
              <a:rPr lang="en-US" sz="208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3</a:t>
            </a:r>
            <a:r>
              <a:rPr lang="en-US" sz="2088" b="true">
                <a:solidFill>
                  <a:srgbClr val="000000"/>
                </a:solidFill>
                <a:latin typeface="Hanuman Bold"/>
                <a:ea typeface="Hanuman Bold"/>
                <a:cs typeface="Hanuman Bold"/>
                <a:sym typeface="Hanuman Bold"/>
              </a:rPr>
              <a:t>. MongoDB Integration</a:t>
            </a:r>
          </a:p>
          <a:p>
            <a:pPr algn="just">
              <a:lnSpc>
                <a:spcPts val="3525"/>
              </a:lnSpc>
            </a:pPr>
            <a:r>
              <a:rPr lang="en-US" sz="1762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•Create a utility class for database connection.</a:t>
            </a:r>
          </a:p>
          <a:p>
            <a:pPr algn="just">
              <a:lnSpc>
                <a:spcPts val="3525"/>
              </a:lnSpc>
            </a:pPr>
            <a:r>
              <a:rPr lang="en-US" sz="1762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•java</a:t>
            </a:r>
          </a:p>
          <a:p>
            <a:pPr algn="just">
              <a:lnSpc>
                <a:spcPts val="3525"/>
              </a:lnSpc>
            </a:pPr>
            <a:r>
              <a:rPr lang="en-US" sz="1762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•CopyEdit</a:t>
            </a:r>
          </a:p>
          <a:p>
            <a:pPr algn="just">
              <a:lnSpc>
                <a:spcPts val="3525"/>
              </a:lnSpc>
            </a:pPr>
            <a:r>
              <a:rPr lang="en-US" sz="1762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•MongoDatabasegetDatabase() { return new MongoClient("localhost", 27017).getDatabase("CanvasDB");}</a:t>
            </a:r>
          </a:p>
          <a:p>
            <a:pPr algn="just">
              <a:lnSpc>
                <a:spcPts val="3525"/>
              </a:lnSpc>
            </a:pPr>
            <a:r>
              <a:rPr lang="en-US" sz="1762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•Use MongoDB to store and retrieve website data .</a:t>
            </a:r>
          </a:p>
          <a:p>
            <a:pPr algn="just">
              <a:lnSpc>
                <a:spcPts val="3628"/>
              </a:lnSpc>
            </a:pPr>
            <a:r>
              <a:rPr lang="en-US" sz="1814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4. Create Java Servlets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•Handle client requests (GET/POST) and interact with MongoDB.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•Example: Fetch patient data: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•java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•CopyEdit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•MongoCollection&lt;Document&gt; collection = database.getCollection("chapter");</a:t>
            </a:r>
          </a:p>
          <a:p>
            <a:pPr algn="just">
              <a:lnSpc>
                <a:spcPts val="3674"/>
              </a:lnSpc>
            </a:pPr>
            <a:r>
              <a:rPr lang="en-US" sz="1837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•Document user = collection.find().first();</a:t>
            </a:r>
          </a:p>
          <a:p>
            <a:pPr algn="just">
              <a:lnSpc>
                <a:spcPts val="263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4576" y="492036"/>
            <a:ext cx="11495883" cy="331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7"/>
              </a:lnSpc>
            </a:pPr>
            <a:r>
              <a:rPr lang="en-US" sz="9502" spc="-19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Development workflow</a:t>
            </a:r>
          </a:p>
          <a:p>
            <a:pPr algn="l">
              <a:lnSpc>
                <a:spcPts val="845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50037"/>
            <a:ext cx="9185004" cy="751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56"/>
              </a:lnSpc>
            </a:pPr>
            <a:r>
              <a:rPr lang="en-US" sz="20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5. HTML &amp; CSS for Frontend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•HTML for the user interface.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•CSS for styling.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•html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•CopyEdit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<![CDATA[•<h1>Welcome to Canvas And Chapter</h1><p>Click below to view details:</p><a href="cc">View content</a>]]>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•CSS for page styling: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•css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•CopyEdit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•body { font-family: Arial, sans-serif; background-color: #f4f4f4; }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•h1 { color: #333; }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6. Deploy and Test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•Run the project on Apache Tomcat.</a:t>
            </a:r>
          </a:p>
          <a:p>
            <a:pPr algn="just">
              <a:lnSpc>
                <a:spcPts val="3556"/>
              </a:lnSpc>
            </a:pPr>
            <a:r>
              <a:rPr lang="en-US" sz="1778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•Test data retrieval from MongoDB and ensure proper front-end display.</a:t>
            </a:r>
          </a:p>
          <a:p>
            <a:pPr algn="just">
              <a:lnSpc>
                <a:spcPts val="3556"/>
              </a:lnSpc>
            </a:pPr>
          </a:p>
          <a:p>
            <a:pPr algn="just">
              <a:lnSpc>
                <a:spcPts val="224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4570" y="3535078"/>
            <a:ext cx="388758" cy="44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1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2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3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4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5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6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4125" y="3535078"/>
            <a:ext cx="7645411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none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Introduction to the Project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09675"/>
            <a:ext cx="835342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Agenda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3327400" y="3620803"/>
            <a:ext cx="0" cy="4375785"/>
          </a:xfrm>
          <a:prstGeom prst="line">
            <a:avLst/>
          </a:prstGeom>
          <a:ln cap="flat" w="19050">
            <a:solidFill>
              <a:srgbClr val="01857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794125" y="4173253"/>
            <a:ext cx="5588000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2" action="ppaction://hlinksldjump"/>
              </a:rPr>
              <a:t>Survey</a:t>
            </a: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 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94125" y="4811428"/>
            <a:ext cx="5588000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3" action="ppaction://hlinksldjump"/>
              </a:rPr>
              <a:t>Technology Stack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94125" y="5449603"/>
            <a:ext cx="7645411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4" action="ppaction://hlinksldjump"/>
              </a:rPr>
              <a:t>Design and Architecture (MVC)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794125" y="6087778"/>
            <a:ext cx="6634753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5" action="ppaction://hlinksldjump"/>
              </a:rPr>
              <a:t>Features and Functionality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794125" y="6725953"/>
            <a:ext cx="5588000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none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Development Workflow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94125" y="7364128"/>
            <a:ext cx="8475594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6" action="ppaction://hlinksldjump"/>
              </a:rPr>
              <a:t>Role and Contribution of each member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89873" y="1209675"/>
            <a:ext cx="838200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2439111" y="1028700"/>
            <a:ext cx="0" cy="8224838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079398" y="3692059"/>
            <a:ext cx="14179902" cy="407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Canvas &amp; Chapter is an online eCommerce platform designed to sell books based on categories and art supplies. The platform aims to provide a seamless shopping experience for book lovers and artists by offering a curated selection of products with an intuitive user interface. </a:t>
            </a:r>
          </a:p>
          <a:p>
            <a:pPr algn="l">
              <a:lnSpc>
                <a:spcPts val="60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3707" y="5057775"/>
            <a:ext cx="15684935" cy="4170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Key Features: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Extensive collection of books across multiple genres.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Wide range of art supplies, including premium brands.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Potential Disadvantages / Areas for Improvement: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Overwhelming options, lack of a niche-specific focus for art enthusiasts, no community groups, no art galleries.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7137" y="415587"/>
            <a:ext cx="17593725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Survey of Existing Websites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575" y="4498022"/>
            <a:ext cx="8353425" cy="1224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Website:</a:t>
            </a:r>
            <a:r>
              <a:rPr lang="en-US" sz="3199" u="sng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2" tooltip="https://www.amazon.in/ref=nav_logo"/>
              </a:rPr>
              <a:t> Amazon Books &amp; Art Supplies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63707" y="3454062"/>
            <a:ext cx="10230058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200" spc="4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Survey-01  (Books &amp; Art Supplies Section)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3707" y="5076825"/>
            <a:ext cx="15684935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Key Features: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Dedicated stationery section with art supplies.</a:t>
            </a:r>
          </a:p>
          <a:p>
            <a:pPr algn="just" marL="604519" indent="-302260" lvl="1">
              <a:lnSpc>
                <a:spcPts val="391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Seller marketplace model allowing third-party vendors.</a:t>
            </a:r>
          </a:p>
          <a:p>
            <a:pPr algn="l">
              <a:lnSpc>
                <a:spcPts val="3919"/>
              </a:lnSpc>
            </a:pP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Potential Disadvantages / Areas for Improvement: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Limited personalized recommendations, inconsistent product availability, no community groups, no art galleries.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7137" y="415587"/>
            <a:ext cx="17593725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Survey of Existing Websites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575" y="4488497"/>
            <a:ext cx="8353425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Website: Flipkart Books &amp; Stationery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3707" y="3654087"/>
            <a:ext cx="11601665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Survey-02  </a:t>
            </a:r>
            <a:r>
              <a:rPr lang="en-US" sz="4200" u="sng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  <a:hlinkClick r:id="rId2" tooltip="https://www.flipkart.com"/>
              </a:rPr>
              <a:t>Flipkart (Books &amp; Stationery Section)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3707" y="5341468"/>
            <a:ext cx="15684935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Key Features: 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Premium bookstore with curated collections</a:t>
            </a:r>
          </a:p>
          <a:p>
            <a:pPr algn="l" marL="604519" indent="-302260" lvl="1">
              <a:lnSpc>
                <a:spcPts val="4199"/>
              </a:lnSpc>
              <a:buAutoNum type="arabicPeriod" startAt="1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loyalty programs</a:t>
            </a: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Potential Disadvantages: Limited art supplies section, No inspiration art work curation, no chat groups.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7137" y="415587"/>
            <a:ext cx="17593725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Survey of Existing Websites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575" y="4488497"/>
            <a:ext cx="8353425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Website: Crossword.com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3707" y="3654087"/>
            <a:ext cx="11601665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Survey-03  Crossword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108" y="4008502"/>
            <a:ext cx="15684935" cy="5152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Secure User Authentication – Allows users to register, log in, and manage profiles.</a:t>
            </a:r>
          </a:p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Shopping Cart – Users can add/remove items and save products for later.</a:t>
            </a:r>
          </a:p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Integrated Payment Gateway – Secure online transactions through Razorpay/Stripe.</a:t>
            </a:r>
          </a:p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Admin Dashboard – Manages product listings, order processing, and user analytics.</a:t>
            </a:r>
          </a:p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Art Gallery – Users can upload, share, and explore artworks with material details.</a:t>
            </a:r>
          </a:p>
          <a:p>
            <a:pPr algn="l" marL="690877" indent="-345439" lvl="1">
              <a:lnSpc>
                <a:spcPts val="511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Community Forum – Allows users to connect, discuss, and share creative ideas based on interests.</a:t>
            </a:r>
          </a:p>
          <a:p>
            <a:pPr algn="l">
              <a:lnSpc>
                <a:spcPts val="51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7137" y="406062"/>
            <a:ext cx="17189051" cy="4593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23"/>
              </a:lnSpc>
            </a:pPr>
            <a:r>
              <a:rPr lang="en-US" sz="11723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Features and Functionality</a:t>
            </a:r>
          </a:p>
          <a:p>
            <a:pPr algn="l">
              <a:lnSpc>
                <a:spcPts val="1172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0125" y="8667447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209675"/>
            <a:ext cx="1625917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Technology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303143"/>
            <a:ext cx="15232347" cy="394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39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Frontend: HTML, CSS, JavaScript </a:t>
            </a:r>
          </a:p>
          <a:p>
            <a:pPr algn="l">
              <a:lnSpc>
                <a:spcPts val="7999"/>
              </a:lnSpc>
            </a:pPr>
            <a:r>
              <a:rPr lang="en-US" sz="39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Backend: Java Spring </a:t>
            </a:r>
          </a:p>
          <a:p>
            <a:pPr algn="l">
              <a:lnSpc>
                <a:spcPts val="7999"/>
              </a:lnSpc>
            </a:pPr>
            <a:r>
              <a:rPr lang="en-US" sz="3999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Database: MongoDB</a:t>
            </a:r>
          </a:p>
          <a:p>
            <a:pPr algn="l">
              <a:lnSpc>
                <a:spcPts val="79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9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85838" y="3364448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85838" y="4980829"/>
            <a:ext cx="16230600" cy="291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</a:pPr>
          </a:p>
          <a:p>
            <a:pPr algn="l">
              <a:lnSpc>
                <a:spcPts val="6149"/>
              </a:lnSpc>
            </a:pPr>
            <a:r>
              <a:rPr lang="en-US" sz="4392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View:</a:t>
            </a: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Manages user interfaces and page rendering using Java Servlets.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AutoShape 4" id="4"/>
          <p:cNvSpPr/>
          <p:nvPr/>
        </p:nvSpPr>
        <p:spPr>
          <a:xfrm>
            <a:off x="985838" y="5487829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85838" y="7611209"/>
            <a:ext cx="16287750" cy="0"/>
          </a:xfrm>
          <a:prstGeom prst="line">
            <a:avLst/>
          </a:prstGeom>
          <a:ln cap="flat" w="19050">
            <a:solidFill>
              <a:srgbClr val="FFD7D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52727" y="588605"/>
            <a:ext cx="16782546" cy="3567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6"/>
              </a:lnSpc>
            </a:pPr>
            <a:r>
              <a:rPr lang="en-US" sz="8696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Model-View-Controller (MVC) Architecture</a:t>
            </a:r>
          </a:p>
          <a:p>
            <a:pPr algn="l">
              <a:lnSpc>
                <a:spcPts val="99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85837" y="7506434"/>
            <a:ext cx="16230600" cy="282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</a:pP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Controller:</a:t>
            </a: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Processes requests, applies business logic, and returns responses.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5837" y="2689329"/>
            <a:ext cx="16230600" cy="282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</a:pP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18575"/>
                </a:solidFill>
                <a:latin typeface="Hanuman"/>
                <a:ea typeface="Hanuman"/>
                <a:cs typeface="Hanuman"/>
                <a:sym typeface="Hanuman"/>
              </a:rPr>
              <a:t>Model:</a:t>
            </a: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Hanuman"/>
                <a:ea typeface="Hanuman"/>
                <a:cs typeface="Hanuman"/>
                <a:sym typeface="Hanuman"/>
              </a:rPr>
              <a:t>Handles data storage and interactions with MongoDB.</a:t>
            </a:r>
          </a:p>
          <a:p>
            <a:pPr algn="l">
              <a:lnSpc>
                <a:spcPts val="54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DAGeP3HBDn0</dc:identifier>
  <dcterms:modified xsi:type="dcterms:W3CDTF">2011-08-01T06:04:30Z</dcterms:modified>
  <cp:revision>1</cp:revision>
  <dc:title>Canvas &amp; Chapter</dc:title>
</cp:coreProperties>
</file>