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1AFF9-11F5-4999-A264-05227BD89145}" v="158" dt="2025-08-03T04:30:38.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5028" autoAdjust="0"/>
  </p:normalViewPr>
  <p:slideViewPr>
    <p:cSldViewPr snapToGrid="0">
      <p:cViewPr varScale="1">
        <p:scale>
          <a:sx n="91" d="100"/>
          <a:sy n="91"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mal Jangid" userId="fd4f3451026989b6" providerId="LiveId" clId="{3691AFF9-11F5-4999-A264-05227BD89145}"/>
    <pc:docChg chg="undo custSel addSld delSld modSld sldOrd">
      <pc:chgData name="Nirmal Jangid" userId="fd4f3451026989b6" providerId="LiveId" clId="{3691AFF9-11F5-4999-A264-05227BD89145}" dt="2025-08-03T04:50:16.469" v="3694" actId="2696"/>
      <pc:docMkLst>
        <pc:docMk/>
      </pc:docMkLst>
      <pc:sldChg chg="modSp add del">
        <pc:chgData name="Nirmal Jangid" userId="fd4f3451026989b6" providerId="LiveId" clId="{3691AFF9-11F5-4999-A264-05227BD89145}" dt="2025-07-23T08:43:15.270" v="1767" actId="2696"/>
        <pc:sldMkLst>
          <pc:docMk/>
          <pc:sldMk cId="1593000184" sldId="257"/>
        </pc:sldMkLst>
      </pc:sldChg>
      <pc:sldChg chg="add del">
        <pc:chgData name="Nirmal Jangid" userId="fd4f3451026989b6" providerId="LiveId" clId="{3691AFF9-11F5-4999-A264-05227BD89145}" dt="2025-07-23T08:43:15.270" v="1767" actId="2696"/>
        <pc:sldMkLst>
          <pc:docMk/>
          <pc:sldMk cId="2848974247" sldId="258"/>
        </pc:sldMkLst>
      </pc:sldChg>
      <pc:sldChg chg="add del">
        <pc:chgData name="Nirmal Jangid" userId="fd4f3451026989b6" providerId="LiveId" clId="{3691AFF9-11F5-4999-A264-05227BD89145}" dt="2025-07-23T08:43:15.270" v="1767" actId="2696"/>
        <pc:sldMkLst>
          <pc:docMk/>
          <pc:sldMk cId="2382971061" sldId="259"/>
        </pc:sldMkLst>
      </pc:sldChg>
      <pc:sldChg chg="modSp add del mod">
        <pc:chgData name="Nirmal Jangid" userId="fd4f3451026989b6" providerId="LiveId" clId="{3691AFF9-11F5-4999-A264-05227BD89145}" dt="2025-07-23T08:43:15.270" v="1767" actId="2696"/>
        <pc:sldMkLst>
          <pc:docMk/>
          <pc:sldMk cId="3681779576" sldId="260"/>
        </pc:sldMkLst>
      </pc:sldChg>
      <pc:sldChg chg="addSp delSp modSp add del mod">
        <pc:chgData name="Nirmal Jangid" userId="fd4f3451026989b6" providerId="LiveId" clId="{3691AFF9-11F5-4999-A264-05227BD89145}" dt="2025-07-23T08:43:15.270" v="1767" actId="2696"/>
        <pc:sldMkLst>
          <pc:docMk/>
          <pc:sldMk cId="1952164734" sldId="261"/>
        </pc:sldMkLst>
      </pc:sldChg>
      <pc:sldChg chg="addSp modSp add del mod ord">
        <pc:chgData name="Nirmal Jangid" userId="fd4f3451026989b6" providerId="LiveId" clId="{3691AFF9-11F5-4999-A264-05227BD89145}" dt="2025-07-23T08:43:15.270" v="1767" actId="2696"/>
        <pc:sldMkLst>
          <pc:docMk/>
          <pc:sldMk cId="556228579" sldId="262"/>
        </pc:sldMkLst>
      </pc:sldChg>
      <pc:sldChg chg="addSp delSp modSp new mod ord">
        <pc:chgData name="Nirmal Jangid" userId="fd4f3451026989b6" providerId="LiveId" clId="{3691AFF9-11F5-4999-A264-05227BD89145}" dt="2025-07-28T11:01:01.370" v="3058" actId="1036"/>
        <pc:sldMkLst>
          <pc:docMk/>
          <pc:sldMk cId="2184692720" sldId="263"/>
        </pc:sldMkLst>
        <pc:spChg chg="add mod">
          <ac:chgData name="Nirmal Jangid" userId="fd4f3451026989b6" providerId="LiveId" clId="{3691AFF9-11F5-4999-A264-05227BD89145}" dt="2025-07-17T10:50:13.858" v="1290" actId="20577"/>
          <ac:spMkLst>
            <pc:docMk/>
            <pc:sldMk cId="2184692720" sldId="263"/>
            <ac:spMk id="5" creationId="{FB5F65A2-D77E-4D01-0E9B-5AD6E8BCCB46}"/>
          </ac:spMkLst>
        </pc:spChg>
        <pc:graphicFrameChg chg="add mod modGraphic">
          <ac:chgData name="Nirmal Jangid" userId="fd4f3451026989b6" providerId="LiveId" clId="{3691AFF9-11F5-4999-A264-05227BD89145}" dt="2025-07-17T10:29:51.229" v="1212" actId="1076"/>
          <ac:graphicFrameMkLst>
            <pc:docMk/>
            <pc:sldMk cId="2184692720" sldId="263"/>
            <ac:graphicFrameMk id="6" creationId="{F2A3FE94-4B08-02DF-513D-4027530C7F57}"/>
          </ac:graphicFrameMkLst>
        </pc:graphicFrameChg>
        <pc:picChg chg="add mod">
          <ac:chgData name="Nirmal Jangid" userId="fd4f3451026989b6" providerId="LiveId" clId="{3691AFF9-11F5-4999-A264-05227BD89145}" dt="2025-07-28T11:01:01.370" v="3058" actId="1036"/>
          <ac:picMkLst>
            <pc:docMk/>
            <pc:sldMk cId="2184692720" sldId="263"/>
            <ac:picMk id="3" creationId="{5F8BACB4-852D-DFA2-5B32-4C3FBDF27BCC}"/>
          </ac:picMkLst>
        </pc:picChg>
      </pc:sldChg>
      <pc:sldChg chg="addSp delSp modSp add mod">
        <pc:chgData name="Nirmal Jangid" userId="fd4f3451026989b6" providerId="LiveId" clId="{3691AFF9-11F5-4999-A264-05227BD89145}" dt="2025-07-17T10:49:41.985" v="1286" actId="404"/>
        <pc:sldMkLst>
          <pc:docMk/>
          <pc:sldMk cId="2454977002" sldId="264"/>
        </pc:sldMkLst>
        <pc:spChg chg="add mod">
          <ac:chgData name="Nirmal Jangid" userId="fd4f3451026989b6" providerId="LiveId" clId="{3691AFF9-11F5-4999-A264-05227BD89145}" dt="2025-07-17T10:09:53.277" v="1126" actId="207"/>
          <ac:spMkLst>
            <pc:docMk/>
            <pc:sldMk cId="2454977002" sldId="264"/>
            <ac:spMk id="2" creationId="{E77856DC-A6B0-8C6B-9980-8C87EB14D3C4}"/>
          </ac:spMkLst>
        </pc:spChg>
        <pc:spChg chg="add del mod">
          <ac:chgData name="Nirmal Jangid" userId="fd4f3451026989b6" providerId="LiveId" clId="{3691AFF9-11F5-4999-A264-05227BD89145}" dt="2025-07-17T10:49:41.985" v="1286" actId="404"/>
          <ac:spMkLst>
            <pc:docMk/>
            <pc:sldMk cId="2454977002" sldId="264"/>
            <ac:spMk id="5" creationId="{0A649C7B-51AC-8559-7228-323AAA7169E3}"/>
          </ac:spMkLst>
        </pc:spChg>
        <pc:graphicFrameChg chg="mod modGraphic">
          <ac:chgData name="Nirmal Jangid" userId="fd4f3451026989b6" providerId="LiveId" clId="{3691AFF9-11F5-4999-A264-05227BD89145}" dt="2025-07-17T10:06:40.944" v="1050" actId="20577"/>
          <ac:graphicFrameMkLst>
            <pc:docMk/>
            <pc:sldMk cId="2454977002" sldId="264"/>
            <ac:graphicFrameMk id="6" creationId="{CADA8998-E5F1-9073-7F4E-4CA65C610EB0}"/>
          </ac:graphicFrameMkLst>
        </pc:graphicFrameChg>
      </pc:sldChg>
      <pc:sldChg chg="addSp delSp modSp add mod">
        <pc:chgData name="Nirmal Jangid" userId="fd4f3451026989b6" providerId="LiveId" clId="{3691AFF9-11F5-4999-A264-05227BD89145}" dt="2025-07-17T10:50:26.047" v="1292" actId="403"/>
        <pc:sldMkLst>
          <pc:docMk/>
          <pc:sldMk cId="742697990" sldId="265"/>
        </pc:sldMkLst>
        <pc:spChg chg="mod">
          <ac:chgData name="Nirmal Jangid" userId="fd4f3451026989b6" providerId="LiveId" clId="{3691AFF9-11F5-4999-A264-05227BD89145}" dt="2025-07-17T10:50:26.047" v="1292" actId="403"/>
          <ac:spMkLst>
            <pc:docMk/>
            <pc:sldMk cId="742697990" sldId="265"/>
            <ac:spMk id="5" creationId="{19DABAD0-DBB8-6C1C-82A6-807C9D7C461B}"/>
          </ac:spMkLst>
        </pc:spChg>
        <pc:spChg chg="add mod">
          <ac:chgData name="Nirmal Jangid" userId="fd4f3451026989b6" providerId="LiveId" clId="{3691AFF9-11F5-4999-A264-05227BD89145}" dt="2025-07-17T10:28:51.735" v="1211" actId="20577"/>
          <ac:spMkLst>
            <pc:docMk/>
            <pc:sldMk cId="742697990" sldId="265"/>
            <ac:spMk id="9" creationId="{723FAD7F-ED8D-2EE4-CA24-2D6E024080C8}"/>
          </ac:spMkLst>
        </pc:spChg>
        <pc:picChg chg="add mod">
          <ac:chgData name="Nirmal Jangid" userId="fd4f3451026989b6" providerId="LiveId" clId="{3691AFF9-11F5-4999-A264-05227BD89145}" dt="2025-07-17T10:18:39.391" v="1140" actId="1076"/>
          <ac:picMkLst>
            <pc:docMk/>
            <pc:sldMk cId="742697990" sldId="265"/>
            <ac:picMk id="8" creationId="{89F98757-859D-E7CE-419C-726F5A1344C1}"/>
          </ac:picMkLst>
        </pc:picChg>
      </pc:sldChg>
      <pc:sldChg chg="addSp delSp modSp add mod">
        <pc:chgData name="Nirmal Jangid" userId="fd4f3451026989b6" providerId="LiveId" clId="{3691AFF9-11F5-4999-A264-05227BD89145}" dt="2025-07-17T10:50:37.593" v="1294" actId="403"/>
        <pc:sldMkLst>
          <pc:docMk/>
          <pc:sldMk cId="376221920" sldId="266"/>
        </pc:sldMkLst>
        <pc:spChg chg="mod">
          <ac:chgData name="Nirmal Jangid" userId="fd4f3451026989b6" providerId="LiveId" clId="{3691AFF9-11F5-4999-A264-05227BD89145}" dt="2025-07-17T10:50:37.593" v="1294" actId="403"/>
          <ac:spMkLst>
            <pc:docMk/>
            <pc:sldMk cId="376221920" sldId="266"/>
            <ac:spMk id="5" creationId="{AB362A70-A415-0065-973D-D9882E4FC2AE}"/>
          </ac:spMkLst>
        </pc:spChg>
        <pc:spChg chg="mod">
          <ac:chgData name="Nirmal Jangid" userId="fd4f3451026989b6" providerId="LiveId" clId="{3691AFF9-11F5-4999-A264-05227BD89145}" dt="2025-07-17T10:37:14.895" v="1263" actId="207"/>
          <ac:spMkLst>
            <pc:docMk/>
            <pc:sldMk cId="376221920" sldId="266"/>
            <ac:spMk id="9" creationId="{87B9589E-7D06-68DE-98D2-396814705DAF}"/>
          </ac:spMkLst>
        </pc:spChg>
        <pc:picChg chg="add mod">
          <ac:chgData name="Nirmal Jangid" userId="fd4f3451026989b6" providerId="LiveId" clId="{3691AFF9-11F5-4999-A264-05227BD89145}" dt="2025-07-17T10:33:24.500" v="1217" actId="1076"/>
          <ac:picMkLst>
            <pc:docMk/>
            <pc:sldMk cId="376221920" sldId="266"/>
            <ac:picMk id="4" creationId="{CAD56376-0F23-F6C1-45A1-02410C4B8FA2}"/>
          </ac:picMkLst>
        </pc:picChg>
      </pc:sldChg>
      <pc:sldChg chg="addSp delSp modSp add mod">
        <pc:chgData name="Nirmal Jangid" userId="fd4f3451026989b6" providerId="LiveId" clId="{3691AFF9-11F5-4999-A264-05227BD89145}" dt="2025-07-17T10:50:51.543" v="1296" actId="403"/>
        <pc:sldMkLst>
          <pc:docMk/>
          <pc:sldMk cId="1116343603" sldId="267"/>
        </pc:sldMkLst>
        <pc:spChg chg="mod">
          <ac:chgData name="Nirmal Jangid" userId="fd4f3451026989b6" providerId="LiveId" clId="{3691AFF9-11F5-4999-A264-05227BD89145}" dt="2025-07-17T10:50:51.543" v="1296" actId="403"/>
          <ac:spMkLst>
            <pc:docMk/>
            <pc:sldMk cId="1116343603" sldId="267"/>
            <ac:spMk id="5" creationId="{6CBB407E-194C-01FA-AF42-77BCF17A9B01}"/>
          </ac:spMkLst>
        </pc:spChg>
        <pc:spChg chg="mod">
          <ac:chgData name="Nirmal Jangid" userId="fd4f3451026989b6" providerId="LiveId" clId="{3691AFF9-11F5-4999-A264-05227BD89145}" dt="2025-07-17T10:47:55.697" v="1280" actId="207"/>
          <ac:spMkLst>
            <pc:docMk/>
            <pc:sldMk cId="1116343603" sldId="267"/>
            <ac:spMk id="9" creationId="{2C72E982-6CFA-CF2B-0AD7-EC43AB9C77BA}"/>
          </ac:spMkLst>
        </pc:spChg>
        <pc:picChg chg="add mod">
          <ac:chgData name="Nirmal Jangid" userId="fd4f3451026989b6" providerId="LiveId" clId="{3691AFF9-11F5-4999-A264-05227BD89145}" dt="2025-07-17T10:48:12.871" v="1281" actId="1076"/>
          <ac:picMkLst>
            <pc:docMk/>
            <pc:sldMk cId="1116343603" sldId="267"/>
            <ac:picMk id="6" creationId="{CB1481AB-A91D-C545-CBF1-5645225BC509}"/>
          </ac:picMkLst>
        </pc:picChg>
      </pc:sldChg>
      <pc:sldChg chg="addSp delSp modSp add mod ord">
        <pc:chgData name="Nirmal Jangid" userId="fd4f3451026989b6" providerId="LiveId" clId="{3691AFF9-11F5-4999-A264-05227BD89145}" dt="2025-07-17T12:20:10.935" v="1336" actId="20577"/>
        <pc:sldMkLst>
          <pc:docMk/>
          <pc:sldMk cId="2837231711" sldId="268"/>
        </pc:sldMkLst>
        <pc:spChg chg="mod">
          <ac:chgData name="Nirmal Jangid" userId="fd4f3451026989b6" providerId="LiveId" clId="{3691AFF9-11F5-4999-A264-05227BD89145}" dt="2025-07-17T12:20:10.935" v="1336" actId="20577"/>
          <ac:spMkLst>
            <pc:docMk/>
            <pc:sldMk cId="2837231711" sldId="268"/>
            <ac:spMk id="5" creationId="{3CC21A00-B3AA-9AFF-7AC9-9DFC9A1B3A74}"/>
          </ac:spMkLst>
        </pc:spChg>
        <pc:spChg chg="mod">
          <ac:chgData name="Nirmal Jangid" userId="fd4f3451026989b6" providerId="LiveId" clId="{3691AFF9-11F5-4999-A264-05227BD89145}" dt="2025-07-17T12:18:23.069" v="1311" actId="1076"/>
          <ac:spMkLst>
            <pc:docMk/>
            <pc:sldMk cId="2837231711" sldId="268"/>
            <ac:spMk id="9" creationId="{83AB6C98-5241-B29E-8E12-F5677CF7AFDF}"/>
          </ac:spMkLst>
        </pc:spChg>
        <pc:picChg chg="add mod">
          <ac:chgData name="Nirmal Jangid" userId="fd4f3451026989b6" providerId="LiveId" clId="{3691AFF9-11F5-4999-A264-05227BD89145}" dt="2025-07-17T12:09:43.303" v="1304" actId="1076"/>
          <ac:picMkLst>
            <pc:docMk/>
            <pc:sldMk cId="2837231711" sldId="268"/>
            <ac:picMk id="4" creationId="{83267C21-E1DF-74BA-80EA-243870DCF63D}"/>
          </ac:picMkLst>
        </pc:picChg>
      </pc:sldChg>
      <pc:sldChg chg="addSp modSp add mod ord">
        <pc:chgData name="Nirmal Jangid" userId="fd4f3451026989b6" providerId="LiveId" clId="{3691AFF9-11F5-4999-A264-05227BD89145}" dt="2025-07-18T06:00:31.360" v="1663" actId="207"/>
        <pc:sldMkLst>
          <pc:docMk/>
          <pc:sldMk cId="3041940726" sldId="269"/>
        </pc:sldMkLst>
        <pc:spChg chg="add mod">
          <ac:chgData name="Nirmal Jangid" userId="fd4f3451026989b6" providerId="LiveId" clId="{3691AFF9-11F5-4999-A264-05227BD89145}" dt="2025-07-18T06:00:00.025" v="1662" actId="1076"/>
          <ac:spMkLst>
            <pc:docMk/>
            <pc:sldMk cId="3041940726" sldId="269"/>
            <ac:spMk id="2" creationId="{D9AA9B5A-102A-B667-623C-64A4422686A4}"/>
          </ac:spMkLst>
        </pc:spChg>
        <pc:spChg chg="mod">
          <ac:chgData name="Nirmal Jangid" userId="fd4f3451026989b6" providerId="LiveId" clId="{3691AFF9-11F5-4999-A264-05227BD89145}" dt="2025-07-18T05:47:41.020" v="1645" actId="20577"/>
          <ac:spMkLst>
            <pc:docMk/>
            <pc:sldMk cId="3041940726" sldId="269"/>
            <ac:spMk id="5" creationId="{6ED20F2E-6565-36F5-CFB3-386EB6F9E3FD}"/>
          </ac:spMkLst>
        </pc:spChg>
        <pc:spChg chg="add mod">
          <ac:chgData name="Nirmal Jangid" userId="fd4f3451026989b6" providerId="LiveId" clId="{3691AFF9-11F5-4999-A264-05227BD89145}" dt="2025-07-18T06:00:31.360" v="1663" actId="207"/>
          <ac:spMkLst>
            <pc:docMk/>
            <pc:sldMk cId="3041940726" sldId="269"/>
            <ac:spMk id="8" creationId="{BF5900F8-EF25-1E55-477D-68E8CC6FDE42}"/>
          </ac:spMkLst>
        </pc:spChg>
        <pc:graphicFrameChg chg="mod modGraphic">
          <ac:chgData name="Nirmal Jangid" userId="fd4f3451026989b6" providerId="LiveId" clId="{3691AFF9-11F5-4999-A264-05227BD89145}" dt="2025-07-18T05:46:13.087" v="1633" actId="1076"/>
          <ac:graphicFrameMkLst>
            <pc:docMk/>
            <pc:sldMk cId="3041940726" sldId="269"/>
            <ac:graphicFrameMk id="6" creationId="{410C3FE2-B533-8A9B-C906-872356419578}"/>
          </ac:graphicFrameMkLst>
        </pc:graphicFrameChg>
        <pc:picChg chg="add mod">
          <ac:chgData name="Nirmal Jangid" userId="fd4f3451026989b6" providerId="LiveId" clId="{3691AFF9-11F5-4999-A264-05227BD89145}" dt="2025-07-18T05:46:40.721" v="1637" actId="14100"/>
          <ac:picMkLst>
            <pc:docMk/>
            <pc:sldMk cId="3041940726" sldId="269"/>
            <ac:picMk id="7" creationId="{5529CFC5-02B2-C1B9-B527-EDD97E88B61B}"/>
          </ac:picMkLst>
        </pc:picChg>
      </pc:sldChg>
      <pc:sldChg chg="addSp delSp modSp add mod">
        <pc:chgData name="Nirmal Jangid" userId="fd4f3451026989b6" providerId="LiveId" clId="{3691AFF9-11F5-4999-A264-05227BD89145}" dt="2025-07-18T06:09:15.656" v="1680" actId="20577"/>
        <pc:sldMkLst>
          <pc:docMk/>
          <pc:sldMk cId="269465835" sldId="270"/>
        </pc:sldMkLst>
        <pc:spChg chg="add mod">
          <ac:chgData name="Nirmal Jangid" userId="fd4f3451026989b6" providerId="LiveId" clId="{3691AFF9-11F5-4999-A264-05227BD89145}" dt="2025-07-18T06:09:15.656" v="1680" actId="20577"/>
          <ac:spMkLst>
            <pc:docMk/>
            <pc:sldMk cId="269465835" sldId="270"/>
            <ac:spMk id="4" creationId="{D97159B2-AE45-E013-9093-05C9E4988310}"/>
          </ac:spMkLst>
        </pc:spChg>
        <pc:spChg chg="mod">
          <ac:chgData name="Nirmal Jangid" userId="fd4f3451026989b6" providerId="LiveId" clId="{3691AFF9-11F5-4999-A264-05227BD89145}" dt="2025-07-18T06:06:17.992" v="1665"/>
          <ac:spMkLst>
            <pc:docMk/>
            <pc:sldMk cId="269465835" sldId="270"/>
            <ac:spMk id="5" creationId="{7D61AC75-85FC-1000-0775-EB57AE21E45F}"/>
          </ac:spMkLst>
        </pc:spChg>
      </pc:sldChg>
      <pc:sldChg chg="addSp delSp modSp add mod">
        <pc:chgData name="Nirmal Jangid" userId="fd4f3451026989b6" providerId="LiveId" clId="{3691AFF9-11F5-4999-A264-05227BD89145}" dt="2025-07-28T11:07:09.344" v="3059" actId="2164"/>
        <pc:sldMkLst>
          <pc:docMk/>
          <pc:sldMk cId="1601121868" sldId="271"/>
        </pc:sldMkLst>
        <pc:spChg chg="mod">
          <ac:chgData name="Nirmal Jangid" userId="fd4f3451026989b6" providerId="LiveId" clId="{3691AFF9-11F5-4999-A264-05227BD89145}" dt="2025-07-18T06:12:52.443" v="1693"/>
          <ac:spMkLst>
            <pc:docMk/>
            <pc:sldMk cId="1601121868" sldId="271"/>
            <ac:spMk id="5" creationId="{72B7DC11-0913-0927-1172-55F32CFED333}"/>
          </ac:spMkLst>
        </pc:spChg>
        <pc:graphicFrameChg chg="add mod modGraphic">
          <ac:chgData name="Nirmal Jangid" userId="fd4f3451026989b6" providerId="LiveId" clId="{3691AFF9-11F5-4999-A264-05227BD89145}" dt="2025-07-28T11:07:09.344" v="3059" actId="2164"/>
          <ac:graphicFrameMkLst>
            <pc:docMk/>
            <pc:sldMk cId="1601121868" sldId="271"/>
            <ac:graphicFrameMk id="2" creationId="{120E4170-CF75-0220-E934-2038BAD99D5B}"/>
          </ac:graphicFrameMkLst>
        </pc:graphicFrameChg>
      </pc:sldChg>
      <pc:sldChg chg="addSp delSp modSp add mod ord">
        <pc:chgData name="Nirmal Jangid" userId="fd4f3451026989b6" providerId="LiveId" clId="{3691AFF9-11F5-4999-A264-05227BD89145}" dt="2025-07-23T09:06:17.463" v="2126"/>
        <pc:sldMkLst>
          <pc:docMk/>
          <pc:sldMk cId="3105839904" sldId="272"/>
        </pc:sldMkLst>
        <pc:spChg chg="mod">
          <ac:chgData name="Nirmal Jangid" userId="fd4f3451026989b6" providerId="LiveId" clId="{3691AFF9-11F5-4999-A264-05227BD89145}" dt="2025-07-23T08:26:18.863" v="1717" actId="14100"/>
          <ac:spMkLst>
            <pc:docMk/>
            <pc:sldMk cId="3105839904" sldId="272"/>
            <ac:spMk id="4" creationId="{F15E6E2B-A94C-000F-45DE-AD836A4BC120}"/>
          </ac:spMkLst>
        </pc:spChg>
        <pc:spChg chg="mod">
          <ac:chgData name="Nirmal Jangid" userId="fd4f3451026989b6" providerId="LiveId" clId="{3691AFF9-11F5-4999-A264-05227BD89145}" dt="2025-07-23T09:06:17.463" v="2126"/>
          <ac:spMkLst>
            <pc:docMk/>
            <pc:sldMk cId="3105839904" sldId="272"/>
            <ac:spMk id="5" creationId="{4348DFFD-5EBA-C1A4-3424-5C7649E37A59}"/>
          </ac:spMkLst>
        </pc:spChg>
        <pc:picChg chg="add mod">
          <ac:chgData name="Nirmal Jangid" userId="fd4f3451026989b6" providerId="LiveId" clId="{3691AFF9-11F5-4999-A264-05227BD89145}" dt="2025-07-23T08:35:35.273" v="1726" actId="1076"/>
          <ac:picMkLst>
            <pc:docMk/>
            <pc:sldMk cId="3105839904" sldId="272"/>
            <ac:picMk id="8" creationId="{CF612FCE-820B-F669-3F79-B155C039194E}"/>
          </ac:picMkLst>
        </pc:picChg>
      </pc:sldChg>
      <pc:sldChg chg="modSp add del mod ord">
        <pc:chgData name="Nirmal Jangid" userId="fd4f3451026989b6" providerId="LiveId" clId="{3691AFF9-11F5-4999-A264-05227BD89145}" dt="2025-07-23T09:05:51.897" v="2125"/>
        <pc:sldMkLst>
          <pc:docMk/>
          <pc:sldMk cId="2600817683" sldId="273"/>
        </pc:sldMkLst>
        <pc:spChg chg="mod">
          <ac:chgData name="Nirmal Jangid" userId="fd4f3451026989b6" providerId="LiveId" clId="{3691AFF9-11F5-4999-A264-05227BD89145}" dt="2025-07-23T08:43:51.589" v="1768" actId="1076"/>
          <ac:spMkLst>
            <pc:docMk/>
            <pc:sldMk cId="2600817683" sldId="273"/>
            <ac:spMk id="4" creationId="{37C006BF-01F4-2C38-6DA3-D6FA0CD5B5B9}"/>
          </ac:spMkLst>
        </pc:spChg>
        <pc:spChg chg="mod">
          <ac:chgData name="Nirmal Jangid" userId="fd4f3451026989b6" providerId="LiveId" clId="{3691AFF9-11F5-4999-A264-05227BD89145}" dt="2025-07-23T09:05:51.897" v="2125"/>
          <ac:spMkLst>
            <pc:docMk/>
            <pc:sldMk cId="2600817683" sldId="273"/>
            <ac:spMk id="5" creationId="{A936D080-F9B4-95AE-3277-25A4BD69CBBB}"/>
          </ac:spMkLst>
        </pc:spChg>
      </pc:sldChg>
      <pc:sldChg chg="add del">
        <pc:chgData name="Nirmal Jangid" userId="fd4f3451026989b6" providerId="LiveId" clId="{3691AFF9-11F5-4999-A264-05227BD89145}" dt="2025-07-23T08:43:08.689" v="1766" actId="2890"/>
        <pc:sldMkLst>
          <pc:docMk/>
          <pc:sldMk cId="3076984159" sldId="274"/>
        </pc:sldMkLst>
      </pc:sldChg>
      <pc:sldChg chg="addSp modSp add mod">
        <pc:chgData name="Nirmal Jangid" userId="fd4f3451026989b6" providerId="LiveId" clId="{3691AFF9-11F5-4999-A264-05227BD89145}" dt="2025-07-23T09:05:26.734" v="2124" actId="20577"/>
        <pc:sldMkLst>
          <pc:docMk/>
          <pc:sldMk cId="4274722257" sldId="274"/>
        </pc:sldMkLst>
        <pc:spChg chg="mod">
          <ac:chgData name="Nirmal Jangid" userId="fd4f3451026989b6" providerId="LiveId" clId="{3691AFF9-11F5-4999-A264-05227BD89145}" dt="2025-07-23T09:00:40.148" v="2057" actId="20577"/>
          <ac:spMkLst>
            <pc:docMk/>
            <pc:sldMk cId="4274722257" sldId="274"/>
            <ac:spMk id="4" creationId="{AA42F830-CA3D-6344-BCA1-E07F9C136943}"/>
          </ac:spMkLst>
        </pc:spChg>
        <pc:spChg chg="mod">
          <ac:chgData name="Nirmal Jangid" userId="fd4f3451026989b6" providerId="LiveId" clId="{3691AFF9-11F5-4999-A264-05227BD89145}" dt="2025-07-23T09:05:26.734" v="2124" actId="20577"/>
          <ac:spMkLst>
            <pc:docMk/>
            <pc:sldMk cId="4274722257" sldId="274"/>
            <ac:spMk id="5" creationId="{52C202EB-E9CF-3433-5C7B-AF44490DC9F4}"/>
          </ac:spMkLst>
        </pc:spChg>
        <pc:graphicFrameChg chg="add mod modGraphic">
          <ac:chgData name="Nirmal Jangid" userId="fd4f3451026989b6" providerId="LiveId" clId="{3691AFF9-11F5-4999-A264-05227BD89145}" dt="2025-07-23T09:04:56.806" v="2122" actId="113"/>
          <ac:graphicFrameMkLst>
            <pc:docMk/>
            <pc:sldMk cId="4274722257" sldId="274"/>
            <ac:graphicFrameMk id="13" creationId="{A91C43A5-3A88-C0FF-4A88-084164AE5A62}"/>
          </ac:graphicFrameMkLst>
        </pc:graphicFrameChg>
      </pc:sldChg>
      <pc:sldChg chg="add del replId">
        <pc:chgData name="Nirmal Jangid" userId="fd4f3451026989b6" providerId="LiveId" clId="{3691AFF9-11F5-4999-A264-05227BD89145}" dt="2025-07-23T08:43:08.689" v="1766" actId="2890"/>
        <pc:sldMkLst>
          <pc:docMk/>
          <pc:sldMk cId="2630045602" sldId="275"/>
        </pc:sldMkLst>
      </pc:sldChg>
      <pc:sldChg chg="modSp add mod ord">
        <pc:chgData name="Nirmal Jangid" userId="fd4f3451026989b6" providerId="LiveId" clId="{3691AFF9-11F5-4999-A264-05227BD89145}" dt="2025-07-24T03:15:22.712" v="2743"/>
        <pc:sldMkLst>
          <pc:docMk/>
          <pc:sldMk cId="3828180220" sldId="275"/>
        </pc:sldMkLst>
        <pc:spChg chg="mod">
          <ac:chgData name="Nirmal Jangid" userId="fd4f3451026989b6" providerId="LiveId" clId="{3691AFF9-11F5-4999-A264-05227BD89145}" dt="2025-07-24T03:15:00.242" v="2742" actId="207"/>
          <ac:spMkLst>
            <pc:docMk/>
            <pc:sldMk cId="3828180220" sldId="275"/>
            <ac:spMk id="4" creationId="{6F28AFD7-CA1C-263E-AF9C-6C9F360AEF31}"/>
          </ac:spMkLst>
        </pc:spChg>
        <pc:spChg chg="mod">
          <ac:chgData name="Nirmal Jangid" userId="fd4f3451026989b6" providerId="LiveId" clId="{3691AFF9-11F5-4999-A264-05227BD89145}" dt="2025-07-24T03:15:22.712" v="2743"/>
          <ac:spMkLst>
            <pc:docMk/>
            <pc:sldMk cId="3828180220" sldId="275"/>
            <ac:spMk id="5" creationId="{062096D5-B462-5FF1-3503-390288198EAC}"/>
          </ac:spMkLst>
        </pc:spChg>
      </pc:sldChg>
      <pc:sldChg chg="add del replId">
        <pc:chgData name="Nirmal Jangid" userId="fd4f3451026989b6" providerId="LiveId" clId="{3691AFF9-11F5-4999-A264-05227BD89145}" dt="2025-07-23T08:43:08.689" v="1766" actId="2890"/>
        <pc:sldMkLst>
          <pc:docMk/>
          <pc:sldMk cId="893390806" sldId="276"/>
        </pc:sldMkLst>
      </pc:sldChg>
      <pc:sldChg chg="modSp add mod">
        <pc:chgData name="Nirmal Jangid" userId="fd4f3451026989b6" providerId="LiveId" clId="{3691AFF9-11F5-4999-A264-05227BD89145}" dt="2025-07-24T03:24:38.367" v="2768" actId="207"/>
        <pc:sldMkLst>
          <pc:docMk/>
          <pc:sldMk cId="3288313246" sldId="276"/>
        </pc:sldMkLst>
        <pc:spChg chg="mod">
          <ac:chgData name="Nirmal Jangid" userId="fd4f3451026989b6" providerId="LiveId" clId="{3691AFF9-11F5-4999-A264-05227BD89145}" dt="2025-07-24T03:24:38.367" v="2768" actId="207"/>
          <ac:spMkLst>
            <pc:docMk/>
            <pc:sldMk cId="3288313246" sldId="276"/>
            <ac:spMk id="4" creationId="{E8555F31-CDA0-CC74-502E-F17D05DB8AB5}"/>
          </ac:spMkLst>
        </pc:spChg>
        <pc:spChg chg="mod">
          <ac:chgData name="Nirmal Jangid" userId="fd4f3451026989b6" providerId="LiveId" clId="{3691AFF9-11F5-4999-A264-05227BD89145}" dt="2025-07-24T03:21:04.721" v="2745"/>
          <ac:spMkLst>
            <pc:docMk/>
            <pc:sldMk cId="3288313246" sldId="276"/>
            <ac:spMk id="5" creationId="{3E6FEE6D-9632-7A89-2249-DBBAFF3C4876}"/>
          </ac:spMkLst>
        </pc:spChg>
      </pc:sldChg>
      <pc:sldChg chg="add del replId">
        <pc:chgData name="Nirmal Jangid" userId="fd4f3451026989b6" providerId="LiveId" clId="{3691AFF9-11F5-4999-A264-05227BD89145}" dt="2025-07-23T08:43:08.689" v="1766" actId="2890"/>
        <pc:sldMkLst>
          <pc:docMk/>
          <pc:sldMk cId="119967898" sldId="277"/>
        </pc:sldMkLst>
      </pc:sldChg>
      <pc:sldChg chg="addSp modSp add mod">
        <pc:chgData name="Nirmal Jangid" userId="fd4f3451026989b6" providerId="LiveId" clId="{3691AFF9-11F5-4999-A264-05227BD89145}" dt="2025-07-24T03:32:39.826" v="2811" actId="207"/>
        <pc:sldMkLst>
          <pc:docMk/>
          <pc:sldMk cId="628893669" sldId="277"/>
        </pc:sldMkLst>
        <pc:spChg chg="mod">
          <ac:chgData name="Nirmal Jangid" userId="fd4f3451026989b6" providerId="LiveId" clId="{3691AFF9-11F5-4999-A264-05227BD89145}" dt="2025-07-24T03:32:39.826" v="2811" actId="207"/>
          <ac:spMkLst>
            <pc:docMk/>
            <pc:sldMk cId="628893669" sldId="277"/>
            <ac:spMk id="4" creationId="{563BA294-DB5A-034E-22B6-3836F659A4A2}"/>
          </ac:spMkLst>
        </pc:spChg>
        <pc:spChg chg="mod">
          <ac:chgData name="Nirmal Jangid" userId="fd4f3451026989b6" providerId="LiveId" clId="{3691AFF9-11F5-4999-A264-05227BD89145}" dt="2025-07-24T03:27:40.521" v="2770"/>
          <ac:spMkLst>
            <pc:docMk/>
            <pc:sldMk cId="628893669" sldId="277"/>
            <ac:spMk id="5" creationId="{3C2ED923-C05F-C41B-66E0-38EE638E6D89}"/>
          </ac:spMkLst>
        </pc:spChg>
      </pc:sldChg>
      <pc:sldChg chg="modSp add mod">
        <pc:chgData name="Nirmal Jangid" userId="fd4f3451026989b6" providerId="LiveId" clId="{3691AFF9-11F5-4999-A264-05227BD89145}" dt="2025-07-24T03:41:43.995" v="2865" actId="20577"/>
        <pc:sldMkLst>
          <pc:docMk/>
          <pc:sldMk cId="1022292637" sldId="278"/>
        </pc:sldMkLst>
        <pc:spChg chg="mod">
          <ac:chgData name="Nirmal Jangid" userId="fd4f3451026989b6" providerId="LiveId" clId="{3691AFF9-11F5-4999-A264-05227BD89145}" dt="2025-07-24T03:41:43.995" v="2865" actId="20577"/>
          <ac:spMkLst>
            <pc:docMk/>
            <pc:sldMk cId="1022292637" sldId="278"/>
            <ac:spMk id="4" creationId="{19F0585B-7720-A295-3DA4-23C5E44D6303}"/>
          </ac:spMkLst>
        </pc:spChg>
        <pc:spChg chg="mod">
          <ac:chgData name="Nirmal Jangid" userId="fd4f3451026989b6" providerId="LiveId" clId="{3691AFF9-11F5-4999-A264-05227BD89145}" dt="2025-07-24T03:37:48.944" v="2813"/>
          <ac:spMkLst>
            <pc:docMk/>
            <pc:sldMk cId="1022292637" sldId="278"/>
            <ac:spMk id="5" creationId="{98A3079C-6957-FB2A-CA1D-4A1148C7A70B}"/>
          </ac:spMkLst>
        </pc:spChg>
      </pc:sldChg>
      <pc:sldChg chg="add del replId">
        <pc:chgData name="Nirmal Jangid" userId="fd4f3451026989b6" providerId="LiveId" clId="{3691AFF9-11F5-4999-A264-05227BD89145}" dt="2025-07-23T08:43:08.689" v="1766" actId="2890"/>
        <pc:sldMkLst>
          <pc:docMk/>
          <pc:sldMk cId="3447908404" sldId="278"/>
        </pc:sldMkLst>
      </pc:sldChg>
      <pc:sldChg chg="addSp delSp modSp add mod">
        <pc:chgData name="Nirmal Jangid" userId="fd4f3451026989b6" providerId="LiveId" clId="{3691AFF9-11F5-4999-A264-05227BD89145}" dt="2025-07-28T03:26:39.967" v="3052" actId="2164"/>
        <pc:sldMkLst>
          <pc:docMk/>
          <pc:sldMk cId="344502812" sldId="279"/>
        </pc:sldMkLst>
        <pc:spChg chg="mod">
          <ac:chgData name="Nirmal Jangid" userId="fd4f3451026989b6" providerId="LiveId" clId="{3691AFF9-11F5-4999-A264-05227BD89145}" dt="2025-07-28T02:48:42.760" v="2867"/>
          <ac:spMkLst>
            <pc:docMk/>
            <pc:sldMk cId="344502812" sldId="279"/>
            <ac:spMk id="5" creationId="{A6386C64-2229-D552-066E-F8F5E2FF6BA2}"/>
          </ac:spMkLst>
        </pc:spChg>
        <pc:graphicFrameChg chg="add mod modGraphic">
          <ac:chgData name="Nirmal Jangid" userId="fd4f3451026989b6" providerId="LiveId" clId="{3691AFF9-11F5-4999-A264-05227BD89145}" dt="2025-07-28T03:26:39.967" v="3052" actId="2164"/>
          <ac:graphicFrameMkLst>
            <pc:docMk/>
            <pc:sldMk cId="344502812" sldId="279"/>
            <ac:graphicFrameMk id="6" creationId="{10CEE94A-888B-5C86-7E77-D776BED944B4}"/>
          </ac:graphicFrameMkLst>
        </pc:graphicFrameChg>
      </pc:sldChg>
      <pc:sldChg chg="addSp delSp modSp add mod ord">
        <pc:chgData name="Nirmal Jangid" userId="fd4f3451026989b6" providerId="LiveId" clId="{3691AFF9-11F5-4999-A264-05227BD89145}" dt="2025-08-03T04:32:54.089" v="3116" actId="113"/>
        <pc:sldMkLst>
          <pc:docMk/>
          <pc:sldMk cId="1273574835" sldId="280"/>
        </pc:sldMkLst>
        <pc:spChg chg="add mod">
          <ac:chgData name="Nirmal Jangid" userId="fd4f3451026989b6" providerId="LiveId" clId="{3691AFF9-11F5-4999-A264-05227BD89145}" dt="2025-08-03T04:29:53.718" v="3102" actId="1076"/>
          <ac:spMkLst>
            <pc:docMk/>
            <pc:sldMk cId="1273574835" sldId="280"/>
            <ac:spMk id="2" creationId="{05990BA7-272D-E4D3-FDCC-97DDC2C29C08}"/>
          </ac:spMkLst>
        </pc:spChg>
        <pc:spChg chg="add mod">
          <ac:chgData name="Nirmal Jangid" userId="fd4f3451026989b6" providerId="LiveId" clId="{3691AFF9-11F5-4999-A264-05227BD89145}" dt="2025-08-03T04:32:54.089" v="3116" actId="113"/>
          <ac:spMkLst>
            <pc:docMk/>
            <pc:sldMk cId="1273574835" sldId="280"/>
            <ac:spMk id="4" creationId="{69E3B454-5665-245A-CA41-B29712BF213A}"/>
          </ac:spMkLst>
        </pc:spChg>
        <pc:spChg chg="del">
          <ac:chgData name="Nirmal Jangid" userId="fd4f3451026989b6" providerId="LiveId" clId="{3691AFF9-11F5-4999-A264-05227BD89145}" dt="2025-08-03T04:26:26.271" v="3063" actId="478"/>
          <ac:spMkLst>
            <pc:docMk/>
            <pc:sldMk cId="1273574835" sldId="280"/>
            <ac:spMk id="5" creationId="{15ED8583-D5AA-41DB-8CF4-3196954565A5}"/>
          </ac:spMkLst>
        </pc:spChg>
        <pc:graphicFrameChg chg="del">
          <ac:chgData name="Nirmal Jangid" userId="fd4f3451026989b6" providerId="LiveId" clId="{3691AFF9-11F5-4999-A264-05227BD89145}" dt="2025-08-03T04:26:50.692" v="3064" actId="478"/>
          <ac:graphicFrameMkLst>
            <pc:docMk/>
            <pc:sldMk cId="1273574835" sldId="280"/>
            <ac:graphicFrameMk id="6" creationId="{FF78269D-AED4-45B3-7AF9-0CF6B4F85D56}"/>
          </ac:graphicFrameMkLst>
        </pc:graphicFrameChg>
      </pc:sldChg>
      <pc:sldChg chg="modSp add del mod">
        <pc:chgData name="Nirmal Jangid" userId="fd4f3451026989b6" providerId="LiveId" clId="{3691AFF9-11F5-4999-A264-05227BD89145}" dt="2025-08-03T04:50:16.469" v="3694" actId="2696"/>
        <pc:sldMkLst>
          <pc:docMk/>
          <pc:sldMk cId="1671243054" sldId="281"/>
        </pc:sldMkLst>
        <pc:spChg chg="mod">
          <ac:chgData name="Nirmal Jangid" userId="fd4f3451026989b6" providerId="LiveId" clId="{3691AFF9-11F5-4999-A264-05227BD89145}" dt="2025-08-03T04:48:08.552" v="3693" actId="20577"/>
          <ac:spMkLst>
            <pc:docMk/>
            <pc:sldMk cId="1671243054" sldId="281"/>
            <ac:spMk id="4" creationId="{B771EB00-03AB-4EE1-D60D-9BBBD5AF120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516C-EB8D-A170-7390-B945C27FD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6BA4BE-9AD4-B39F-FC03-7137C63BE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DDE205-7FEE-5765-5794-E0F62420A0B6}"/>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5" name="Footer Placeholder 4">
            <a:extLst>
              <a:ext uri="{FF2B5EF4-FFF2-40B4-BE49-F238E27FC236}">
                <a16:creationId xmlns:a16="http://schemas.microsoft.com/office/drawing/2014/main" id="{250F7917-7EF1-03D7-4CEB-10985F48F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DBF11-859D-EC65-4951-42585D3CB35E}"/>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5067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D2E2-1F0A-1DA9-00C8-55FEE02109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1686C-8CBA-9144-730A-8651558B31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CF3DD-6704-717B-E8DC-B086F1DEE28B}"/>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5" name="Footer Placeholder 4">
            <a:extLst>
              <a:ext uri="{FF2B5EF4-FFF2-40B4-BE49-F238E27FC236}">
                <a16:creationId xmlns:a16="http://schemas.microsoft.com/office/drawing/2014/main" id="{6FE29913-BE80-4899-7B30-68FE128A5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54D76-7581-4AE0-DCCB-2BE69BB1C569}"/>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58399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1F93D-4255-11F0-E3EC-6267AD6534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CC96EA-58CE-C405-066E-FB1D73C9C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789DC5-DA77-55DE-6E53-2F2A71D9CB81}"/>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5" name="Footer Placeholder 4">
            <a:extLst>
              <a:ext uri="{FF2B5EF4-FFF2-40B4-BE49-F238E27FC236}">
                <a16:creationId xmlns:a16="http://schemas.microsoft.com/office/drawing/2014/main" id="{A894E81D-FCC8-8A52-7772-37EA33040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433F4-4D63-2DA1-0FBF-659BD4B0009E}"/>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290549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BC18-6183-4C4C-1FD6-C19DE9965E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ECD775-EB4F-4D1E-16C5-1E0ECF5A8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7915B0-5ED5-1E0C-9B06-631939A3AB3F}"/>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5" name="Footer Placeholder 4">
            <a:extLst>
              <a:ext uri="{FF2B5EF4-FFF2-40B4-BE49-F238E27FC236}">
                <a16:creationId xmlns:a16="http://schemas.microsoft.com/office/drawing/2014/main" id="{66DACC37-8722-7659-361D-044B4AE20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D201BF-B88C-E89C-729A-58AE63A92553}"/>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408574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2D93-67AA-127C-6B45-1419B1448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F17C2F-367E-7CB8-7651-57C09FA85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5ECDA-95BC-9CF9-0005-50E1861C75ED}"/>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5" name="Footer Placeholder 4">
            <a:extLst>
              <a:ext uri="{FF2B5EF4-FFF2-40B4-BE49-F238E27FC236}">
                <a16:creationId xmlns:a16="http://schemas.microsoft.com/office/drawing/2014/main" id="{750E17D7-AF86-5047-7B10-49B08DD67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A33DB-EF79-00C5-15B8-96A14465245F}"/>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353075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2927-8445-3F0C-6F10-2907CD3EFB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0984D4-CF51-2D3C-A782-BDC825707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3C12D9-5BB6-D5B6-90DA-3ECE7E7AF8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5E98D2-5BBD-B2F5-D8B8-2D17AF034BD6}"/>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6" name="Footer Placeholder 5">
            <a:extLst>
              <a:ext uri="{FF2B5EF4-FFF2-40B4-BE49-F238E27FC236}">
                <a16:creationId xmlns:a16="http://schemas.microsoft.com/office/drawing/2014/main" id="{0CEF2E87-531A-F6FC-5D56-9B36C05C38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F09B7B-02C6-FC7E-303C-14A0B55A6E29}"/>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15709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5A44-4C23-BFCD-5191-9A3C8979B9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E397CF-28DF-2E14-2D77-FD8772272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C5834E-8261-FC00-EB41-8865968E0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99C7B0-3F94-BB2A-537F-5CE2CD088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E24381-DC6C-82FE-F27C-6C6C171105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F6F1C-55AF-531A-4B71-7A1D3132877F}"/>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8" name="Footer Placeholder 7">
            <a:extLst>
              <a:ext uri="{FF2B5EF4-FFF2-40B4-BE49-F238E27FC236}">
                <a16:creationId xmlns:a16="http://schemas.microsoft.com/office/drawing/2014/main" id="{60F123F1-63D4-93EE-7D5C-F4F5121B4B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8B5A1B-26D2-DA16-1503-8F44DAFCAD7E}"/>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424336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F797-33AE-566B-31D4-18CA19933A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C2430F-5D07-2655-7776-38749391C8C6}"/>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4" name="Footer Placeholder 3">
            <a:extLst>
              <a:ext uri="{FF2B5EF4-FFF2-40B4-BE49-F238E27FC236}">
                <a16:creationId xmlns:a16="http://schemas.microsoft.com/office/drawing/2014/main" id="{DD152E5C-90E8-88BA-52A9-34FEB09833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443532-613D-6D20-258B-73533102DBE2}"/>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312193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09EA0-A071-F6AA-A887-F1592B565AB9}"/>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3" name="Footer Placeholder 2">
            <a:extLst>
              <a:ext uri="{FF2B5EF4-FFF2-40B4-BE49-F238E27FC236}">
                <a16:creationId xmlns:a16="http://schemas.microsoft.com/office/drawing/2014/main" id="{C9A9CDAC-15C7-988C-1DF0-D26DB653A9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AF1640-042E-BEA7-FE21-4F9B280EE826}"/>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85729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B08A-3DF4-BE7F-428D-7AC3BBDC3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F13E43-33B7-334D-49FC-12B617444E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B474B8-53A7-D099-7162-B8BA5C8FC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FBC16-5132-73D7-3019-3DA9F67988D3}"/>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6" name="Footer Placeholder 5">
            <a:extLst>
              <a:ext uri="{FF2B5EF4-FFF2-40B4-BE49-F238E27FC236}">
                <a16:creationId xmlns:a16="http://schemas.microsoft.com/office/drawing/2014/main" id="{F87B304D-9570-A472-996C-B11B212030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38B49-D669-4759-32F5-1E7445ADD65E}"/>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393157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4853-08F8-2CEB-56D0-AA069B42C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04FF00-B802-166C-F9AC-9F6E7419B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4CA639-0170-A87F-AB83-EE79222C7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46889-45EC-0EFD-3BC1-778EB5AA17B8}"/>
              </a:ext>
            </a:extLst>
          </p:cNvPr>
          <p:cNvSpPr>
            <a:spLocks noGrp="1"/>
          </p:cNvSpPr>
          <p:nvPr>
            <p:ph type="dt" sz="half" idx="10"/>
          </p:nvPr>
        </p:nvSpPr>
        <p:spPr/>
        <p:txBody>
          <a:bodyPr/>
          <a:lstStyle/>
          <a:p>
            <a:fld id="{92A7165C-496C-46D2-B5B0-24BAE5325E45}" type="datetimeFigureOut">
              <a:rPr lang="en-IN" smtClean="0"/>
              <a:t>26-07-2025</a:t>
            </a:fld>
            <a:endParaRPr lang="en-IN"/>
          </a:p>
        </p:txBody>
      </p:sp>
      <p:sp>
        <p:nvSpPr>
          <p:cNvPr id="6" name="Footer Placeholder 5">
            <a:extLst>
              <a:ext uri="{FF2B5EF4-FFF2-40B4-BE49-F238E27FC236}">
                <a16:creationId xmlns:a16="http://schemas.microsoft.com/office/drawing/2014/main" id="{B6988A86-72E6-EB7A-E031-4F41EA16A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B7B434-5C05-1F87-A240-84E1B94B2181}"/>
              </a:ext>
            </a:extLst>
          </p:cNvPr>
          <p:cNvSpPr>
            <a:spLocks noGrp="1"/>
          </p:cNvSpPr>
          <p:nvPr>
            <p:ph type="sldNum" sz="quarter" idx="12"/>
          </p:nvPr>
        </p:nvSpPr>
        <p:spPr/>
        <p:txBody>
          <a:bodyPr/>
          <a:lstStyle/>
          <a:p>
            <a:fld id="{619A287C-645E-4E08-B08B-25AAF76393FB}" type="slidenum">
              <a:rPr lang="en-IN" smtClean="0"/>
              <a:t>‹#›</a:t>
            </a:fld>
            <a:endParaRPr lang="en-IN"/>
          </a:p>
        </p:txBody>
      </p:sp>
    </p:spTree>
    <p:extLst>
      <p:ext uri="{BB962C8B-B14F-4D97-AF65-F5344CB8AC3E}">
        <p14:creationId xmlns:p14="http://schemas.microsoft.com/office/powerpoint/2010/main" val="53705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023C0-9475-4EBA-4E13-8B7CAA91A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BB9953-EC6E-E20B-9EC1-39C06D3AA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216818-F05D-80A2-8A42-BA49985A9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7165C-496C-46D2-B5B0-24BAE5325E45}" type="datetimeFigureOut">
              <a:rPr lang="en-IN" smtClean="0"/>
              <a:t>26-07-2025</a:t>
            </a:fld>
            <a:endParaRPr lang="en-IN"/>
          </a:p>
        </p:txBody>
      </p:sp>
      <p:sp>
        <p:nvSpPr>
          <p:cNvPr id="5" name="Footer Placeholder 4">
            <a:extLst>
              <a:ext uri="{FF2B5EF4-FFF2-40B4-BE49-F238E27FC236}">
                <a16:creationId xmlns:a16="http://schemas.microsoft.com/office/drawing/2014/main" id="{86F60A78-D8AB-EF10-57E5-12544B027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182207-39EF-9FF1-04AF-808DF8824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A287C-645E-4E08-B08B-25AAF76393FB}" type="slidenum">
              <a:rPr lang="en-IN" smtClean="0"/>
              <a:t>‹#›</a:t>
            </a:fld>
            <a:endParaRPr lang="en-IN"/>
          </a:p>
        </p:txBody>
      </p:sp>
    </p:spTree>
    <p:extLst>
      <p:ext uri="{BB962C8B-B14F-4D97-AF65-F5344CB8AC3E}">
        <p14:creationId xmlns:p14="http://schemas.microsoft.com/office/powerpoint/2010/main" val="3591643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msrconsultants.com/"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7B869-FF8E-4BD5-95B3-3685C7148AA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6F9D062-52D6-3C78-F481-E190DDD26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56"/>
            <a:ext cx="12192000" cy="6858000"/>
          </a:xfrm>
          <a:prstGeom prst="rect">
            <a:avLst/>
          </a:prstGeom>
        </p:spPr>
      </p:pic>
      <p:sp>
        <p:nvSpPr>
          <p:cNvPr id="2" name="TextBox 1">
            <a:extLst>
              <a:ext uri="{FF2B5EF4-FFF2-40B4-BE49-F238E27FC236}">
                <a16:creationId xmlns:a16="http://schemas.microsoft.com/office/drawing/2014/main" id="{05990BA7-272D-E4D3-FDCC-97DDC2C29C08}"/>
              </a:ext>
            </a:extLst>
          </p:cNvPr>
          <p:cNvSpPr txBox="1"/>
          <p:nvPr/>
        </p:nvSpPr>
        <p:spPr>
          <a:xfrm>
            <a:off x="4077049" y="245870"/>
            <a:ext cx="4471333" cy="707886"/>
          </a:xfrm>
          <a:prstGeom prst="rect">
            <a:avLst/>
          </a:prstGeom>
          <a:noFill/>
        </p:spPr>
        <p:txBody>
          <a:bodyPr wrap="square" rtlCol="0">
            <a:spAutoFit/>
          </a:bodyPr>
          <a:lstStyle/>
          <a:p>
            <a:r>
              <a:rPr lang="en-US" sz="4000" u="sng" dirty="0">
                <a:solidFill>
                  <a:schemeClr val="accent2">
                    <a:lumMod val="75000"/>
                  </a:schemeClr>
                </a:solidFill>
              </a:rPr>
              <a:t>Problem Statement</a:t>
            </a:r>
            <a:endParaRPr lang="en-IN" u="sng" dirty="0">
              <a:solidFill>
                <a:schemeClr val="accent2">
                  <a:lumMod val="75000"/>
                </a:schemeClr>
              </a:solidFill>
            </a:endParaRPr>
          </a:p>
        </p:txBody>
      </p:sp>
      <p:sp>
        <p:nvSpPr>
          <p:cNvPr id="4" name="TextBox 3">
            <a:extLst>
              <a:ext uri="{FF2B5EF4-FFF2-40B4-BE49-F238E27FC236}">
                <a16:creationId xmlns:a16="http://schemas.microsoft.com/office/drawing/2014/main" id="{69E3B454-5665-245A-CA41-B29712BF213A}"/>
              </a:ext>
            </a:extLst>
          </p:cNvPr>
          <p:cNvSpPr txBox="1"/>
          <p:nvPr/>
        </p:nvSpPr>
        <p:spPr>
          <a:xfrm>
            <a:off x="945160" y="1397675"/>
            <a:ext cx="10301680" cy="2308324"/>
          </a:xfrm>
          <a:prstGeom prst="rect">
            <a:avLst/>
          </a:prstGeom>
          <a:noFill/>
        </p:spPr>
        <p:txBody>
          <a:bodyPr wrap="square" rtlCol="0">
            <a:spAutoFit/>
          </a:bodyPr>
          <a:lstStyle/>
          <a:p>
            <a:r>
              <a:rPr lang="en-US" b="1" dirty="0">
                <a:solidFill>
                  <a:schemeClr val="accent2">
                    <a:lumMod val="75000"/>
                  </a:schemeClr>
                </a:solidFill>
              </a:rPr>
              <a:t>"Air Pure Innovations" </a:t>
            </a:r>
            <a:r>
              <a:rPr lang="en-US" dirty="0">
                <a:solidFill>
                  <a:schemeClr val="bg1"/>
                </a:solidFill>
              </a:rPr>
              <a:t>is a startup born out of the air quality crisis in India, with 14 cities ranking among the world’s top 20 most polluted urban centers. The company is in the early stages of product development and is unsure whether there is a strong, sustained demand for its air purifier product. Before committing to production and R&amp;D, they need to answer critical questions: </a:t>
            </a:r>
            <a:br>
              <a:rPr lang="en-US" dirty="0">
                <a:solidFill>
                  <a:schemeClr val="bg1"/>
                </a:solidFill>
              </a:rPr>
            </a:br>
            <a:r>
              <a:rPr lang="en-US" dirty="0">
                <a:solidFill>
                  <a:schemeClr val="bg1"/>
                </a:solidFill>
              </a:rPr>
              <a:t>1. What pollutants or particles should their air purifier target? </a:t>
            </a:r>
            <a:br>
              <a:rPr lang="en-US" dirty="0">
                <a:solidFill>
                  <a:schemeClr val="bg1"/>
                </a:solidFill>
              </a:rPr>
            </a:br>
            <a:r>
              <a:rPr lang="en-US" dirty="0">
                <a:solidFill>
                  <a:schemeClr val="bg1"/>
                </a:solidFill>
              </a:rPr>
              <a:t>2. What are the most essential features that should be incorporated into the air purifier? </a:t>
            </a:r>
            <a:br>
              <a:rPr lang="en-US" dirty="0">
                <a:solidFill>
                  <a:schemeClr val="bg1"/>
                </a:solidFill>
              </a:rPr>
            </a:br>
            <a:r>
              <a:rPr lang="en-US" dirty="0">
                <a:solidFill>
                  <a:schemeClr val="bg1"/>
                </a:solidFill>
              </a:rPr>
              <a:t>3. Which cities have the highest demand for air purifiers, and what is the market size in these regions? </a:t>
            </a:r>
            <a:br>
              <a:rPr lang="en-US" dirty="0">
                <a:solidFill>
                  <a:schemeClr val="bg1"/>
                </a:solidFill>
              </a:rPr>
            </a:br>
            <a:r>
              <a:rPr lang="en-US" dirty="0">
                <a:solidFill>
                  <a:schemeClr val="bg1"/>
                </a:solidFill>
              </a:rPr>
              <a:t>4. How can R&amp;D be aligned with localized pollution patterns?</a:t>
            </a:r>
            <a:endParaRPr lang="en-IN" dirty="0">
              <a:solidFill>
                <a:schemeClr val="bg1"/>
              </a:solidFill>
            </a:endParaRPr>
          </a:p>
        </p:txBody>
      </p:sp>
    </p:spTree>
    <p:extLst>
      <p:ext uri="{BB962C8B-B14F-4D97-AF65-F5344CB8AC3E}">
        <p14:creationId xmlns:p14="http://schemas.microsoft.com/office/powerpoint/2010/main" val="127357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5CD69-7BC8-2920-3935-3A91D014549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68839E-8316-6586-87B7-CB205CFD2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72B7DC11-0913-0927-1172-55F32CFED333}"/>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Who are the major competitors in the Indian air purifier market, and what are their key differentiators</a:t>
            </a:r>
            <a:endParaRPr lang="en-IN" sz="2400" dirty="0"/>
          </a:p>
        </p:txBody>
      </p:sp>
      <p:graphicFrame>
        <p:nvGraphicFramePr>
          <p:cNvPr id="2" name="Table 1">
            <a:extLst>
              <a:ext uri="{FF2B5EF4-FFF2-40B4-BE49-F238E27FC236}">
                <a16:creationId xmlns:a16="http://schemas.microsoft.com/office/drawing/2014/main" id="{120E4170-CF75-0220-E934-2038BAD99D5B}"/>
              </a:ext>
            </a:extLst>
          </p:cNvPr>
          <p:cNvGraphicFramePr>
            <a:graphicFrameLocks noGrp="1"/>
          </p:cNvGraphicFramePr>
          <p:nvPr>
            <p:extLst>
              <p:ext uri="{D42A27DB-BD31-4B8C-83A1-F6EECF244321}">
                <p14:modId xmlns:p14="http://schemas.microsoft.com/office/powerpoint/2010/main" val="243113570"/>
              </p:ext>
            </p:extLst>
          </p:nvPr>
        </p:nvGraphicFramePr>
        <p:xfrm>
          <a:off x="237067" y="1427293"/>
          <a:ext cx="9711265" cy="4824909"/>
        </p:xfrm>
        <a:graphic>
          <a:graphicData uri="http://schemas.openxmlformats.org/drawingml/2006/table">
            <a:tbl>
              <a:tblPr firstRow="1" bandRow="1">
                <a:tableStyleId>{0E3FDE45-AF77-4B5C-9715-49D594BDF05E}</a:tableStyleId>
              </a:tblPr>
              <a:tblGrid>
                <a:gridCol w="1942253">
                  <a:extLst>
                    <a:ext uri="{9D8B030D-6E8A-4147-A177-3AD203B41FA5}">
                      <a16:colId xmlns:a16="http://schemas.microsoft.com/office/drawing/2014/main" val="2166724641"/>
                    </a:ext>
                  </a:extLst>
                </a:gridCol>
                <a:gridCol w="1942253">
                  <a:extLst>
                    <a:ext uri="{9D8B030D-6E8A-4147-A177-3AD203B41FA5}">
                      <a16:colId xmlns:a16="http://schemas.microsoft.com/office/drawing/2014/main" val="2340264440"/>
                    </a:ext>
                  </a:extLst>
                </a:gridCol>
                <a:gridCol w="1942253">
                  <a:extLst>
                    <a:ext uri="{9D8B030D-6E8A-4147-A177-3AD203B41FA5}">
                      <a16:colId xmlns:a16="http://schemas.microsoft.com/office/drawing/2014/main" val="2978171109"/>
                    </a:ext>
                  </a:extLst>
                </a:gridCol>
                <a:gridCol w="1942253">
                  <a:extLst>
                    <a:ext uri="{9D8B030D-6E8A-4147-A177-3AD203B41FA5}">
                      <a16:colId xmlns:a16="http://schemas.microsoft.com/office/drawing/2014/main" val="4147381716"/>
                    </a:ext>
                  </a:extLst>
                </a:gridCol>
                <a:gridCol w="1942253">
                  <a:extLst>
                    <a:ext uri="{9D8B030D-6E8A-4147-A177-3AD203B41FA5}">
                      <a16:colId xmlns:a16="http://schemas.microsoft.com/office/drawing/2014/main" val="3542740490"/>
                    </a:ext>
                  </a:extLst>
                </a:gridCol>
              </a:tblGrid>
              <a:tr h="456970">
                <a:tc>
                  <a:txBody>
                    <a:bodyPr/>
                    <a:lstStyle/>
                    <a:p>
                      <a:r>
                        <a:rPr lang="en-IN" sz="1600" dirty="0">
                          <a:solidFill>
                            <a:schemeClr val="bg1"/>
                          </a:solidFill>
                        </a:rPr>
                        <a:t>Brand</a:t>
                      </a:r>
                    </a:p>
                  </a:txBody>
                  <a:tcPr anchor="ctr"/>
                </a:tc>
                <a:tc>
                  <a:txBody>
                    <a:bodyPr/>
                    <a:lstStyle/>
                    <a:p>
                      <a:r>
                        <a:rPr lang="en-IN" sz="1600" dirty="0">
                          <a:solidFill>
                            <a:schemeClr val="bg1"/>
                          </a:solidFill>
                        </a:rPr>
                        <a:t>Price Range</a:t>
                      </a:r>
                    </a:p>
                  </a:txBody>
                  <a:tcPr anchor="ctr"/>
                </a:tc>
                <a:tc>
                  <a:txBody>
                    <a:bodyPr/>
                    <a:lstStyle/>
                    <a:p>
                      <a:r>
                        <a:rPr lang="en-IN" sz="1600">
                          <a:solidFill>
                            <a:schemeClr val="bg1"/>
                          </a:solidFill>
                        </a:rPr>
                        <a:t>Filtration Stages</a:t>
                      </a:r>
                    </a:p>
                  </a:txBody>
                  <a:tcPr anchor="ctr"/>
                </a:tc>
                <a:tc>
                  <a:txBody>
                    <a:bodyPr/>
                    <a:lstStyle/>
                    <a:p>
                      <a:r>
                        <a:rPr lang="en-IN" sz="1600">
                          <a:solidFill>
                            <a:schemeClr val="bg1"/>
                          </a:solidFill>
                        </a:rPr>
                        <a:t>Notable Features</a:t>
                      </a:r>
                    </a:p>
                  </a:txBody>
                  <a:tcPr anchor="ctr"/>
                </a:tc>
                <a:tc>
                  <a:txBody>
                    <a:bodyPr/>
                    <a:lstStyle/>
                    <a:p>
                      <a:r>
                        <a:rPr lang="en-IN" sz="1600">
                          <a:solidFill>
                            <a:schemeClr val="bg1"/>
                          </a:solidFill>
                        </a:rPr>
                        <a:t>Standout Strength</a:t>
                      </a:r>
                    </a:p>
                  </a:txBody>
                  <a:tcPr anchor="ctr"/>
                </a:tc>
                <a:extLst>
                  <a:ext uri="{0D108BD9-81ED-4DB2-BD59-A6C34878D82A}">
                    <a16:rowId xmlns:a16="http://schemas.microsoft.com/office/drawing/2014/main" val="3733403491"/>
                  </a:ext>
                </a:extLst>
              </a:tr>
              <a:tr h="801932">
                <a:tc>
                  <a:txBody>
                    <a:bodyPr/>
                    <a:lstStyle/>
                    <a:p>
                      <a:r>
                        <a:rPr lang="en-IN" sz="1600" b="1" dirty="0">
                          <a:solidFill>
                            <a:schemeClr val="bg1"/>
                          </a:solidFill>
                        </a:rPr>
                        <a:t>Philips</a:t>
                      </a:r>
                      <a:endParaRPr lang="en-IN" sz="1600" dirty="0">
                        <a:solidFill>
                          <a:schemeClr val="bg1"/>
                        </a:solidFill>
                      </a:endParaRPr>
                    </a:p>
                  </a:txBody>
                  <a:tcPr anchor="ctr"/>
                </a:tc>
                <a:tc>
                  <a:txBody>
                    <a:bodyPr/>
                    <a:lstStyle/>
                    <a:p>
                      <a:r>
                        <a:rPr lang="en-IN" sz="1600" dirty="0">
                          <a:solidFill>
                            <a:schemeClr val="bg1"/>
                          </a:solidFill>
                        </a:rPr>
                        <a:t>₹10 k–36 k</a:t>
                      </a:r>
                    </a:p>
                  </a:txBody>
                  <a:tcPr anchor="ctr"/>
                </a:tc>
                <a:tc>
                  <a:txBody>
                    <a:bodyPr/>
                    <a:lstStyle/>
                    <a:p>
                      <a:r>
                        <a:rPr lang="en-IN" sz="1600">
                          <a:solidFill>
                            <a:schemeClr val="bg1"/>
                          </a:solidFill>
                        </a:rPr>
                        <a:t>3–4 (HEPA, carbon)</a:t>
                      </a:r>
                    </a:p>
                  </a:txBody>
                  <a:tcPr anchor="ctr"/>
                </a:tc>
                <a:tc>
                  <a:txBody>
                    <a:bodyPr/>
                    <a:lstStyle/>
                    <a:p>
                      <a:r>
                        <a:rPr lang="en-US" sz="1600">
                          <a:solidFill>
                            <a:schemeClr val="bg1"/>
                          </a:solidFill>
                        </a:rPr>
                        <a:t>App control, AQI display, whisper-quiet</a:t>
                      </a:r>
                    </a:p>
                  </a:txBody>
                  <a:tcPr anchor="ctr"/>
                </a:tc>
                <a:tc>
                  <a:txBody>
                    <a:bodyPr/>
                    <a:lstStyle/>
                    <a:p>
                      <a:r>
                        <a:rPr lang="en-US" sz="1600">
                          <a:solidFill>
                            <a:schemeClr val="bg1"/>
                          </a:solidFill>
                        </a:rPr>
                        <a:t>Long filter life, sensor quality</a:t>
                      </a:r>
                    </a:p>
                  </a:txBody>
                  <a:tcPr anchor="ctr"/>
                </a:tc>
                <a:extLst>
                  <a:ext uri="{0D108BD9-81ED-4DB2-BD59-A6C34878D82A}">
                    <a16:rowId xmlns:a16="http://schemas.microsoft.com/office/drawing/2014/main" val="3029806722"/>
                  </a:ext>
                </a:extLst>
              </a:tr>
              <a:tr h="649379">
                <a:tc>
                  <a:txBody>
                    <a:bodyPr/>
                    <a:lstStyle/>
                    <a:p>
                      <a:r>
                        <a:rPr lang="en-IN" sz="1600" b="1" dirty="0" err="1">
                          <a:solidFill>
                            <a:schemeClr val="bg1"/>
                          </a:solidFill>
                        </a:rPr>
                        <a:t>Coway</a:t>
                      </a:r>
                      <a:endParaRPr lang="en-IN" sz="1600" dirty="0">
                        <a:solidFill>
                          <a:schemeClr val="bg1"/>
                        </a:solidFill>
                      </a:endParaRPr>
                    </a:p>
                  </a:txBody>
                  <a:tcPr anchor="ctr"/>
                </a:tc>
                <a:tc>
                  <a:txBody>
                    <a:bodyPr/>
                    <a:lstStyle/>
                    <a:p>
                      <a:r>
                        <a:rPr lang="en-IN" sz="1600" dirty="0">
                          <a:solidFill>
                            <a:schemeClr val="bg1"/>
                          </a:solidFill>
                        </a:rPr>
                        <a:t>₹13 k–25 k+</a:t>
                      </a:r>
                    </a:p>
                  </a:txBody>
                  <a:tcPr anchor="ctr"/>
                </a:tc>
                <a:tc>
                  <a:txBody>
                    <a:bodyPr/>
                    <a:lstStyle/>
                    <a:p>
                      <a:r>
                        <a:rPr lang="en-IN" sz="1600">
                          <a:solidFill>
                            <a:schemeClr val="bg1"/>
                          </a:solidFill>
                        </a:rPr>
                        <a:t>3-stage True HEPA</a:t>
                      </a:r>
                    </a:p>
                  </a:txBody>
                  <a:tcPr anchor="ctr"/>
                </a:tc>
                <a:tc>
                  <a:txBody>
                    <a:bodyPr/>
                    <a:lstStyle/>
                    <a:p>
                      <a:r>
                        <a:rPr lang="en-IN" sz="1600">
                          <a:solidFill>
                            <a:schemeClr val="bg1"/>
                          </a:solidFill>
                        </a:rPr>
                        <a:t>Smart mode, AQI sensor, 7-yr warranty</a:t>
                      </a:r>
                    </a:p>
                  </a:txBody>
                  <a:tcPr anchor="ctr"/>
                </a:tc>
                <a:tc>
                  <a:txBody>
                    <a:bodyPr/>
                    <a:lstStyle/>
                    <a:p>
                      <a:r>
                        <a:rPr lang="en-IN" sz="1600">
                          <a:solidFill>
                            <a:schemeClr val="bg1"/>
                          </a:solidFill>
                        </a:rPr>
                        <a:t>Reliability &amp; service</a:t>
                      </a:r>
                    </a:p>
                  </a:txBody>
                  <a:tcPr anchor="ctr"/>
                </a:tc>
                <a:extLst>
                  <a:ext uri="{0D108BD9-81ED-4DB2-BD59-A6C34878D82A}">
                    <a16:rowId xmlns:a16="http://schemas.microsoft.com/office/drawing/2014/main" val="3602017266"/>
                  </a:ext>
                </a:extLst>
              </a:tr>
              <a:tr h="564322">
                <a:tc>
                  <a:txBody>
                    <a:bodyPr/>
                    <a:lstStyle/>
                    <a:p>
                      <a:r>
                        <a:rPr lang="en-IN" sz="1600" b="1">
                          <a:solidFill>
                            <a:schemeClr val="bg1"/>
                          </a:solidFill>
                        </a:rPr>
                        <a:t>Xiaomi</a:t>
                      </a:r>
                      <a:endParaRPr lang="en-IN" sz="1600">
                        <a:solidFill>
                          <a:schemeClr val="bg1"/>
                        </a:solidFill>
                      </a:endParaRPr>
                    </a:p>
                  </a:txBody>
                  <a:tcPr anchor="ctr"/>
                </a:tc>
                <a:tc>
                  <a:txBody>
                    <a:bodyPr/>
                    <a:lstStyle/>
                    <a:p>
                      <a:r>
                        <a:rPr lang="en-IN" sz="1600" dirty="0">
                          <a:solidFill>
                            <a:schemeClr val="bg1"/>
                          </a:solidFill>
                        </a:rPr>
                        <a:t>₹11 k–20 k</a:t>
                      </a:r>
                    </a:p>
                  </a:txBody>
                  <a:tcPr anchor="ctr"/>
                </a:tc>
                <a:tc>
                  <a:txBody>
                    <a:bodyPr/>
                    <a:lstStyle/>
                    <a:p>
                      <a:r>
                        <a:rPr lang="en-IN" sz="1600" dirty="0">
                          <a:solidFill>
                            <a:schemeClr val="bg1"/>
                          </a:solidFill>
                        </a:rPr>
                        <a:t>3-stage HEPA + carbon</a:t>
                      </a:r>
                    </a:p>
                  </a:txBody>
                  <a:tcPr anchor="ctr"/>
                </a:tc>
                <a:tc>
                  <a:txBody>
                    <a:bodyPr/>
                    <a:lstStyle/>
                    <a:p>
                      <a:r>
                        <a:rPr lang="en-IN" sz="1600">
                          <a:solidFill>
                            <a:schemeClr val="bg1"/>
                          </a:solidFill>
                        </a:rPr>
                        <a:t>Smart app, voice control</a:t>
                      </a:r>
                    </a:p>
                  </a:txBody>
                  <a:tcPr anchor="ctr"/>
                </a:tc>
                <a:tc>
                  <a:txBody>
                    <a:bodyPr/>
                    <a:lstStyle/>
                    <a:p>
                      <a:r>
                        <a:rPr lang="en-IN" sz="1600">
                          <a:solidFill>
                            <a:schemeClr val="bg1"/>
                          </a:solidFill>
                        </a:rPr>
                        <a:t>Value + connectivity</a:t>
                      </a:r>
                    </a:p>
                  </a:txBody>
                  <a:tcPr anchor="ctr"/>
                </a:tc>
                <a:extLst>
                  <a:ext uri="{0D108BD9-81ED-4DB2-BD59-A6C34878D82A}">
                    <a16:rowId xmlns:a16="http://schemas.microsoft.com/office/drawing/2014/main" val="2087589053"/>
                  </a:ext>
                </a:extLst>
              </a:tr>
              <a:tr h="564322">
                <a:tc>
                  <a:txBody>
                    <a:bodyPr/>
                    <a:lstStyle/>
                    <a:p>
                      <a:r>
                        <a:rPr lang="en-IN" sz="1600" b="1">
                          <a:solidFill>
                            <a:schemeClr val="bg1"/>
                          </a:solidFill>
                        </a:rPr>
                        <a:t>Eureka Forbes</a:t>
                      </a:r>
                      <a:endParaRPr lang="en-IN" sz="1600">
                        <a:solidFill>
                          <a:schemeClr val="bg1"/>
                        </a:solidFill>
                      </a:endParaRPr>
                    </a:p>
                  </a:txBody>
                  <a:tcPr anchor="ctr"/>
                </a:tc>
                <a:tc>
                  <a:txBody>
                    <a:bodyPr/>
                    <a:lstStyle/>
                    <a:p>
                      <a:r>
                        <a:rPr lang="en-IN" sz="1600">
                          <a:solidFill>
                            <a:schemeClr val="bg1"/>
                          </a:solidFill>
                        </a:rPr>
                        <a:t>₹13 k–20 k</a:t>
                      </a:r>
                    </a:p>
                  </a:txBody>
                  <a:tcPr anchor="ctr"/>
                </a:tc>
                <a:tc>
                  <a:txBody>
                    <a:bodyPr/>
                    <a:lstStyle/>
                    <a:p>
                      <a:r>
                        <a:rPr lang="en-IN" sz="1600" dirty="0">
                          <a:solidFill>
                            <a:schemeClr val="bg1"/>
                          </a:solidFill>
                        </a:rPr>
                        <a:t>4-stage with plasma</a:t>
                      </a:r>
                    </a:p>
                  </a:txBody>
                  <a:tcPr anchor="ctr"/>
                </a:tc>
                <a:tc>
                  <a:txBody>
                    <a:bodyPr/>
                    <a:lstStyle/>
                    <a:p>
                      <a:r>
                        <a:rPr lang="en-IN" sz="1600">
                          <a:solidFill>
                            <a:schemeClr val="bg1"/>
                          </a:solidFill>
                        </a:rPr>
                        <a:t>Wi-Fi, AQI display</a:t>
                      </a:r>
                    </a:p>
                  </a:txBody>
                  <a:tcPr anchor="ctr"/>
                </a:tc>
                <a:tc>
                  <a:txBody>
                    <a:bodyPr/>
                    <a:lstStyle/>
                    <a:p>
                      <a:r>
                        <a:rPr lang="en-IN" sz="1600">
                          <a:solidFill>
                            <a:schemeClr val="bg1"/>
                          </a:solidFill>
                        </a:rPr>
                        <a:t>Indian focus with features</a:t>
                      </a:r>
                    </a:p>
                  </a:txBody>
                  <a:tcPr anchor="ctr"/>
                </a:tc>
                <a:extLst>
                  <a:ext uri="{0D108BD9-81ED-4DB2-BD59-A6C34878D82A}">
                    <a16:rowId xmlns:a16="http://schemas.microsoft.com/office/drawing/2014/main" val="1686617580"/>
                  </a:ext>
                </a:extLst>
              </a:tr>
              <a:tr h="564322">
                <a:tc>
                  <a:txBody>
                    <a:bodyPr/>
                    <a:lstStyle/>
                    <a:p>
                      <a:r>
                        <a:rPr lang="en-IN" sz="1600" b="1">
                          <a:solidFill>
                            <a:schemeClr val="bg1"/>
                          </a:solidFill>
                        </a:rPr>
                        <a:t>Honeywell</a:t>
                      </a:r>
                      <a:endParaRPr lang="en-IN" sz="1600">
                        <a:solidFill>
                          <a:schemeClr val="bg1"/>
                        </a:solidFill>
                      </a:endParaRPr>
                    </a:p>
                  </a:txBody>
                  <a:tcPr anchor="ctr"/>
                </a:tc>
                <a:tc>
                  <a:txBody>
                    <a:bodyPr/>
                    <a:lstStyle/>
                    <a:p>
                      <a:r>
                        <a:rPr lang="en-IN" sz="1600">
                          <a:solidFill>
                            <a:schemeClr val="bg1"/>
                          </a:solidFill>
                        </a:rPr>
                        <a:t>₹8 k–30 k</a:t>
                      </a:r>
                    </a:p>
                  </a:txBody>
                  <a:tcPr anchor="ctr"/>
                </a:tc>
                <a:tc>
                  <a:txBody>
                    <a:bodyPr/>
                    <a:lstStyle/>
                    <a:p>
                      <a:r>
                        <a:rPr lang="en-IN" sz="1600" dirty="0">
                          <a:solidFill>
                            <a:schemeClr val="bg1"/>
                          </a:solidFill>
                        </a:rPr>
                        <a:t>3–4-stage HEPA</a:t>
                      </a:r>
                    </a:p>
                  </a:txBody>
                  <a:tcPr anchor="ctr"/>
                </a:tc>
                <a:tc>
                  <a:txBody>
                    <a:bodyPr/>
                    <a:lstStyle/>
                    <a:p>
                      <a:r>
                        <a:rPr lang="en-IN" sz="1600">
                          <a:solidFill>
                            <a:schemeClr val="bg1"/>
                          </a:solidFill>
                        </a:rPr>
                        <a:t>High CADR, AQI, ionizer</a:t>
                      </a:r>
                    </a:p>
                  </a:txBody>
                  <a:tcPr anchor="ctr"/>
                </a:tc>
                <a:tc>
                  <a:txBody>
                    <a:bodyPr/>
                    <a:lstStyle/>
                    <a:p>
                      <a:r>
                        <a:rPr lang="en-IN" sz="1600">
                          <a:solidFill>
                            <a:schemeClr val="bg1"/>
                          </a:solidFill>
                        </a:rPr>
                        <a:t>Robust performance</a:t>
                      </a:r>
                    </a:p>
                  </a:txBody>
                  <a:tcPr anchor="ctr"/>
                </a:tc>
                <a:extLst>
                  <a:ext uri="{0D108BD9-81ED-4DB2-BD59-A6C34878D82A}">
                    <a16:rowId xmlns:a16="http://schemas.microsoft.com/office/drawing/2014/main" val="838577313"/>
                  </a:ext>
                </a:extLst>
              </a:tr>
              <a:tr h="564322">
                <a:tc>
                  <a:txBody>
                    <a:bodyPr/>
                    <a:lstStyle/>
                    <a:p>
                      <a:r>
                        <a:rPr lang="en-IN" sz="1600" b="1">
                          <a:solidFill>
                            <a:schemeClr val="bg1"/>
                          </a:solidFill>
                        </a:rPr>
                        <a:t>Dyson</a:t>
                      </a:r>
                      <a:endParaRPr lang="en-IN" sz="1600">
                        <a:solidFill>
                          <a:schemeClr val="bg1"/>
                        </a:solidFill>
                      </a:endParaRPr>
                    </a:p>
                  </a:txBody>
                  <a:tcPr anchor="ctr"/>
                </a:tc>
                <a:tc>
                  <a:txBody>
                    <a:bodyPr/>
                    <a:lstStyle/>
                    <a:p>
                      <a:r>
                        <a:rPr lang="en-IN" sz="1600">
                          <a:solidFill>
                            <a:schemeClr val="bg1"/>
                          </a:solidFill>
                        </a:rPr>
                        <a:t>₹40 k+</a:t>
                      </a:r>
                    </a:p>
                  </a:txBody>
                  <a:tcPr anchor="ctr"/>
                </a:tc>
                <a:tc>
                  <a:txBody>
                    <a:bodyPr/>
                    <a:lstStyle/>
                    <a:p>
                      <a:r>
                        <a:rPr lang="en-IN" sz="1600">
                          <a:solidFill>
                            <a:schemeClr val="bg1"/>
                          </a:solidFill>
                        </a:rPr>
                        <a:t>HEPA + carbon</a:t>
                      </a:r>
                    </a:p>
                  </a:txBody>
                  <a:tcPr anchor="ctr"/>
                </a:tc>
                <a:tc>
                  <a:txBody>
                    <a:bodyPr/>
                    <a:lstStyle/>
                    <a:p>
                      <a:r>
                        <a:rPr lang="en-IN" sz="1600" dirty="0">
                          <a:solidFill>
                            <a:schemeClr val="bg1"/>
                          </a:solidFill>
                        </a:rPr>
                        <a:t>Fan function, premium design</a:t>
                      </a:r>
                    </a:p>
                  </a:txBody>
                  <a:tcPr anchor="ctr"/>
                </a:tc>
                <a:tc>
                  <a:txBody>
                    <a:bodyPr/>
                    <a:lstStyle/>
                    <a:p>
                      <a:r>
                        <a:rPr lang="en-IN" sz="1600">
                          <a:solidFill>
                            <a:schemeClr val="bg1"/>
                          </a:solidFill>
                        </a:rPr>
                        <a:t>Multifunction premium</a:t>
                      </a:r>
                    </a:p>
                  </a:txBody>
                  <a:tcPr anchor="ctr"/>
                </a:tc>
                <a:extLst>
                  <a:ext uri="{0D108BD9-81ED-4DB2-BD59-A6C34878D82A}">
                    <a16:rowId xmlns:a16="http://schemas.microsoft.com/office/drawing/2014/main" val="3255981773"/>
                  </a:ext>
                </a:extLst>
              </a:tr>
              <a:tr h="564322">
                <a:tc>
                  <a:txBody>
                    <a:bodyPr/>
                    <a:lstStyle/>
                    <a:p>
                      <a:r>
                        <a:rPr lang="en-IN" sz="1600" b="1">
                          <a:solidFill>
                            <a:schemeClr val="bg1"/>
                          </a:solidFill>
                        </a:rPr>
                        <a:t>Sharp / Havells</a:t>
                      </a:r>
                      <a:endParaRPr lang="en-IN" sz="1600">
                        <a:solidFill>
                          <a:schemeClr val="bg1"/>
                        </a:solidFill>
                      </a:endParaRPr>
                    </a:p>
                  </a:txBody>
                  <a:tcPr anchor="ctr"/>
                </a:tc>
                <a:tc>
                  <a:txBody>
                    <a:bodyPr/>
                    <a:lstStyle/>
                    <a:p>
                      <a:r>
                        <a:rPr lang="en-IN" sz="1600">
                          <a:solidFill>
                            <a:schemeClr val="bg1"/>
                          </a:solidFill>
                        </a:rPr>
                        <a:t>₹30 k–40 k</a:t>
                      </a:r>
                    </a:p>
                  </a:txBody>
                  <a:tcPr anchor="ctr"/>
                </a:tc>
                <a:tc>
                  <a:txBody>
                    <a:bodyPr/>
                    <a:lstStyle/>
                    <a:p>
                      <a:r>
                        <a:rPr lang="en-IN" sz="1600">
                          <a:solidFill>
                            <a:schemeClr val="bg1"/>
                          </a:solidFill>
                        </a:rPr>
                        <a:t>HEPA + ion/TiO₂</a:t>
                      </a:r>
                    </a:p>
                  </a:txBody>
                  <a:tcPr anchor="ctr"/>
                </a:tc>
                <a:tc>
                  <a:txBody>
                    <a:bodyPr/>
                    <a:lstStyle/>
                    <a:p>
                      <a:r>
                        <a:rPr lang="en-IN" sz="1600" dirty="0">
                          <a:solidFill>
                            <a:schemeClr val="bg1"/>
                          </a:solidFill>
                        </a:rPr>
                        <a:t>Haze mode, IoT, sensors</a:t>
                      </a:r>
                    </a:p>
                  </a:txBody>
                  <a:tcPr anchor="ctr"/>
                </a:tc>
                <a:tc>
                  <a:txBody>
                    <a:bodyPr/>
                    <a:lstStyle/>
                    <a:p>
                      <a:r>
                        <a:rPr lang="en-IN" sz="1600" dirty="0">
                          <a:solidFill>
                            <a:schemeClr val="bg1"/>
                          </a:solidFill>
                        </a:rPr>
                        <a:t>Smart tech integration</a:t>
                      </a:r>
                    </a:p>
                  </a:txBody>
                  <a:tcPr anchor="ctr"/>
                </a:tc>
                <a:extLst>
                  <a:ext uri="{0D108BD9-81ED-4DB2-BD59-A6C34878D82A}">
                    <a16:rowId xmlns:a16="http://schemas.microsoft.com/office/drawing/2014/main" val="433980472"/>
                  </a:ext>
                </a:extLst>
              </a:tr>
            </a:tbl>
          </a:graphicData>
        </a:graphic>
      </p:graphicFrame>
    </p:spTree>
    <p:extLst>
      <p:ext uri="{BB962C8B-B14F-4D97-AF65-F5344CB8AC3E}">
        <p14:creationId xmlns:p14="http://schemas.microsoft.com/office/powerpoint/2010/main" val="160112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BEEEA-8D5E-4617-91C7-75687557F5E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BD9C40E-BE69-BC29-A21B-4C083DB56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4348DFFD-5EBA-C1A4-3424-5C7649E37A59}"/>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What is the relationship between a city’s population size and its average AQI — do larger cities always suffer from worse air quality?</a:t>
            </a:r>
            <a:endParaRPr lang="en-IN" sz="2400" dirty="0"/>
          </a:p>
        </p:txBody>
      </p:sp>
      <p:sp>
        <p:nvSpPr>
          <p:cNvPr id="4" name="TextBox 3">
            <a:extLst>
              <a:ext uri="{FF2B5EF4-FFF2-40B4-BE49-F238E27FC236}">
                <a16:creationId xmlns:a16="http://schemas.microsoft.com/office/drawing/2014/main" id="{F15E6E2B-A94C-000F-45DE-AD836A4BC120}"/>
              </a:ext>
            </a:extLst>
          </p:cNvPr>
          <p:cNvSpPr txBox="1"/>
          <p:nvPr/>
        </p:nvSpPr>
        <p:spPr>
          <a:xfrm>
            <a:off x="5198533" y="1540933"/>
            <a:ext cx="4817534" cy="4801314"/>
          </a:xfrm>
          <a:prstGeom prst="rect">
            <a:avLst/>
          </a:prstGeom>
          <a:noFill/>
        </p:spPr>
        <p:txBody>
          <a:bodyPr wrap="square" rtlCol="0">
            <a:spAutoFit/>
          </a:bodyPr>
          <a:lstStyle/>
          <a:p>
            <a:r>
              <a:rPr lang="en-US" b="1" dirty="0">
                <a:solidFill>
                  <a:schemeClr val="accent2">
                    <a:lumMod val="75000"/>
                  </a:schemeClr>
                </a:solidFill>
              </a:rPr>
              <a:t>Based on our analysis, plotting the relationship between a city’s population and its average AQI—while keeping other factors constant—reveals a noticeable pattern</a:t>
            </a:r>
            <a:r>
              <a:rPr lang="en-US" b="1" dirty="0"/>
              <a:t>:</a:t>
            </a:r>
            <a:br>
              <a:rPr lang="en-US" dirty="0"/>
            </a:br>
            <a:r>
              <a:rPr lang="en-US" dirty="0">
                <a:solidFill>
                  <a:schemeClr val="bg1"/>
                </a:solidFill>
              </a:rPr>
              <a:t>States with larger populations generally tend to have higher air pollution levels. This is likely due to a higher concentration of pollution sources such as vehicles, construction activity, and industrial operations. However, exceptions exist—such as </a:t>
            </a:r>
            <a:r>
              <a:rPr lang="en-US" dirty="0" err="1">
                <a:solidFill>
                  <a:schemeClr val="bg1"/>
                </a:solidFill>
              </a:rPr>
              <a:t>Byrnihat</a:t>
            </a:r>
            <a:r>
              <a:rPr lang="en-US" dirty="0">
                <a:solidFill>
                  <a:schemeClr val="bg1"/>
                </a:solidFill>
              </a:rPr>
              <a:t> (Meghalaya), which has a small population but still records high AQI levels. Additionally, smaller urban centers with dense industrial activity or unfavorable weather conditions may experience air quality as poor—or worse—than major metropolitan areas.</a:t>
            </a:r>
            <a:br>
              <a:rPr lang="en-US" dirty="0">
                <a:solidFill>
                  <a:schemeClr val="bg1"/>
                </a:solidFill>
              </a:rPr>
            </a:br>
            <a:r>
              <a:rPr lang="en-US" b="1" dirty="0">
                <a:solidFill>
                  <a:schemeClr val="accent2">
                    <a:lumMod val="75000"/>
                  </a:schemeClr>
                </a:solidFill>
              </a:rPr>
              <a:t>In summary, population shows a correlation with AQI, but it is not a deterministic factor.</a:t>
            </a:r>
            <a:endParaRPr lang="en-IN" dirty="0">
              <a:solidFill>
                <a:schemeClr val="accent2">
                  <a:lumMod val="75000"/>
                </a:schemeClr>
              </a:solidFill>
            </a:endParaRPr>
          </a:p>
        </p:txBody>
      </p:sp>
      <p:pic>
        <p:nvPicPr>
          <p:cNvPr id="8" name="Picture 7">
            <a:extLst>
              <a:ext uri="{FF2B5EF4-FFF2-40B4-BE49-F238E27FC236}">
                <a16:creationId xmlns:a16="http://schemas.microsoft.com/office/drawing/2014/main" id="{CF612FCE-820B-F669-3F79-B155C0391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96" y="1513552"/>
            <a:ext cx="3696216" cy="5109362"/>
          </a:xfrm>
          <a:prstGeom prst="rect">
            <a:avLst/>
          </a:prstGeom>
        </p:spPr>
      </p:pic>
    </p:spTree>
    <p:extLst>
      <p:ext uri="{BB962C8B-B14F-4D97-AF65-F5344CB8AC3E}">
        <p14:creationId xmlns:p14="http://schemas.microsoft.com/office/powerpoint/2010/main" val="310583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F4870-1FFE-147D-E574-A0567F44C5D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4B08DD7-B2A4-7F25-7E50-9EDD14218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A936D080-F9B4-95AE-3277-25A4BD69CBBB}"/>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How aware are Indian citizens of what AQI (Air Quality Index) means — and do they understand its health implications?</a:t>
            </a:r>
            <a:endParaRPr lang="en-IN" sz="2400" dirty="0"/>
          </a:p>
        </p:txBody>
      </p:sp>
      <p:sp>
        <p:nvSpPr>
          <p:cNvPr id="4" name="TextBox 3">
            <a:extLst>
              <a:ext uri="{FF2B5EF4-FFF2-40B4-BE49-F238E27FC236}">
                <a16:creationId xmlns:a16="http://schemas.microsoft.com/office/drawing/2014/main" id="{37C006BF-01F4-2C38-6DA3-D6FA0CD5B5B9}"/>
              </a:ext>
            </a:extLst>
          </p:cNvPr>
          <p:cNvSpPr txBox="1"/>
          <p:nvPr/>
        </p:nvSpPr>
        <p:spPr>
          <a:xfrm>
            <a:off x="169334" y="1329021"/>
            <a:ext cx="10172739" cy="5478423"/>
          </a:xfrm>
          <a:prstGeom prst="rect">
            <a:avLst/>
          </a:prstGeom>
          <a:noFill/>
        </p:spPr>
        <p:txBody>
          <a:bodyPr wrap="square" rtlCol="0">
            <a:spAutoFit/>
          </a:bodyPr>
          <a:lstStyle/>
          <a:p>
            <a:r>
              <a:rPr lang="en-US" dirty="0">
                <a:solidFill>
                  <a:schemeClr val="bg1"/>
                </a:solidFill>
              </a:rPr>
              <a:t>According to CHINTAN group survey </a:t>
            </a:r>
            <a:r>
              <a:rPr lang="en-US" dirty="0">
                <a:solidFill>
                  <a:schemeClr val="accent2">
                    <a:lumMod val="75000"/>
                  </a:schemeClr>
                </a:solidFill>
              </a:rPr>
              <a:t>only 10% of poor urban were aware of terms like AQI or PM2.5, and Awareness among middle-class residents was 71% and overall, 33% of respondents knows about negative health impacts of air pollution</a:t>
            </a:r>
            <a:r>
              <a:rPr lang="en-US" dirty="0">
                <a:solidFill>
                  <a:schemeClr val="bg1"/>
                </a:solidFill>
              </a:rPr>
              <a:t>. measures taken to </a:t>
            </a:r>
            <a:r>
              <a:rPr lang="en-IN" dirty="0">
                <a:solidFill>
                  <a:schemeClr val="bg1"/>
                </a:solidFill>
              </a:rPr>
              <a:t>reduce air pollution exposure by </a:t>
            </a:r>
            <a:r>
              <a:rPr lang="en-US" dirty="0">
                <a:solidFill>
                  <a:schemeClr val="bg1"/>
                </a:solidFill>
              </a:rPr>
              <a:t>middle-class residents is to reduce individual exposure to air pollution by buying air purifiers and indoor plants and other the other hand poor urban chooses comparatively less costly solutions, like increasing their water intake and using N-95 masks. This shows that middle-class people’s interest in buying air purifiers.</a:t>
            </a:r>
            <a:br>
              <a:rPr lang="en-US" dirty="0">
                <a:solidFill>
                  <a:schemeClr val="bg1"/>
                </a:solidFill>
              </a:rPr>
            </a:br>
            <a:br>
              <a:rPr lang="en-US" dirty="0">
                <a:solidFill>
                  <a:schemeClr val="bg1"/>
                </a:solidFill>
              </a:rPr>
            </a:br>
            <a:r>
              <a:rPr lang="en-US" dirty="0">
                <a:solidFill>
                  <a:schemeClr val="bg1"/>
                </a:solidFill>
              </a:rPr>
              <a:t>There is another </a:t>
            </a:r>
            <a:r>
              <a:rPr lang="en-IN" dirty="0">
                <a:solidFill>
                  <a:schemeClr val="bg1"/>
                </a:solidFill>
              </a:rPr>
              <a:t>study </a:t>
            </a:r>
            <a:r>
              <a:rPr lang="en-US" dirty="0">
                <a:solidFill>
                  <a:schemeClr val="bg1"/>
                </a:solidFill>
              </a:rPr>
              <a:t>by The Clean Air Collective and conducted by </a:t>
            </a:r>
            <a:r>
              <a:rPr lang="en-US" dirty="0">
                <a:solidFill>
                  <a:schemeClr val="bg1"/>
                </a:solidFill>
                <a:hlinkClick r:id="rId3">
                  <a:extLst>
                    <a:ext uri="{A12FA001-AC4F-418D-AE19-62706E023703}">
                      <ahyp:hlinkClr xmlns:ahyp="http://schemas.microsoft.com/office/drawing/2018/hyperlinkcolor" val="tx"/>
                    </a:ext>
                  </a:extLst>
                </a:hlinkClick>
              </a:rPr>
              <a:t>CMSR Consultants</a:t>
            </a:r>
            <a:r>
              <a:rPr lang="en-US" dirty="0">
                <a:solidFill>
                  <a:schemeClr val="bg1"/>
                </a:solidFill>
              </a:rPr>
              <a:t>, a research group, across 17 cities and 5,000 respondents, found. </a:t>
            </a:r>
            <a:r>
              <a:rPr lang="en-US" dirty="0">
                <a:solidFill>
                  <a:schemeClr val="accent2">
                    <a:lumMod val="75000"/>
                  </a:schemeClr>
                </a:solidFill>
              </a:rPr>
              <a:t>The study noted that only 13% people always seek information about air quality in their city while 12% never seek such information</a:t>
            </a:r>
            <a:r>
              <a:rPr lang="en-US" dirty="0">
                <a:solidFill>
                  <a:schemeClr val="bg1"/>
                </a:solidFill>
              </a:rPr>
              <a:t>. Delhi has the highest number of people (100%) who have heard about air pollution, followed by Chennai, Bengaluru, Pune and Kolkata (all above 98%). This study also shows that people are less aware about air pollution and its health impacts in </a:t>
            </a:r>
            <a:r>
              <a:rPr lang="en-US" dirty="0" err="1">
                <a:solidFill>
                  <a:schemeClr val="bg1"/>
                </a:solidFill>
              </a:rPr>
              <a:t>india</a:t>
            </a:r>
            <a:r>
              <a:rPr lang="en-US" dirty="0">
                <a:solidFill>
                  <a:schemeClr val="bg1"/>
                </a:solidFill>
              </a:rPr>
              <a:t>.</a:t>
            </a:r>
            <a:br>
              <a:rPr lang="en-US" dirty="0">
                <a:solidFill>
                  <a:schemeClr val="bg1"/>
                </a:solidFill>
              </a:rPr>
            </a:br>
            <a:br>
              <a:rPr lang="en-US" dirty="0">
                <a:solidFill>
                  <a:schemeClr val="bg1"/>
                </a:solidFill>
              </a:rPr>
            </a:br>
            <a:r>
              <a:rPr lang="en-US" sz="1600" b="1" dirty="0">
                <a:solidFill>
                  <a:schemeClr val="accent2">
                    <a:lumMod val="75000"/>
                  </a:schemeClr>
                </a:solidFill>
              </a:rPr>
              <a:t>Conclusion</a:t>
            </a:r>
            <a:r>
              <a:rPr lang="en-US" sz="1600" dirty="0">
                <a:solidFill>
                  <a:schemeClr val="accent2">
                    <a:lumMod val="75000"/>
                  </a:schemeClr>
                </a:solidFill>
              </a:rPr>
              <a:t>: Awareness of air pollution and its health impacts in India remains limited, especially among poorer urban populations. While middle-class residents show higher awareness and often take protective measures such as buying air purifiers, poorer communities tend to rely on simpler, low-cost methods. Even among the general public, only a small fraction actively seeks air quality information. This indicates a significant gap in public understanding and response to pollution risks, highlighting the urgent need for widespread awareness campaigns across all socio-economic groups.</a:t>
            </a:r>
            <a:endParaRPr lang="en-IN" sz="1600" dirty="0">
              <a:solidFill>
                <a:schemeClr val="accent2">
                  <a:lumMod val="75000"/>
                </a:schemeClr>
              </a:solidFill>
            </a:endParaRPr>
          </a:p>
          <a:p>
            <a:endParaRPr lang="en-IN" dirty="0">
              <a:solidFill>
                <a:schemeClr val="bg1"/>
              </a:solidFill>
            </a:endParaRPr>
          </a:p>
        </p:txBody>
      </p:sp>
    </p:spTree>
    <p:extLst>
      <p:ext uri="{BB962C8B-B14F-4D97-AF65-F5344CB8AC3E}">
        <p14:creationId xmlns:p14="http://schemas.microsoft.com/office/powerpoint/2010/main" val="260081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D93B2-EEF9-9949-49AD-FF6DC20764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5F1FDEF-D69D-B899-5BCB-5E7AFF80B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52C202EB-E9CF-3433-5C7B-AF44490DC9F4}"/>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Which pollution control policies introduced by the Indian government in the past 5 years.</a:t>
            </a:r>
            <a:endParaRPr lang="en-IN" sz="2400" dirty="0"/>
          </a:p>
        </p:txBody>
      </p:sp>
      <p:sp>
        <p:nvSpPr>
          <p:cNvPr id="4" name="TextBox 3">
            <a:extLst>
              <a:ext uri="{FF2B5EF4-FFF2-40B4-BE49-F238E27FC236}">
                <a16:creationId xmlns:a16="http://schemas.microsoft.com/office/drawing/2014/main" id="{AA42F830-CA3D-6344-BCA1-E07F9C136943}"/>
              </a:ext>
            </a:extLst>
          </p:cNvPr>
          <p:cNvSpPr txBox="1"/>
          <p:nvPr/>
        </p:nvSpPr>
        <p:spPr>
          <a:xfrm>
            <a:off x="169334" y="1329021"/>
            <a:ext cx="10172739" cy="2954655"/>
          </a:xfrm>
          <a:prstGeom prst="rect">
            <a:avLst/>
          </a:prstGeom>
          <a:noFill/>
        </p:spPr>
        <p:txBody>
          <a:bodyPr wrap="square" rtlCol="0">
            <a:spAutoFit/>
          </a:bodyPr>
          <a:lstStyle/>
          <a:p>
            <a:r>
              <a:rPr lang="en-US" sz="1400" b="1" dirty="0">
                <a:solidFill>
                  <a:schemeClr val="accent2">
                    <a:lumMod val="75000"/>
                  </a:schemeClr>
                </a:solidFill>
              </a:rPr>
              <a:t>According to recent research, the Indian government has introduced seven key pollution control policies over the past five years:</a:t>
            </a:r>
            <a:endParaRPr lang="en-US" sz="1400" dirty="0">
              <a:solidFill>
                <a:schemeClr val="accent2">
                  <a:lumMod val="75000"/>
                </a:schemeClr>
              </a:solidFill>
            </a:endParaRPr>
          </a:p>
          <a:p>
            <a:r>
              <a:rPr lang="en-US" sz="1400" b="1" dirty="0">
                <a:solidFill>
                  <a:schemeClr val="accent2">
                    <a:lumMod val="75000"/>
                  </a:schemeClr>
                </a:solidFill>
              </a:rPr>
              <a:t>1) National Clean Air Program (NCAP)</a:t>
            </a:r>
            <a:endParaRPr lang="en-US" sz="1400" dirty="0">
              <a:solidFill>
                <a:schemeClr val="accent2">
                  <a:lumMod val="75000"/>
                </a:schemeClr>
              </a:solidFill>
            </a:endParaRPr>
          </a:p>
          <a:p>
            <a:r>
              <a:rPr lang="en-US" sz="1400" b="1" dirty="0">
                <a:solidFill>
                  <a:schemeClr val="accent2">
                    <a:lumMod val="75000"/>
                  </a:schemeClr>
                </a:solidFill>
              </a:rPr>
              <a:t>2) Bharat Stage VI (BS-VI) Emission Norms</a:t>
            </a:r>
            <a:endParaRPr lang="en-US" sz="1400" dirty="0">
              <a:solidFill>
                <a:schemeClr val="accent2">
                  <a:lumMod val="75000"/>
                </a:schemeClr>
              </a:solidFill>
            </a:endParaRPr>
          </a:p>
          <a:p>
            <a:r>
              <a:rPr lang="en-US" sz="1400" b="1" dirty="0">
                <a:solidFill>
                  <a:schemeClr val="accent2">
                    <a:lumMod val="75000"/>
                  </a:schemeClr>
                </a:solidFill>
              </a:rPr>
              <a:t>3) Vehicle Scrappage Policy</a:t>
            </a:r>
            <a:endParaRPr lang="en-US" sz="1400" dirty="0">
              <a:solidFill>
                <a:schemeClr val="accent2">
                  <a:lumMod val="75000"/>
                </a:schemeClr>
              </a:solidFill>
            </a:endParaRPr>
          </a:p>
          <a:p>
            <a:r>
              <a:rPr lang="en-US" sz="1400" b="1" dirty="0">
                <a:solidFill>
                  <a:schemeClr val="accent2">
                    <a:lumMod val="75000"/>
                  </a:schemeClr>
                </a:solidFill>
              </a:rPr>
              <a:t>4) Graded Response Action Plan (GRAP)</a:t>
            </a:r>
            <a:endParaRPr lang="en-US" sz="1400" dirty="0">
              <a:solidFill>
                <a:schemeClr val="accent2">
                  <a:lumMod val="75000"/>
                </a:schemeClr>
              </a:solidFill>
            </a:endParaRPr>
          </a:p>
          <a:p>
            <a:r>
              <a:rPr lang="en-US" sz="1400" b="1" dirty="0">
                <a:solidFill>
                  <a:schemeClr val="accent2">
                    <a:lumMod val="75000"/>
                  </a:schemeClr>
                </a:solidFill>
              </a:rPr>
              <a:t>5) FAME-II (Faster Adoption and Manufacturing of Hybrid and Electric Vehicles)</a:t>
            </a:r>
            <a:endParaRPr lang="en-US" sz="1400" dirty="0">
              <a:solidFill>
                <a:schemeClr val="accent2">
                  <a:lumMod val="75000"/>
                </a:schemeClr>
              </a:solidFill>
            </a:endParaRPr>
          </a:p>
          <a:p>
            <a:r>
              <a:rPr lang="en-US" sz="1400" b="1" dirty="0">
                <a:solidFill>
                  <a:schemeClr val="accent2">
                    <a:lumMod val="75000"/>
                  </a:schemeClr>
                </a:solidFill>
              </a:rPr>
              <a:t>6) Crop Residue Management Initiatives</a:t>
            </a:r>
            <a:endParaRPr lang="en-US" sz="1400" dirty="0">
              <a:solidFill>
                <a:schemeClr val="accent2">
                  <a:lumMod val="75000"/>
                </a:schemeClr>
              </a:solidFill>
            </a:endParaRPr>
          </a:p>
          <a:p>
            <a:r>
              <a:rPr lang="en-US" sz="1400" b="1" dirty="0">
                <a:solidFill>
                  <a:schemeClr val="accent2">
                    <a:lumMod val="75000"/>
                  </a:schemeClr>
                </a:solidFill>
              </a:rPr>
              <a:t>7) City-Specific Clean Air Action Plans</a:t>
            </a:r>
            <a:endParaRPr lang="en-US" sz="1400" dirty="0">
              <a:solidFill>
                <a:schemeClr val="accent2">
                  <a:lumMod val="75000"/>
                </a:schemeClr>
              </a:solidFill>
            </a:endParaRPr>
          </a:p>
          <a:p>
            <a:r>
              <a:rPr lang="en-US" sz="1400" dirty="0">
                <a:solidFill>
                  <a:schemeClr val="bg1"/>
                </a:solidFill>
              </a:rPr>
              <a:t>Among these, the </a:t>
            </a:r>
            <a:r>
              <a:rPr lang="en-US" sz="1400" b="1" dirty="0">
                <a:solidFill>
                  <a:schemeClr val="bg1"/>
                </a:solidFill>
              </a:rPr>
              <a:t>National Clean Air Program (NCAP)</a:t>
            </a:r>
            <a:r>
              <a:rPr lang="en-US" sz="1400" dirty="0">
                <a:solidFill>
                  <a:schemeClr val="bg1"/>
                </a:solidFill>
              </a:rPr>
              <a:t> has had the most significant impact on reducing air pollution. Under this policy, out of 131 targeted cities, </a:t>
            </a:r>
            <a:r>
              <a:rPr lang="en-US" sz="1400" b="1" dirty="0">
                <a:solidFill>
                  <a:schemeClr val="bg1"/>
                </a:solidFill>
              </a:rPr>
              <a:t>97 cities showed measurable improvement in air quality</a:t>
            </a:r>
            <a:r>
              <a:rPr lang="en-US" sz="1400" dirty="0">
                <a:solidFill>
                  <a:schemeClr val="bg1"/>
                </a:solidFill>
              </a:rPr>
              <a:t>, with </a:t>
            </a:r>
            <a:r>
              <a:rPr lang="en-US" sz="1400" b="1" dirty="0">
                <a:solidFill>
                  <a:schemeClr val="bg1"/>
                </a:solidFill>
              </a:rPr>
              <a:t>55 cities meeting or exceeding the 20% reduction target</a:t>
            </a:r>
            <a:r>
              <a:rPr lang="en-US" sz="1400" dirty="0">
                <a:solidFill>
                  <a:schemeClr val="bg1"/>
                </a:solidFill>
              </a:rPr>
              <a:t> in PM₁₀ levels. Leading cities such as </a:t>
            </a:r>
            <a:r>
              <a:rPr lang="en-US" sz="1400" b="1" dirty="0">
                <a:solidFill>
                  <a:schemeClr val="bg1"/>
                </a:solidFill>
              </a:rPr>
              <a:t>Varanasi, Dhanbad, and Mumbai</a:t>
            </a:r>
            <a:r>
              <a:rPr lang="en-US" sz="1400" dirty="0">
                <a:solidFill>
                  <a:schemeClr val="bg1"/>
                </a:solidFill>
              </a:rPr>
              <a:t> recorded </a:t>
            </a:r>
            <a:r>
              <a:rPr lang="en-US" sz="1400" b="1" dirty="0">
                <a:solidFill>
                  <a:schemeClr val="bg1"/>
                </a:solidFill>
              </a:rPr>
              <a:t>PM₁₀ reductions between 40% and 81%</a:t>
            </a:r>
            <a:r>
              <a:rPr lang="en-US" sz="1400" dirty="0">
                <a:solidFill>
                  <a:schemeClr val="bg1"/>
                </a:solidFill>
              </a:rPr>
              <a:t>, demonstrating the program's effectiveness.</a:t>
            </a:r>
          </a:p>
          <a:p>
            <a:endParaRPr lang="en-IN" dirty="0">
              <a:solidFill>
                <a:schemeClr val="bg1"/>
              </a:solidFill>
            </a:endParaRPr>
          </a:p>
        </p:txBody>
      </p:sp>
      <p:graphicFrame>
        <p:nvGraphicFramePr>
          <p:cNvPr id="13" name="Table 12">
            <a:extLst>
              <a:ext uri="{FF2B5EF4-FFF2-40B4-BE49-F238E27FC236}">
                <a16:creationId xmlns:a16="http://schemas.microsoft.com/office/drawing/2014/main" id="{A91C43A5-3A88-C0FF-4A88-084164AE5A62}"/>
              </a:ext>
            </a:extLst>
          </p:cNvPr>
          <p:cNvGraphicFramePr>
            <a:graphicFrameLocks noGrp="1"/>
          </p:cNvGraphicFramePr>
          <p:nvPr>
            <p:extLst>
              <p:ext uri="{D42A27DB-BD31-4B8C-83A1-F6EECF244321}">
                <p14:modId xmlns:p14="http://schemas.microsoft.com/office/powerpoint/2010/main" val="2006694176"/>
              </p:ext>
            </p:extLst>
          </p:nvPr>
        </p:nvGraphicFramePr>
        <p:xfrm>
          <a:off x="287867" y="4221480"/>
          <a:ext cx="8128000" cy="228600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872159714"/>
                    </a:ext>
                  </a:extLst>
                </a:gridCol>
                <a:gridCol w="4064000">
                  <a:extLst>
                    <a:ext uri="{9D8B030D-6E8A-4147-A177-3AD203B41FA5}">
                      <a16:colId xmlns:a16="http://schemas.microsoft.com/office/drawing/2014/main" val="3912312658"/>
                    </a:ext>
                  </a:extLst>
                </a:gridCol>
              </a:tblGrid>
              <a:tr h="325120">
                <a:tc>
                  <a:txBody>
                    <a:bodyPr/>
                    <a:lstStyle/>
                    <a:p>
                      <a:pPr algn="ctr"/>
                      <a:r>
                        <a:rPr lang="en-US" dirty="0"/>
                        <a:t>Other </a:t>
                      </a:r>
                      <a:r>
                        <a:rPr lang="en-IN" dirty="0"/>
                        <a:t>Policies</a:t>
                      </a:r>
                    </a:p>
                  </a:txBody>
                  <a:tcPr/>
                </a:tc>
                <a:tc>
                  <a:txBody>
                    <a:bodyPr/>
                    <a:lstStyle/>
                    <a:p>
                      <a:pPr algn="ctr"/>
                      <a:r>
                        <a:rPr lang="en-IN" dirty="0"/>
                        <a:t>Limitations</a:t>
                      </a:r>
                    </a:p>
                  </a:txBody>
                  <a:tcPr/>
                </a:tc>
                <a:extLst>
                  <a:ext uri="{0D108BD9-81ED-4DB2-BD59-A6C34878D82A}">
                    <a16:rowId xmlns:a16="http://schemas.microsoft.com/office/drawing/2014/main" val="1879289867"/>
                  </a:ext>
                </a:extLst>
              </a:tr>
              <a:tr h="325120">
                <a:tc>
                  <a:txBody>
                    <a:bodyPr/>
                    <a:lstStyle/>
                    <a:p>
                      <a:pPr>
                        <a:buNone/>
                      </a:pPr>
                      <a:r>
                        <a:rPr lang="en-IN" b="0" dirty="0"/>
                        <a:t>BS-VI Vehicle Norms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Positive but diluted impact due to rapid vehicle growth and weak enforcement in smaller cities</a:t>
                      </a:r>
                      <a:endParaRPr lang="en-IN" sz="1400" dirty="0"/>
                    </a:p>
                  </a:txBody>
                  <a:tcPr/>
                </a:tc>
                <a:extLst>
                  <a:ext uri="{0D108BD9-81ED-4DB2-BD59-A6C34878D82A}">
                    <a16:rowId xmlns:a16="http://schemas.microsoft.com/office/drawing/2014/main" val="2215856416"/>
                  </a:ext>
                </a:extLst>
              </a:tr>
              <a:tr h="325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FAME-II (EVs)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Too early-stage; EV share in total fleet still small</a:t>
                      </a:r>
                      <a:endParaRPr lang="en-IN" sz="1400" dirty="0"/>
                    </a:p>
                  </a:txBody>
                  <a:tcPr/>
                </a:tc>
                <a:extLst>
                  <a:ext uri="{0D108BD9-81ED-4DB2-BD59-A6C34878D82A}">
                    <a16:rowId xmlns:a16="http://schemas.microsoft.com/office/drawing/2014/main" val="1933482604"/>
                  </a:ext>
                </a:extLst>
              </a:tr>
              <a:tr h="325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GRAP (Delhi NCR)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Reactive and short-term; doesn’t address root causes like stubble burning</a:t>
                      </a:r>
                      <a:endParaRPr lang="en-IN" sz="1400" dirty="0"/>
                    </a:p>
                  </a:txBody>
                  <a:tcPr/>
                </a:tc>
                <a:extLst>
                  <a:ext uri="{0D108BD9-81ED-4DB2-BD59-A6C34878D82A}">
                    <a16:rowId xmlns:a16="http://schemas.microsoft.com/office/drawing/2014/main" val="1927944688"/>
                  </a:ext>
                </a:extLst>
              </a:tr>
              <a:tr h="325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Stubble Management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Persisting crop-burning in Punjab/Haryana limits gains in NCR</a:t>
                      </a:r>
                      <a:endParaRPr lang="en-IN" sz="1400" dirty="0"/>
                    </a:p>
                  </a:txBody>
                  <a:tcPr/>
                </a:tc>
                <a:extLst>
                  <a:ext uri="{0D108BD9-81ED-4DB2-BD59-A6C34878D82A}">
                    <a16:rowId xmlns:a16="http://schemas.microsoft.com/office/drawing/2014/main" val="2620188695"/>
                  </a:ext>
                </a:extLst>
              </a:tr>
            </a:tbl>
          </a:graphicData>
        </a:graphic>
      </p:graphicFrame>
    </p:spTree>
    <p:extLst>
      <p:ext uri="{BB962C8B-B14F-4D97-AF65-F5344CB8AC3E}">
        <p14:creationId xmlns:p14="http://schemas.microsoft.com/office/powerpoint/2010/main" val="427472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67A2A-6879-1780-8B96-07687A6544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22D3F8-137F-753A-4065-BE2400169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062096D5-B462-5FF1-3503-390288198EAC}"/>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Which Tier 1/2 cities show irreversible AQI degradation?</a:t>
            </a:r>
            <a:endParaRPr lang="en-IN" sz="2400" dirty="0"/>
          </a:p>
        </p:txBody>
      </p:sp>
      <p:sp>
        <p:nvSpPr>
          <p:cNvPr id="4" name="TextBox 3">
            <a:extLst>
              <a:ext uri="{FF2B5EF4-FFF2-40B4-BE49-F238E27FC236}">
                <a16:creationId xmlns:a16="http://schemas.microsoft.com/office/drawing/2014/main" id="{6F28AFD7-CA1C-263E-AF9C-6C9F360AEF31}"/>
              </a:ext>
            </a:extLst>
          </p:cNvPr>
          <p:cNvSpPr txBox="1"/>
          <p:nvPr/>
        </p:nvSpPr>
        <p:spPr>
          <a:xfrm>
            <a:off x="169334" y="1329021"/>
            <a:ext cx="10172739" cy="2585323"/>
          </a:xfrm>
          <a:prstGeom prst="rect">
            <a:avLst/>
          </a:prstGeom>
          <a:noFill/>
        </p:spPr>
        <p:txBody>
          <a:bodyPr wrap="square" rtlCol="0">
            <a:spAutoFit/>
          </a:bodyPr>
          <a:lstStyle/>
          <a:p>
            <a:r>
              <a:rPr lang="en-IN" b="1" dirty="0">
                <a:solidFill>
                  <a:schemeClr val="bg1"/>
                </a:solidFill>
              </a:rPr>
              <a:t>Based on our analysis, the worst air quality (AQI) is typically observed in and around the National Capital Region (including Delhi, Noida, Gurugram, and surrounding districts), as well as in the Indo-Gangetic Plain, which spans across Uttar Pradesh, Bihar, Jharkhand, and West Bengal.</a:t>
            </a:r>
            <a:endParaRPr lang="en-IN" dirty="0">
              <a:solidFill>
                <a:schemeClr val="bg1"/>
              </a:solidFill>
            </a:endParaRPr>
          </a:p>
          <a:p>
            <a:r>
              <a:rPr lang="en-IN" b="1" dirty="0">
                <a:solidFill>
                  <a:schemeClr val="bg1"/>
                </a:solidFill>
              </a:rPr>
              <a:t>Tier 1 cities with consistently poor AQI:</a:t>
            </a:r>
            <a:r>
              <a:rPr lang="en-IN" dirty="0">
                <a:solidFill>
                  <a:schemeClr val="bg1"/>
                </a:solidFill>
              </a:rPr>
              <a:t> Delhi, Gurugram, Noida, Mumbai, Bengaluru, Chennai, Pune, Ahmedabad.</a:t>
            </a:r>
          </a:p>
          <a:p>
            <a:r>
              <a:rPr lang="en-IN" b="1" dirty="0">
                <a:solidFill>
                  <a:schemeClr val="bg1"/>
                </a:solidFill>
              </a:rPr>
              <a:t>Tier 2 cities with persistent AQI issues:</a:t>
            </a:r>
            <a:r>
              <a:rPr lang="en-IN" dirty="0">
                <a:solidFill>
                  <a:schemeClr val="bg1"/>
                </a:solidFill>
              </a:rPr>
              <a:t> </a:t>
            </a:r>
            <a:r>
              <a:rPr lang="en-IN" dirty="0" err="1">
                <a:solidFill>
                  <a:schemeClr val="bg1"/>
                </a:solidFill>
              </a:rPr>
              <a:t>Byrnihat</a:t>
            </a:r>
            <a:r>
              <a:rPr lang="en-IN" dirty="0">
                <a:solidFill>
                  <a:schemeClr val="bg1"/>
                </a:solidFill>
              </a:rPr>
              <a:t>, Faridabad, Ghaziabad, Kanpur, Patna, Agra, Meerut, Varanasi.</a:t>
            </a:r>
          </a:p>
          <a:p>
            <a:r>
              <a:rPr lang="en-IN" dirty="0">
                <a:solidFill>
                  <a:schemeClr val="bg1"/>
                </a:solidFill>
              </a:rPr>
              <a:t>While several other cities also experience occasional AQI spikes during certain seasons, they do not display a consistent or long-term pattern of poor air quality.</a:t>
            </a:r>
          </a:p>
        </p:txBody>
      </p:sp>
    </p:spTree>
    <p:extLst>
      <p:ext uri="{BB962C8B-B14F-4D97-AF65-F5344CB8AC3E}">
        <p14:creationId xmlns:p14="http://schemas.microsoft.com/office/powerpoint/2010/main" val="382818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9CA9F-D15A-22CD-1733-D3140515066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B1B2317-586B-95EC-C65D-2DE7D4F9D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3E6FEE6D-9632-7A89-2249-DBBAFF3C4876}"/>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How do AQI spikes correlate with pediatric asthma admissions?</a:t>
            </a:r>
            <a:endParaRPr lang="en-IN" sz="2400" dirty="0"/>
          </a:p>
        </p:txBody>
      </p:sp>
      <p:sp>
        <p:nvSpPr>
          <p:cNvPr id="4" name="TextBox 3">
            <a:extLst>
              <a:ext uri="{FF2B5EF4-FFF2-40B4-BE49-F238E27FC236}">
                <a16:creationId xmlns:a16="http://schemas.microsoft.com/office/drawing/2014/main" id="{E8555F31-CDA0-CC74-502E-F17D05DB8AB5}"/>
              </a:ext>
            </a:extLst>
          </p:cNvPr>
          <p:cNvSpPr txBox="1"/>
          <p:nvPr/>
        </p:nvSpPr>
        <p:spPr>
          <a:xfrm>
            <a:off x="169334" y="1329021"/>
            <a:ext cx="10172739" cy="4801314"/>
          </a:xfrm>
          <a:prstGeom prst="rect">
            <a:avLst/>
          </a:prstGeom>
          <a:noFill/>
        </p:spPr>
        <p:txBody>
          <a:bodyPr wrap="square" rtlCol="0">
            <a:spAutoFit/>
          </a:bodyPr>
          <a:lstStyle/>
          <a:p>
            <a:r>
              <a:rPr lang="en-IN" dirty="0">
                <a:solidFill>
                  <a:schemeClr val="bg1"/>
                </a:solidFill>
              </a:rPr>
              <a:t>A global study of </a:t>
            </a:r>
            <a:r>
              <a:rPr lang="en-IN" b="1" dirty="0">
                <a:solidFill>
                  <a:schemeClr val="accent2">
                    <a:lumMod val="75000"/>
                  </a:schemeClr>
                </a:solidFill>
              </a:rPr>
              <a:t>8,129 </a:t>
            </a:r>
            <a:r>
              <a:rPr lang="en-IN" b="1" dirty="0" err="1">
                <a:solidFill>
                  <a:schemeClr val="accent2">
                    <a:lumMod val="75000"/>
                  </a:schemeClr>
                </a:solidFill>
              </a:rPr>
              <a:t>pediatric</a:t>
            </a:r>
            <a:r>
              <a:rPr lang="en-IN" b="1" dirty="0">
                <a:solidFill>
                  <a:schemeClr val="accent2">
                    <a:lumMod val="75000"/>
                  </a:schemeClr>
                </a:solidFill>
              </a:rPr>
              <a:t> asthma patients</a:t>
            </a:r>
            <a:r>
              <a:rPr lang="en-IN" dirty="0">
                <a:solidFill>
                  <a:schemeClr val="accent2">
                    <a:lumMod val="75000"/>
                  </a:schemeClr>
                </a:solidFill>
              </a:rPr>
              <a:t> </a:t>
            </a:r>
            <a:r>
              <a:rPr lang="en-IN" dirty="0">
                <a:solidFill>
                  <a:schemeClr val="bg1"/>
                </a:solidFill>
              </a:rPr>
              <a:t>across multiple regions found that </a:t>
            </a:r>
            <a:r>
              <a:rPr lang="en-IN" b="1" dirty="0">
                <a:solidFill>
                  <a:schemeClr val="bg1"/>
                </a:solidFill>
              </a:rPr>
              <a:t>exposure spikes</a:t>
            </a:r>
            <a:r>
              <a:rPr lang="en-IN" dirty="0">
                <a:solidFill>
                  <a:schemeClr val="bg1"/>
                </a:solidFill>
              </a:rPr>
              <a:t>—defined as pollutant levels exceeding two standard deviations above baseline—for </a:t>
            </a:r>
            <a:r>
              <a:rPr lang="en-IN" b="1" dirty="0">
                <a:solidFill>
                  <a:schemeClr val="accent2">
                    <a:lumMod val="75000"/>
                  </a:schemeClr>
                </a:solidFill>
              </a:rPr>
              <a:t>PM₂.₅, PM₁₀, NO₂, SO₂, and ozone</a:t>
            </a:r>
            <a:r>
              <a:rPr lang="en-IN" dirty="0">
                <a:solidFill>
                  <a:schemeClr val="bg1"/>
                </a:solidFill>
              </a:rPr>
              <a:t> were significantly associated with </a:t>
            </a:r>
            <a:r>
              <a:rPr lang="en-IN" b="1" dirty="0">
                <a:solidFill>
                  <a:schemeClr val="accent2">
                    <a:lumMod val="75000"/>
                  </a:schemeClr>
                </a:solidFill>
              </a:rPr>
              <a:t>moderate-to-severe asthma attacks</a:t>
            </a:r>
            <a:r>
              <a:rPr lang="en-IN" dirty="0">
                <a:solidFill>
                  <a:schemeClr val="bg1"/>
                </a:solidFill>
              </a:rPr>
              <a:t>, as opposed to mild symptoms.</a:t>
            </a:r>
            <a:br>
              <a:rPr lang="en-IN" dirty="0">
                <a:solidFill>
                  <a:schemeClr val="bg1"/>
                </a:solidFill>
              </a:rPr>
            </a:br>
            <a:r>
              <a:rPr lang="en-US" dirty="0">
                <a:solidFill>
                  <a:schemeClr val="accent2">
                    <a:lumMod val="75000"/>
                  </a:schemeClr>
                </a:solidFill>
              </a:rPr>
              <a:t>A </a:t>
            </a:r>
            <a:r>
              <a:rPr lang="en-US" b="1" dirty="0">
                <a:solidFill>
                  <a:schemeClr val="accent2">
                    <a:lumMod val="75000"/>
                  </a:schemeClr>
                </a:solidFill>
              </a:rPr>
              <a:t>five-year time-series study</a:t>
            </a:r>
            <a:r>
              <a:rPr lang="en-US" dirty="0">
                <a:solidFill>
                  <a:schemeClr val="accent2">
                    <a:lumMod val="75000"/>
                  </a:schemeClr>
                </a:solidFill>
              </a:rPr>
              <a:t> </a:t>
            </a:r>
            <a:r>
              <a:rPr lang="en-US" dirty="0">
                <a:solidFill>
                  <a:schemeClr val="bg1"/>
                </a:solidFill>
              </a:rPr>
              <a:t>in </a:t>
            </a:r>
            <a:r>
              <a:rPr lang="en-US" b="1" dirty="0">
                <a:solidFill>
                  <a:schemeClr val="accent2">
                    <a:lumMod val="75000"/>
                  </a:schemeClr>
                </a:solidFill>
              </a:rPr>
              <a:t>Mysore</a:t>
            </a:r>
            <a:r>
              <a:rPr lang="en-US" dirty="0">
                <a:solidFill>
                  <a:schemeClr val="bg1"/>
                </a:solidFill>
              </a:rPr>
              <a:t> reported that for every 10 µg/m³ increase in </a:t>
            </a:r>
            <a:r>
              <a:rPr lang="en-US" b="1" dirty="0">
                <a:solidFill>
                  <a:schemeClr val="bg1"/>
                </a:solidFill>
              </a:rPr>
              <a:t>NO₂</a:t>
            </a:r>
            <a:r>
              <a:rPr lang="en-US" dirty="0">
                <a:solidFill>
                  <a:schemeClr val="bg1"/>
                </a:solidFill>
              </a:rPr>
              <a:t>, pediatric asthma admissions increased by </a:t>
            </a:r>
            <a:r>
              <a:rPr lang="en-US" b="1" dirty="0">
                <a:solidFill>
                  <a:schemeClr val="bg1"/>
                </a:solidFill>
              </a:rPr>
              <a:t>2.42%</a:t>
            </a:r>
            <a:r>
              <a:rPr lang="en-US" dirty="0">
                <a:solidFill>
                  <a:schemeClr val="bg1"/>
                </a:solidFill>
              </a:rPr>
              <a:t>. PM₁₀ showed a linear association too (relative risk modest but measurable).</a:t>
            </a:r>
            <a:br>
              <a:rPr lang="en-US" dirty="0">
                <a:solidFill>
                  <a:schemeClr val="bg1"/>
                </a:solidFill>
              </a:rPr>
            </a:br>
            <a:r>
              <a:rPr lang="en-US" dirty="0">
                <a:solidFill>
                  <a:schemeClr val="bg1"/>
                </a:solidFill>
              </a:rPr>
              <a:t>Delhi-based research (pre-2010) found that </a:t>
            </a:r>
            <a:r>
              <a:rPr lang="en-US" b="1" dirty="0">
                <a:solidFill>
                  <a:schemeClr val="bg1"/>
                </a:solidFill>
              </a:rPr>
              <a:t>32.1%</a:t>
            </a:r>
            <a:r>
              <a:rPr lang="en-US" dirty="0">
                <a:solidFill>
                  <a:schemeClr val="bg1"/>
                </a:solidFill>
              </a:rPr>
              <a:t> of children suffered from respiratory issues, and there was a clear positive link between elevated PM₁₀ levels and prevalence of lower respiratory tract symptoms.</a:t>
            </a:r>
            <a:br>
              <a:rPr lang="en-US" dirty="0">
                <a:solidFill>
                  <a:schemeClr val="bg1"/>
                </a:solidFill>
              </a:rPr>
            </a:br>
            <a:r>
              <a:rPr lang="en-US" dirty="0">
                <a:solidFill>
                  <a:schemeClr val="bg1"/>
                </a:solidFill>
              </a:rPr>
              <a:t>A national-level MDPI study analyzing air quality, greenspace, and asthma prevalence among children (2005–2017) in India highlighted that </a:t>
            </a:r>
            <a:r>
              <a:rPr lang="en-US" b="1" dirty="0">
                <a:solidFill>
                  <a:schemeClr val="accent2">
                    <a:lumMod val="75000"/>
                  </a:schemeClr>
                </a:solidFill>
              </a:rPr>
              <a:t>long-term high PM₂.₅, PM₁₀, NO₂, SO₂ exposure correlated with increased asthma prevalence</a:t>
            </a:r>
            <a:r>
              <a:rPr lang="en-US" dirty="0">
                <a:solidFill>
                  <a:schemeClr val="bg1"/>
                </a:solidFill>
              </a:rPr>
              <a:t>, especially in regions with low vegetation cover.</a:t>
            </a:r>
            <a:br>
              <a:rPr lang="en-US" dirty="0">
                <a:solidFill>
                  <a:schemeClr val="bg1"/>
                </a:solidFill>
              </a:rPr>
            </a:br>
            <a:br>
              <a:rPr lang="en-US" dirty="0">
                <a:solidFill>
                  <a:schemeClr val="bg1"/>
                </a:solidFill>
              </a:rPr>
            </a:br>
            <a:r>
              <a:rPr lang="en-US" b="1" dirty="0">
                <a:solidFill>
                  <a:schemeClr val="accent2">
                    <a:lumMod val="75000"/>
                  </a:schemeClr>
                </a:solidFill>
              </a:rPr>
              <a:t>Conclusion</a:t>
            </a:r>
            <a:r>
              <a:rPr lang="en-US" dirty="0">
                <a:solidFill>
                  <a:schemeClr val="accent2">
                    <a:lumMod val="75000"/>
                  </a:schemeClr>
                </a:solidFill>
              </a:rPr>
              <a:t>: </a:t>
            </a:r>
            <a:r>
              <a:rPr lang="en-US" b="1" dirty="0">
                <a:solidFill>
                  <a:schemeClr val="accent2">
                    <a:lumMod val="75000"/>
                  </a:schemeClr>
                </a:solidFill>
              </a:rPr>
              <a:t>AQI spikes—particularly elevated PM₂.₅, NO₂, SO₂, and ozone—correlate strongly with both short-term asthma flare-ups and longer-term worsening of respiratory health in children.</a:t>
            </a:r>
            <a:r>
              <a:rPr lang="en-US" dirty="0">
                <a:solidFill>
                  <a:schemeClr val="accent2">
                    <a:lumMod val="75000"/>
                  </a:schemeClr>
                </a:solidFill>
              </a:rPr>
              <a:t> Urgent mitigation measures, better monitoring, and pediatric-focused alert systems are essential to protect vulnerable populations.</a:t>
            </a:r>
            <a:endParaRPr lang="en-IN" dirty="0">
              <a:solidFill>
                <a:schemeClr val="accent2">
                  <a:lumMod val="75000"/>
                </a:schemeClr>
              </a:solidFill>
            </a:endParaRPr>
          </a:p>
        </p:txBody>
      </p:sp>
    </p:spTree>
    <p:extLst>
      <p:ext uri="{BB962C8B-B14F-4D97-AF65-F5344CB8AC3E}">
        <p14:creationId xmlns:p14="http://schemas.microsoft.com/office/powerpoint/2010/main" val="3288313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AAE05-8C4D-54E7-EAF5-307D7DF0C8C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911BCEC-4C49-94B9-AF42-80B648009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3C2ED923-C05F-C41B-66E0-38EE638E6D89}"/>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 pollution emergencies increase purifier searches/purchases?</a:t>
            </a:r>
            <a:endParaRPr lang="en-IN" sz="2400" dirty="0"/>
          </a:p>
        </p:txBody>
      </p:sp>
      <p:sp>
        <p:nvSpPr>
          <p:cNvPr id="4" name="TextBox 3">
            <a:extLst>
              <a:ext uri="{FF2B5EF4-FFF2-40B4-BE49-F238E27FC236}">
                <a16:creationId xmlns:a16="http://schemas.microsoft.com/office/drawing/2014/main" id="{563BA294-DB5A-034E-22B6-3836F659A4A2}"/>
              </a:ext>
            </a:extLst>
          </p:cNvPr>
          <p:cNvSpPr txBox="1"/>
          <p:nvPr/>
        </p:nvSpPr>
        <p:spPr>
          <a:xfrm>
            <a:off x="169334" y="1329021"/>
            <a:ext cx="10172739" cy="4247317"/>
          </a:xfrm>
          <a:prstGeom prst="rect">
            <a:avLst/>
          </a:prstGeom>
          <a:noFill/>
        </p:spPr>
        <p:txBody>
          <a:bodyPr wrap="square" rtlCol="0">
            <a:spAutoFit/>
          </a:bodyPr>
          <a:lstStyle/>
          <a:p>
            <a:r>
              <a:rPr lang="en-US" dirty="0">
                <a:solidFill>
                  <a:schemeClr val="bg1"/>
                </a:solidFill>
              </a:rPr>
              <a:t>Google Trends data across Asia (incl. during pollution crises) show that interest in air purifiers surges during </a:t>
            </a:r>
            <a:r>
              <a:rPr lang="en-US" b="1" dirty="0">
                <a:solidFill>
                  <a:schemeClr val="accent2">
                    <a:lumMod val="75000"/>
                  </a:schemeClr>
                </a:solidFill>
              </a:rPr>
              <a:t>air quality emergencies</a:t>
            </a:r>
            <a:r>
              <a:rPr lang="en-US" dirty="0">
                <a:solidFill>
                  <a:schemeClr val="bg1"/>
                </a:solidFill>
              </a:rPr>
              <a:t>, often fueled by </a:t>
            </a:r>
            <a:r>
              <a:rPr lang="en-US" b="1" dirty="0">
                <a:solidFill>
                  <a:schemeClr val="accent2">
                    <a:lumMod val="75000"/>
                  </a:schemeClr>
                </a:solidFill>
              </a:rPr>
              <a:t>media coverage and collective concern</a:t>
            </a:r>
            <a:r>
              <a:rPr lang="en-US" dirty="0">
                <a:solidFill>
                  <a:schemeClr val="bg1"/>
                </a:solidFill>
              </a:rPr>
              <a:t>, sometimes also due to social/herd behavior.</a:t>
            </a:r>
            <a:br>
              <a:rPr lang="en-US" dirty="0">
                <a:solidFill>
                  <a:schemeClr val="bg1"/>
                </a:solidFill>
              </a:rPr>
            </a:br>
            <a:br>
              <a:rPr lang="en-US" dirty="0">
                <a:solidFill>
                  <a:schemeClr val="bg1"/>
                </a:solidFill>
              </a:rPr>
            </a:br>
            <a:r>
              <a:rPr lang="en-US" dirty="0">
                <a:solidFill>
                  <a:schemeClr val="bg1"/>
                </a:solidFill>
              </a:rPr>
              <a:t>Several brands have reported a </a:t>
            </a:r>
            <a:r>
              <a:rPr lang="en-US" b="1" dirty="0">
                <a:solidFill>
                  <a:schemeClr val="accent2">
                    <a:lumMod val="75000"/>
                  </a:schemeClr>
                </a:solidFill>
              </a:rPr>
              <a:t>30–40% increase</a:t>
            </a:r>
            <a:r>
              <a:rPr lang="en-US" dirty="0">
                <a:solidFill>
                  <a:schemeClr val="accent2">
                    <a:lumMod val="75000"/>
                  </a:schemeClr>
                </a:solidFill>
              </a:rPr>
              <a:t> </a:t>
            </a:r>
            <a:r>
              <a:rPr lang="en-US" dirty="0">
                <a:solidFill>
                  <a:schemeClr val="bg1"/>
                </a:solidFill>
              </a:rPr>
              <a:t>in air purifier sales across India during episodes of high pollution, especially during winter smog in cities like Delhi and Mumbai.</a:t>
            </a:r>
            <a:br>
              <a:rPr lang="en-US" dirty="0">
                <a:solidFill>
                  <a:schemeClr val="bg1"/>
                </a:solidFill>
              </a:rPr>
            </a:br>
            <a:br>
              <a:rPr lang="en-US" dirty="0">
                <a:solidFill>
                  <a:schemeClr val="bg1"/>
                </a:solidFill>
              </a:rPr>
            </a:br>
            <a:r>
              <a:rPr lang="en-US" dirty="0">
                <a:solidFill>
                  <a:schemeClr val="bg1"/>
                </a:solidFill>
              </a:rPr>
              <a:t>Data from </a:t>
            </a:r>
            <a:r>
              <a:rPr lang="en-US" dirty="0" err="1">
                <a:solidFill>
                  <a:schemeClr val="bg1"/>
                </a:solidFill>
              </a:rPr>
              <a:t>MarkNtel</a:t>
            </a:r>
            <a:r>
              <a:rPr lang="en-US" dirty="0">
                <a:solidFill>
                  <a:schemeClr val="bg1"/>
                </a:solidFill>
              </a:rPr>
              <a:t> Advisors shows a </a:t>
            </a:r>
            <a:r>
              <a:rPr lang="en-US" b="1" dirty="0">
                <a:solidFill>
                  <a:schemeClr val="accent2">
                    <a:lumMod val="75000"/>
                  </a:schemeClr>
                </a:solidFill>
              </a:rPr>
              <a:t>CAGR of ~7–15%</a:t>
            </a:r>
            <a:r>
              <a:rPr lang="en-US" dirty="0">
                <a:solidFill>
                  <a:schemeClr val="accent2">
                    <a:lumMod val="75000"/>
                  </a:schemeClr>
                </a:solidFill>
              </a:rPr>
              <a:t> </a:t>
            </a:r>
            <a:r>
              <a:rPr lang="en-US" dirty="0">
                <a:solidFill>
                  <a:schemeClr val="bg1"/>
                </a:solidFill>
              </a:rPr>
              <a:t>in the Indian air purifier market, driven largely by </a:t>
            </a:r>
            <a:r>
              <a:rPr lang="en-US" b="1" dirty="0">
                <a:solidFill>
                  <a:schemeClr val="accent2">
                    <a:lumMod val="75000"/>
                  </a:schemeClr>
                </a:solidFill>
              </a:rPr>
              <a:t>urban pollution concerns</a:t>
            </a:r>
            <a:r>
              <a:rPr lang="en-US" dirty="0">
                <a:solidFill>
                  <a:schemeClr val="accent2">
                    <a:lumMod val="75000"/>
                  </a:schemeClr>
                </a:solidFill>
              </a:rPr>
              <a:t> </a:t>
            </a:r>
            <a:r>
              <a:rPr lang="en-US" dirty="0">
                <a:solidFill>
                  <a:schemeClr val="bg1"/>
                </a:solidFill>
              </a:rPr>
              <a:t>and </a:t>
            </a:r>
            <a:r>
              <a:rPr lang="en-US" b="1" dirty="0">
                <a:solidFill>
                  <a:schemeClr val="accent2">
                    <a:lumMod val="75000"/>
                  </a:schemeClr>
                </a:solidFill>
              </a:rPr>
              <a:t>health awareness</a:t>
            </a:r>
            <a:r>
              <a:rPr lang="en-US" b="1" dirty="0">
                <a:solidFill>
                  <a:schemeClr val="bg1"/>
                </a:solidFill>
              </a:rPr>
              <a:t>.</a:t>
            </a:r>
            <a:br>
              <a:rPr lang="en-US" b="1" dirty="0">
                <a:solidFill>
                  <a:schemeClr val="bg1"/>
                </a:solidFill>
              </a:rPr>
            </a:br>
            <a:br>
              <a:rPr lang="en-US" b="1" dirty="0">
                <a:solidFill>
                  <a:schemeClr val="bg1"/>
                </a:solidFill>
              </a:rPr>
            </a:br>
            <a:r>
              <a:rPr lang="en-US" b="1" dirty="0">
                <a:solidFill>
                  <a:schemeClr val="accent2">
                    <a:lumMod val="75000"/>
                  </a:schemeClr>
                </a:solidFill>
              </a:rPr>
              <a:t>Conclusion</a:t>
            </a:r>
            <a:r>
              <a:rPr lang="en-US" dirty="0">
                <a:solidFill>
                  <a:schemeClr val="accent2">
                    <a:lumMod val="75000"/>
                  </a:schemeClr>
                </a:solidFill>
              </a:rPr>
              <a:t>: </a:t>
            </a:r>
            <a:r>
              <a:rPr lang="en-US" b="1" dirty="0">
                <a:solidFill>
                  <a:schemeClr val="accent2">
                    <a:lumMod val="75000"/>
                  </a:schemeClr>
                </a:solidFill>
              </a:rPr>
              <a:t>Yes</a:t>
            </a:r>
            <a:r>
              <a:rPr lang="en-US" dirty="0">
                <a:solidFill>
                  <a:schemeClr val="accent2">
                    <a:lumMod val="75000"/>
                  </a:schemeClr>
                </a:solidFill>
              </a:rPr>
              <a:t>, pollution emergencies reliably </a:t>
            </a:r>
            <a:r>
              <a:rPr lang="en-US" b="1" dirty="0">
                <a:solidFill>
                  <a:schemeClr val="accent2">
                    <a:lumMod val="75000"/>
                  </a:schemeClr>
                </a:solidFill>
              </a:rPr>
              <a:t>lead to a surge in air purifier attention and buying behavior</a:t>
            </a:r>
            <a:r>
              <a:rPr lang="en-US" dirty="0">
                <a:solidFill>
                  <a:schemeClr val="accent2">
                    <a:lumMod val="75000"/>
                  </a:schemeClr>
                </a:solidFill>
              </a:rPr>
              <a:t>.</a:t>
            </a:r>
            <a:br>
              <a:rPr lang="en-US" dirty="0">
                <a:solidFill>
                  <a:schemeClr val="accent2">
                    <a:lumMod val="75000"/>
                  </a:schemeClr>
                </a:solidFill>
              </a:rPr>
            </a:br>
            <a:r>
              <a:rPr lang="en-US" dirty="0">
                <a:solidFill>
                  <a:schemeClr val="accent2">
                    <a:lumMod val="75000"/>
                  </a:schemeClr>
                </a:solidFill>
              </a:rPr>
              <a:t>Search interest monetarily spikes during high-AQI days.</a:t>
            </a:r>
            <a:br>
              <a:rPr lang="en-US" dirty="0">
                <a:solidFill>
                  <a:schemeClr val="accent2">
                    <a:lumMod val="75000"/>
                  </a:schemeClr>
                </a:solidFill>
              </a:rPr>
            </a:br>
            <a:r>
              <a:rPr lang="en-US" dirty="0">
                <a:solidFill>
                  <a:schemeClr val="accent2">
                    <a:lumMod val="75000"/>
                  </a:schemeClr>
                </a:solidFill>
              </a:rPr>
              <a:t>Purchase trends reflect that urgency: sales rise </a:t>
            </a:r>
            <a:r>
              <a:rPr lang="en-US" b="1" dirty="0">
                <a:solidFill>
                  <a:schemeClr val="accent2">
                    <a:lumMod val="75000"/>
                  </a:schemeClr>
                </a:solidFill>
              </a:rPr>
              <a:t>30–40% during smog seasons</a:t>
            </a:r>
            <a:r>
              <a:rPr lang="en-US" dirty="0">
                <a:solidFill>
                  <a:schemeClr val="accent2">
                    <a:lumMod val="75000"/>
                  </a:schemeClr>
                </a:solidFill>
              </a:rPr>
              <a:t>, and market growth is fueled by ongoing air quality fears.</a:t>
            </a:r>
            <a:endParaRPr lang="en-IN" dirty="0">
              <a:solidFill>
                <a:schemeClr val="accent2">
                  <a:lumMod val="75000"/>
                </a:schemeClr>
              </a:solidFill>
            </a:endParaRPr>
          </a:p>
        </p:txBody>
      </p:sp>
    </p:spTree>
    <p:extLst>
      <p:ext uri="{BB962C8B-B14F-4D97-AF65-F5344CB8AC3E}">
        <p14:creationId xmlns:p14="http://schemas.microsoft.com/office/powerpoint/2010/main" val="62889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3DF1C-35D9-3C93-23EF-D635B7D53D4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E87940A-7291-F8D8-2BC2-13F95E7B2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98A3079C-6957-FB2A-CA1D-4A1148C7A70B}"/>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What do existing products lack (e.g., smart AQI syncing, compact designs)?</a:t>
            </a:r>
            <a:endParaRPr lang="en-IN" sz="2400" dirty="0"/>
          </a:p>
        </p:txBody>
      </p:sp>
      <p:sp>
        <p:nvSpPr>
          <p:cNvPr id="4" name="TextBox 3">
            <a:extLst>
              <a:ext uri="{FF2B5EF4-FFF2-40B4-BE49-F238E27FC236}">
                <a16:creationId xmlns:a16="http://schemas.microsoft.com/office/drawing/2014/main" id="{19F0585B-7720-A295-3DA4-23C5E44D6303}"/>
              </a:ext>
            </a:extLst>
          </p:cNvPr>
          <p:cNvSpPr txBox="1"/>
          <p:nvPr/>
        </p:nvSpPr>
        <p:spPr>
          <a:xfrm>
            <a:off x="169334" y="1329021"/>
            <a:ext cx="10172739" cy="2031325"/>
          </a:xfrm>
          <a:prstGeom prst="rect">
            <a:avLst/>
          </a:prstGeom>
          <a:noFill/>
        </p:spPr>
        <p:txBody>
          <a:bodyPr wrap="square" rtlCol="0">
            <a:spAutoFit/>
          </a:bodyPr>
          <a:lstStyle/>
          <a:p>
            <a:r>
              <a:rPr lang="en-US" dirty="0">
                <a:solidFill>
                  <a:schemeClr val="bg1"/>
                </a:solidFill>
              </a:rPr>
              <a:t>1) Inaccurate or Unreliable Built‑In Sensors.</a:t>
            </a:r>
            <a:br>
              <a:rPr lang="en-US" dirty="0">
                <a:solidFill>
                  <a:schemeClr val="bg1"/>
                </a:solidFill>
              </a:rPr>
            </a:br>
            <a:r>
              <a:rPr lang="en-US" dirty="0">
                <a:solidFill>
                  <a:schemeClr val="bg1"/>
                </a:solidFill>
              </a:rPr>
              <a:t>2) Limited Smart Connectivity &amp; Ecosystem Compatibility.</a:t>
            </a:r>
            <a:br>
              <a:rPr lang="en-US" dirty="0">
                <a:solidFill>
                  <a:schemeClr val="bg1"/>
                </a:solidFill>
              </a:rPr>
            </a:br>
            <a:r>
              <a:rPr lang="en-US" dirty="0">
                <a:solidFill>
                  <a:schemeClr val="bg1"/>
                </a:solidFill>
              </a:rPr>
              <a:t>3) </a:t>
            </a:r>
            <a:r>
              <a:rPr lang="en-IN" dirty="0">
                <a:solidFill>
                  <a:schemeClr val="bg1"/>
                </a:solidFill>
              </a:rPr>
              <a:t>Poor VOC / Gas Detection.</a:t>
            </a:r>
            <a:br>
              <a:rPr lang="en-IN" dirty="0">
                <a:solidFill>
                  <a:schemeClr val="bg1"/>
                </a:solidFill>
              </a:rPr>
            </a:br>
            <a:r>
              <a:rPr lang="en-IN" dirty="0">
                <a:solidFill>
                  <a:schemeClr val="bg1"/>
                </a:solidFill>
              </a:rPr>
              <a:t>4) Bulkiness &amp; Limited Portability.</a:t>
            </a:r>
            <a:br>
              <a:rPr lang="en-IN" dirty="0">
                <a:solidFill>
                  <a:schemeClr val="bg1"/>
                </a:solidFill>
              </a:rPr>
            </a:br>
            <a:r>
              <a:rPr lang="en-IN" dirty="0">
                <a:solidFill>
                  <a:schemeClr val="bg1"/>
                </a:solidFill>
              </a:rPr>
              <a:t>5) Noise at High Speeds.</a:t>
            </a:r>
            <a:br>
              <a:rPr lang="en-IN" dirty="0">
                <a:solidFill>
                  <a:schemeClr val="bg1"/>
                </a:solidFill>
              </a:rPr>
            </a:br>
            <a:r>
              <a:rPr lang="en-IN" dirty="0">
                <a:solidFill>
                  <a:schemeClr val="bg1"/>
                </a:solidFill>
              </a:rPr>
              <a:t>6) High Ongoing Maintenance Costs. (Recurring expenses for filters)</a:t>
            </a:r>
            <a:br>
              <a:rPr lang="en-IN">
                <a:solidFill>
                  <a:schemeClr val="bg1"/>
                </a:solidFill>
              </a:rPr>
            </a:br>
            <a:r>
              <a:rPr lang="en-IN">
                <a:solidFill>
                  <a:schemeClr val="bg1"/>
                </a:solidFill>
              </a:rPr>
              <a:t>7) Limited </a:t>
            </a:r>
            <a:r>
              <a:rPr lang="en-IN" dirty="0">
                <a:solidFill>
                  <a:schemeClr val="bg1"/>
                </a:solidFill>
              </a:rPr>
              <a:t>Filtration for Microbes, Allergens</a:t>
            </a:r>
            <a:r>
              <a:rPr lang="en-IN">
                <a:solidFill>
                  <a:schemeClr val="bg1"/>
                </a:solidFill>
              </a:rPr>
              <a:t>, Odors.</a:t>
            </a:r>
            <a:endParaRPr lang="en-IN" dirty="0">
              <a:solidFill>
                <a:schemeClr val="bg1"/>
              </a:solidFill>
            </a:endParaRPr>
          </a:p>
        </p:txBody>
      </p:sp>
    </p:spTree>
    <p:extLst>
      <p:ext uri="{BB962C8B-B14F-4D97-AF65-F5344CB8AC3E}">
        <p14:creationId xmlns:p14="http://schemas.microsoft.com/office/powerpoint/2010/main" val="102229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E43FB-1D37-E8D8-D6EC-C8BC0E11E6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DAC7920-6999-5195-CD64-9A316BA6E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A6386C64-2229-D552-066E-F8F5E2FF6BA2}"/>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Which cities have the highest demand for air purifiers, and what is the market size in these regions</a:t>
            </a:r>
            <a:endParaRPr lang="en-IN" sz="2400" dirty="0"/>
          </a:p>
        </p:txBody>
      </p:sp>
      <p:graphicFrame>
        <p:nvGraphicFramePr>
          <p:cNvPr id="6" name="Table 5">
            <a:extLst>
              <a:ext uri="{FF2B5EF4-FFF2-40B4-BE49-F238E27FC236}">
                <a16:creationId xmlns:a16="http://schemas.microsoft.com/office/drawing/2014/main" id="{10CEE94A-888B-5C86-7E77-D776BED944B4}"/>
              </a:ext>
            </a:extLst>
          </p:cNvPr>
          <p:cNvGraphicFramePr>
            <a:graphicFrameLocks noGrp="1"/>
          </p:cNvGraphicFramePr>
          <p:nvPr>
            <p:extLst>
              <p:ext uri="{D42A27DB-BD31-4B8C-83A1-F6EECF244321}">
                <p14:modId xmlns:p14="http://schemas.microsoft.com/office/powerpoint/2010/main" val="3115597515"/>
              </p:ext>
            </p:extLst>
          </p:nvPr>
        </p:nvGraphicFramePr>
        <p:xfrm>
          <a:off x="244835" y="1945640"/>
          <a:ext cx="9033389" cy="2225040"/>
        </p:xfrm>
        <a:graphic>
          <a:graphicData uri="http://schemas.openxmlformats.org/drawingml/2006/table">
            <a:tbl>
              <a:tblPr firstRow="1" bandRow="1">
                <a:tableStyleId>{073A0DAA-6AF3-43AB-8588-CEC1D06C72B9}</a:tableStyleId>
              </a:tblPr>
              <a:tblGrid>
                <a:gridCol w="1576587">
                  <a:extLst>
                    <a:ext uri="{9D8B030D-6E8A-4147-A177-3AD203B41FA5}">
                      <a16:colId xmlns:a16="http://schemas.microsoft.com/office/drawing/2014/main" val="1872159714"/>
                    </a:ext>
                  </a:extLst>
                </a:gridCol>
                <a:gridCol w="3204594">
                  <a:extLst>
                    <a:ext uri="{9D8B030D-6E8A-4147-A177-3AD203B41FA5}">
                      <a16:colId xmlns:a16="http://schemas.microsoft.com/office/drawing/2014/main" val="2745623359"/>
                    </a:ext>
                  </a:extLst>
                </a:gridCol>
                <a:gridCol w="4252208">
                  <a:extLst>
                    <a:ext uri="{9D8B030D-6E8A-4147-A177-3AD203B41FA5}">
                      <a16:colId xmlns:a16="http://schemas.microsoft.com/office/drawing/2014/main" val="3912312658"/>
                    </a:ext>
                  </a:extLst>
                </a:gridCol>
              </a:tblGrid>
              <a:tr h="370840">
                <a:tc>
                  <a:txBody>
                    <a:bodyPr/>
                    <a:lstStyle/>
                    <a:p>
                      <a:pPr algn="ctr"/>
                      <a:r>
                        <a:rPr lang="en-US" dirty="0"/>
                        <a:t>CITY</a:t>
                      </a:r>
                      <a:endParaRPr lang="en-IN" dirty="0"/>
                    </a:p>
                  </a:txBody>
                  <a:tcPr/>
                </a:tc>
                <a:tc>
                  <a:txBody>
                    <a:bodyPr/>
                    <a:lstStyle/>
                    <a:p>
                      <a:pPr algn="ctr"/>
                      <a:r>
                        <a:rPr lang="en-IN" sz="1800" b="0" i="0" kern="1200" dirty="0">
                          <a:solidFill>
                            <a:schemeClr val="lt1"/>
                          </a:solidFill>
                          <a:effectLst/>
                          <a:latin typeface="+mn-lt"/>
                          <a:ea typeface="+mn-ea"/>
                          <a:cs typeface="+mn-cs"/>
                        </a:rPr>
                        <a:t>2025 Market Size (USD Million)</a:t>
                      </a:r>
                      <a:endParaRPr lang="en-IN" dirty="0"/>
                    </a:p>
                  </a:txBody>
                  <a:tcPr/>
                </a:tc>
                <a:tc>
                  <a:txBody>
                    <a:bodyPr/>
                    <a:lstStyle/>
                    <a:p>
                      <a:pPr algn="ctr"/>
                      <a:r>
                        <a:rPr lang="en-IN" sz="1800" b="0" i="0" kern="1200" dirty="0">
                          <a:solidFill>
                            <a:schemeClr val="lt1"/>
                          </a:solidFill>
                          <a:effectLst/>
                          <a:latin typeface="+mn-lt"/>
                          <a:ea typeface="+mn-ea"/>
                          <a:cs typeface="+mn-cs"/>
                        </a:rPr>
                        <a:t>Key Traits &amp; Demand Drivers</a:t>
                      </a:r>
                      <a:endParaRPr lang="en-IN" dirty="0"/>
                    </a:p>
                  </a:txBody>
                  <a:tcPr/>
                </a:tc>
                <a:extLst>
                  <a:ext uri="{0D108BD9-81ED-4DB2-BD59-A6C34878D82A}">
                    <a16:rowId xmlns:a16="http://schemas.microsoft.com/office/drawing/2014/main" val="1879289867"/>
                  </a:ext>
                </a:extLst>
              </a:tr>
              <a:tr h="370840">
                <a:tc>
                  <a:txBody>
                    <a:bodyPr/>
                    <a:lstStyle/>
                    <a:p>
                      <a:pPr algn="l"/>
                      <a:r>
                        <a:rPr lang="en-US" dirty="0"/>
                        <a:t>Delhi(NCR)</a:t>
                      </a:r>
                      <a:endParaRPr lang="en-IN" dirty="0"/>
                    </a:p>
                  </a:txBody>
                  <a:tcPr/>
                </a:tc>
                <a:tc>
                  <a:txBody>
                    <a:bodyPr/>
                    <a:lstStyle/>
                    <a:p>
                      <a:pPr algn="l"/>
                      <a:r>
                        <a:rPr lang="en-IN" sz="1800" b="0" i="0" kern="1200" dirty="0">
                          <a:solidFill>
                            <a:schemeClr val="dk1"/>
                          </a:solidFill>
                          <a:effectLst/>
                          <a:latin typeface="+mn-lt"/>
                          <a:ea typeface="+mn-ea"/>
                          <a:cs typeface="+mn-cs"/>
                        </a:rPr>
                        <a:t>595.7</a:t>
                      </a:r>
                      <a:endParaRPr lang="en-IN" dirty="0"/>
                    </a:p>
                  </a:txBody>
                  <a:tcPr/>
                </a:tc>
                <a:tc>
                  <a:txBody>
                    <a:bodyPr/>
                    <a:lstStyle/>
                    <a:p>
                      <a:pPr fontAlgn="base" latinLnBrk="0"/>
                      <a:r>
                        <a:rPr lang="en-US" dirty="0">
                          <a:effectLst/>
                        </a:rPr>
                        <a:t>Severe air pollution, high disposable income</a:t>
                      </a:r>
                    </a:p>
                  </a:txBody>
                  <a:tcPr marL="60960" marR="60960" anchor="ctr"/>
                </a:tc>
                <a:extLst>
                  <a:ext uri="{0D108BD9-81ED-4DB2-BD59-A6C34878D82A}">
                    <a16:rowId xmlns:a16="http://schemas.microsoft.com/office/drawing/2014/main" val="22158564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Mumbai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362.9</a:t>
                      </a:r>
                      <a:endParaRPr lang="en-IN" dirty="0"/>
                    </a:p>
                  </a:txBody>
                  <a:tcPr/>
                </a:tc>
                <a:tc>
                  <a:txBody>
                    <a:bodyPr/>
                    <a:lstStyle/>
                    <a:p>
                      <a:pPr fontAlgn="base" latinLnBrk="0"/>
                      <a:r>
                        <a:rPr lang="en-IN" dirty="0">
                          <a:effectLst/>
                        </a:rPr>
                        <a:t>Pollution &amp; humidity, premium products</a:t>
                      </a:r>
                    </a:p>
                  </a:txBody>
                  <a:tcPr marL="60960" marR="60960" anchor="ctr"/>
                </a:tc>
                <a:extLst>
                  <a:ext uri="{0D108BD9-81ED-4DB2-BD59-A6C34878D82A}">
                    <a16:rowId xmlns:a16="http://schemas.microsoft.com/office/drawing/2014/main" val="1933482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Bengaluru</a:t>
                      </a:r>
                      <a:endParaRPr lang="en-IN" dirty="0"/>
                    </a:p>
                  </a:txBody>
                  <a:tcPr/>
                </a:tc>
                <a:tc>
                  <a:txBody>
                    <a:bodyPr/>
                    <a:lstStyle/>
                    <a:p>
                      <a:pPr fontAlgn="base" latinLnBrk="0"/>
                      <a:r>
                        <a:rPr lang="en-IN" dirty="0">
                          <a:effectLst/>
                        </a:rPr>
                        <a:t>205.9</a:t>
                      </a:r>
                    </a:p>
                  </a:txBody>
                  <a:tcPr marL="60960" marR="60960" anchor="ctr"/>
                </a:tc>
                <a:tc>
                  <a:txBody>
                    <a:bodyPr/>
                    <a:lstStyle/>
                    <a:p>
                      <a:pPr fontAlgn="base" latinLnBrk="0"/>
                      <a:r>
                        <a:rPr lang="en-IN" dirty="0">
                          <a:effectLst/>
                        </a:rPr>
                        <a:t>Tech adoption, smart buyers</a:t>
                      </a:r>
                    </a:p>
                  </a:txBody>
                  <a:tcPr marL="60960" marR="60960" anchor="ctr"/>
                </a:tc>
                <a:extLst>
                  <a:ext uri="{0D108BD9-81ED-4DB2-BD59-A6C34878D82A}">
                    <a16:rowId xmlns:a16="http://schemas.microsoft.com/office/drawing/2014/main" val="1927944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Kolkata</a:t>
                      </a:r>
                      <a:endParaRPr lang="en-IN" dirty="0"/>
                    </a:p>
                  </a:txBody>
                  <a:tcPr/>
                </a:tc>
                <a:tc>
                  <a:txBody>
                    <a:bodyPr/>
                    <a:lstStyle/>
                    <a:p>
                      <a:pPr fontAlgn="base" latinLnBrk="0"/>
                      <a:r>
                        <a:rPr lang="en-IN" dirty="0">
                          <a:effectLst/>
                        </a:rPr>
                        <a:t>194.8</a:t>
                      </a:r>
                    </a:p>
                  </a:txBody>
                  <a:tcPr marL="60960" marR="60960" anchor="ctr"/>
                </a:tc>
                <a:tc>
                  <a:txBody>
                    <a:bodyPr/>
                    <a:lstStyle/>
                    <a:p>
                      <a:pPr fontAlgn="base" latinLnBrk="0"/>
                      <a:r>
                        <a:rPr lang="en-IN" dirty="0">
                          <a:effectLst/>
                        </a:rPr>
                        <a:t>Industrial emissions, affordability focus</a:t>
                      </a:r>
                    </a:p>
                  </a:txBody>
                  <a:tcPr marL="60960" marR="60960" anchor="ctr"/>
                </a:tc>
                <a:extLst>
                  <a:ext uri="{0D108BD9-81ED-4DB2-BD59-A6C34878D82A}">
                    <a16:rowId xmlns:a16="http://schemas.microsoft.com/office/drawing/2014/main" val="2620188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Chennai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151.8</a:t>
                      </a:r>
                      <a:endParaRPr lang="en-IN" dirty="0"/>
                    </a:p>
                  </a:txBody>
                  <a:tcPr/>
                </a:tc>
                <a:tc>
                  <a:txBody>
                    <a:bodyPr/>
                    <a:lstStyle/>
                    <a:p>
                      <a:pPr fontAlgn="base" latinLnBrk="0"/>
                      <a:r>
                        <a:rPr lang="en-IN" dirty="0">
                          <a:effectLst/>
                        </a:rPr>
                        <a:t>Airborne disease, monsoonal climate</a:t>
                      </a:r>
                    </a:p>
                  </a:txBody>
                  <a:tcPr marL="60960" marR="60960" anchor="ctr"/>
                </a:tc>
                <a:extLst>
                  <a:ext uri="{0D108BD9-81ED-4DB2-BD59-A6C34878D82A}">
                    <a16:rowId xmlns:a16="http://schemas.microsoft.com/office/drawing/2014/main" val="3304382281"/>
                  </a:ext>
                </a:extLst>
              </a:tr>
            </a:tbl>
          </a:graphicData>
        </a:graphic>
      </p:graphicFrame>
    </p:spTree>
    <p:extLst>
      <p:ext uri="{BB962C8B-B14F-4D97-AF65-F5344CB8AC3E}">
        <p14:creationId xmlns:p14="http://schemas.microsoft.com/office/powerpoint/2010/main" val="34450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8BACB4-852D-DFA2-5B32-4C3FBDF27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56"/>
            <a:ext cx="12192000" cy="6858000"/>
          </a:xfrm>
          <a:prstGeom prst="rect">
            <a:avLst/>
          </a:prstGeom>
        </p:spPr>
      </p:pic>
      <p:sp>
        <p:nvSpPr>
          <p:cNvPr id="5" name="Rectangle: Rounded Corners 4">
            <a:extLst>
              <a:ext uri="{FF2B5EF4-FFF2-40B4-BE49-F238E27FC236}">
                <a16:creationId xmlns:a16="http://schemas.microsoft.com/office/drawing/2014/main" id="{FB5F65A2-D77E-4D01-0E9B-5AD6E8BCCB46}"/>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Top 5 and Bottom 5 areas with highest average AQI</a:t>
            </a:r>
            <a:endParaRPr lang="en-IN" sz="1600" dirty="0"/>
          </a:p>
        </p:txBody>
      </p:sp>
      <p:graphicFrame>
        <p:nvGraphicFramePr>
          <p:cNvPr id="6" name="Table 5">
            <a:extLst>
              <a:ext uri="{FF2B5EF4-FFF2-40B4-BE49-F238E27FC236}">
                <a16:creationId xmlns:a16="http://schemas.microsoft.com/office/drawing/2014/main" id="{F2A3FE94-4B08-02DF-513D-4027530C7F57}"/>
              </a:ext>
            </a:extLst>
          </p:cNvPr>
          <p:cNvGraphicFramePr>
            <a:graphicFrameLocks noGrp="1"/>
          </p:cNvGraphicFramePr>
          <p:nvPr>
            <p:extLst>
              <p:ext uri="{D42A27DB-BD31-4B8C-83A1-F6EECF244321}">
                <p14:modId xmlns:p14="http://schemas.microsoft.com/office/powerpoint/2010/main" val="1266195827"/>
              </p:ext>
            </p:extLst>
          </p:nvPr>
        </p:nvGraphicFramePr>
        <p:xfrm>
          <a:off x="1888067" y="2316480"/>
          <a:ext cx="8128000" cy="22250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872159714"/>
                    </a:ext>
                  </a:extLst>
                </a:gridCol>
                <a:gridCol w="4064000">
                  <a:extLst>
                    <a:ext uri="{9D8B030D-6E8A-4147-A177-3AD203B41FA5}">
                      <a16:colId xmlns:a16="http://schemas.microsoft.com/office/drawing/2014/main" val="3912312658"/>
                    </a:ext>
                  </a:extLst>
                </a:gridCol>
              </a:tblGrid>
              <a:tr h="370840">
                <a:tc>
                  <a:txBody>
                    <a:bodyPr/>
                    <a:lstStyle/>
                    <a:p>
                      <a:pPr algn="ctr"/>
                      <a:r>
                        <a:rPr lang="en-US" dirty="0"/>
                        <a:t>TOP 5 AREAS</a:t>
                      </a:r>
                      <a:endParaRPr lang="en-IN" dirty="0"/>
                    </a:p>
                  </a:txBody>
                  <a:tcPr/>
                </a:tc>
                <a:tc>
                  <a:txBody>
                    <a:bodyPr/>
                    <a:lstStyle/>
                    <a:p>
                      <a:pPr algn="ctr"/>
                      <a:r>
                        <a:rPr lang="en-US" dirty="0"/>
                        <a:t>BOTTOM 5 AREAS</a:t>
                      </a:r>
                      <a:endParaRPr lang="en-IN" dirty="0"/>
                    </a:p>
                  </a:txBody>
                  <a:tcPr/>
                </a:tc>
                <a:extLst>
                  <a:ext uri="{0D108BD9-81ED-4DB2-BD59-A6C34878D82A}">
                    <a16:rowId xmlns:a16="http://schemas.microsoft.com/office/drawing/2014/main" val="1879289867"/>
                  </a:ext>
                </a:extLst>
              </a:tr>
              <a:tr h="370840">
                <a:tc>
                  <a:txBody>
                    <a:bodyPr/>
                    <a:lstStyle/>
                    <a:p>
                      <a:pPr algn="l"/>
                      <a:r>
                        <a:rPr lang="en-US" dirty="0"/>
                        <a:t>BYRNIHAT (AQI - 284)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CHAMARAJANAGAR (AQI - 45)</a:t>
                      </a:r>
                      <a:endParaRPr lang="en-IN" dirty="0"/>
                    </a:p>
                  </a:txBody>
                  <a:tcPr/>
                </a:tc>
                <a:extLst>
                  <a:ext uri="{0D108BD9-81ED-4DB2-BD59-A6C34878D82A}">
                    <a16:rowId xmlns:a16="http://schemas.microsoft.com/office/drawing/2014/main" val="22158564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DELHI (AQI - 239)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VIJAYAPURA (AQI - 44)</a:t>
                      </a:r>
                      <a:endParaRPr lang="en-IN" dirty="0"/>
                    </a:p>
                  </a:txBody>
                  <a:tcPr/>
                </a:tc>
                <a:extLst>
                  <a:ext uri="{0D108BD9-81ED-4DB2-BD59-A6C34878D82A}">
                    <a16:rowId xmlns:a16="http://schemas.microsoft.com/office/drawing/2014/main" val="1933482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HAJIPUR (AQI - 234)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MADIKERI (AQI - 43)</a:t>
                      </a:r>
                      <a:endParaRPr lang="en-IN" dirty="0"/>
                    </a:p>
                  </a:txBody>
                  <a:tcPr/>
                </a:tc>
                <a:extLst>
                  <a:ext uri="{0D108BD9-81ED-4DB2-BD59-A6C34878D82A}">
                    <a16:rowId xmlns:a16="http://schemas.microsoft.com/office/drawing/2014/main" val="1927944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BAHADURGARH (AQI - 226)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PALKALAIPERUR (AQI - 43)</a:t>
                      </a:r>
                      <a:endParaRPr lang="en-IN" dirty="0"/>
                    </a:p>
                  </a:txBody>
                  <a:tcPr/>
                </a:tc>
                <a:extLst>
                  <a:ext uri="{0D108BD9-81ED-4DB2-BD59-A6C34878D82A}">
                    <a16:rowId xmlns:a16="http://schemas.microsoft.com/office/drawing/2014/main" val="2620188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GURUGRAM (AQI - 204)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TIRUNELVELI (AQI - 33)</a:t>
                      </a:r>
                      <a:endParaRPr lang="en-IN" dirty="0"/>
                    </a:p>
                  </a:txBody>
                  <a:tcPr/>
                </a:tc>
                <a:extLst>
                  <a:ext uri="{0D108BD9-81ED-4DB2-BD59-A6C34878D82A}">
                    <a16:rowId xmlns:a16="http://schemas.microsoft.com/office/drawing/2014/main" val="3304382281"/>
                  </a:ext>
                </a:extLst>
              </a:tr>
            </a:tbl>
          </a:graphicData>
        </a:graphic>
      </p:graphicFrame>
    </p:spTree>
    <p:extLst>
      <p:ext uri="{BB962C8B-B14F-4D97-AF65-F5344CB8AC3E}">
        <p14:creationId xmlns:p14="http://schemas.microsoft.com/office/powerpoint/2010/main" val="218469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81FC4-A48A-702E-C4C6-3CF749E478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ACBBE6-D01C-B3F6-04A1-639C7F7B0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0A649C7B-51AC-8559-7228-323AAA7169E3}"/>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Top 2 and Bottom 2 prominent pollutants for each state of southern India</a:t>
            </a:r>
            <a:endParaRPr lang="en-IN" dirty="0"/>
          </a:p>
        </p:txBody>
      </p:sp>
      <p:graphicFrame>
        <p:nvGraphicFramePr>
          <p:cNvPr id="6" name="Table 5">
            <a:extLst>
              <a:ext uri="{FF2B5EF4-FFF2-40B4-BE49-F238E27FC236}">
                <a16:creationId xmlns:a16="http://schemas.microsoft.com/office/drawing/2014/main" id="{CADA8998-E5F1-9073-7F4E-4CA65C610EB0}"/>
              </a:ext>
            </a:extLst>
          </p:cNvPr>
          <p:cNvGraphicFramePr>
            <a:graphicFrameLocks noGrp="1"/>
          </p:cNvGraphicFramePr>
          <p:nvPr>
            <p:extLst>
              <p:ext uri="{D42A27DB-BD31-4B8C-83A1-F6EECF244321}">
                <p14:modId xmlns:p14="http://schemas.microsoft.com/office/powerpoint/2010/main" val="17225680"/>
              </p:ext>
            </p:extLst>
          </p:nvPr>
        </p:nvGraphicFramePr>
        <p:xfrm>
          <a:off x="1888067" y="2413000"/>
          <a:ext cx="8127999" cy="296672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1872159714"/>
                    </a:ext>
                  </a:extLst>
                </a:gridCol>
                <a:gridCol w="2709333">
                  <a:extLst>
                    <a:ext uri="{9D8B030D-6E8A-4147-A177-3AD203B41FA5}">
                      <a16:colId xmlns:a16="http://schemas.microsoft.com/office/drawing/2014/main" val="2745623359"/>
                    </a:ext>
                  </a:extLst>
                </a:gridCol>
                <a:gridCol w="2709333">
                  <a:extLst>
                    <a:ext uri="{9D8B030D-6E8A-4147-A177-3AD203B41FA5}">
                      <a16:colId xmlns:a16="http://schemas.microsoft.com/office/drawing/2014/main" val="3912312658"/>
                    </a:ext>
                  </a:extLst>
                </a:gridCol>
              </a:tblGrid>
              <a:tr h="370840">
                <a:tc>
                  <a:txBody>
                    <a:bodyPr/>
                    <a:lstStyle/>
                    <a:p>
                      <a:pPr algn="ctr"/>
                      <a:r>
                        <a:rPr lang="en-US" dirty="0"/>
                        <a:t>STATES</a:t>
                      </a:r>
                      <a:endParaRPr lang="en-IN" dirty="0"/>
                    </a:p>
                  </a:txBody>
                  <a:tcPr/>
                </a:tc>
                <a:tc>
                  <a:txBody>
                    <a:bodyPr/>
                    <a:lstStyle/>
                    <a:p>
                      <a:pPr algn="ctr"/>
                      <a:r>
                        <a:rPr lang="en-US" dirty="0"/>
                        <a:t>TOP 2 POLLUTANTS</a:t>
                      </a:r>
                      <a:endParaRPr lang="en-IN" dirty="0"/>
                    </a:p>
                  </a:txBody>
                  <a:tcPr/>
                </a:tc>
                <a:tc>
                  <a:txBody>
                    <a:bodyPr/>
                    <a:lstStyle/>
                    <a:p>
                      <a:pPr algn="ctr"/>
                      <a:r>
                        <a:rPr lang="en-US" dirty="0"/>
                        <a:t>BOTTOM 2 POLLUTANTS</a:t>
                      </a:r>
                      <a:endParaRPr lang="en-IN" dirty="0"/>
                    </a:p>
                  </a:txBody>
                  <a:tcPr/>
                </a:tc>
                <a:extLst>
                  <a:ext uri="{0D108BD9-81ED-4DB2-BD59-A6C34878D82A}">
                    <a16:rowId xmlns:a16="http://schemas.microsoft.com/office/drawing/2014/main" val="1879289867"/>
                  </a:ext>
                </a:extLst>
              </a:tr>
              <a:tr h="370840">
                <a:tc>
                  <a:txBody>
                    <a:bodyPr/>
                    <a:lstStyle/>
                    <a:p>
                      <a:pPr algn="l"/>
                      <a:r>
                        <a:rPr lang="en-US" dirty="0"/>
                        <a:t>ANDHRA PRADESH</a:t>
                      </a:r>
                      <a:endParaRPr lang="en-IN" dirty="0"/>
                    </a:p>
                  </a:txBody>
                  <a:tcPr/>
                </a:tc>
                <a:tc>
                  <a:txBody>
                    <a:bodyPr/>
                    <a:lstStyle/>
                    <a:p>
                      <a:pPr algn="l"/>
                      <a:r>
                        <a:rPr lang="en-US" dirty="0"/>
                        <a:t>P.M 10 &amp; P.M 2.5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NO2 &amp; SO2</a:t>
                      </a:r>
                      <a:endParaRPr lang="en-IN" dirty="0"/>
                    </a:p>
                  </a:txBody>
                  <a:tcPr/>
                </a:tc>
                <a:extLst>
                  <a:ext uri="{0D108BD9-81ED-4DB2-BD59-A6C34878D82A}">
                    <a16:rowId xmlns:a16="http://schemas.microsoft.com/office/drawing/2014/main" val="22158564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KARNATAKA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10 &amp; P.M 2.5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NO2 &amp; NH3</a:t>
                      </a:r>
                      <a:endParaRPr lang="en-IN" dirty="0"/>
                    </a:p>
                  </a:txBody>
                  <a:tcPr/>
                </a:tc>
                <a:extLst>
                  <a:ext uri="{0D108BD9-81ED-4DB2-BD59-A6C34878D82A}">
                    <a16:rowId xmlns:a16="http://schemas.microsoft.com/office/drawing/2014/main" val="1933482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KERALA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10 &amp; P.M 2.5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NH3 &amp; SO2</a:t>
                      </a:r>
                      <a:endParaRPr lang="en-IN" dirty="0"/>
                    </a:p>
                  </a:txBody>
                  <a:tcPr/>
                </a:tc>
                <a:extLst>
                  <a:ext uri="{0D108BD9-81ED-4DB2-BD59-A6C34878D82A}">
                    <a16:rowId xmlns:a16="http://schemas.microsoft.com/office/drawing/2014/main" val="1927944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MAHARASHTRA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10 &amp; P.M 2.5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SO3 &amp; NH3</a:t>
                      </a:r>
                      <a:endParaRPr lang="en-IN" dirty="0"/>
                    </a:p>
                  </a:txBody>
                  <a:tcPr/>
                </a:tc>
                <a:extLst>
                  <a:ext uri="{0D108BD9-81ED-4DB2-BD59-A6C34878D82A}">
                    <a16:rowId xmlns:a16="http://schemas.microsoft.com/office/drawing/2014/main" val="2620188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PUDDUCHERRY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10 &amp; O3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2.5 &amp; CO</a:t>
                      </a:r>
                      <a:endParaRPr lang="en-IN" dirty="0"/>
                    </a:p>
                  </a:txBody>
                  <a:tcPr/>
                </a:tc>
                <a:extLst>
                  <a:ext uri="{0D108BD9-81ED-4DB2-BD59-A6C34878D82A}">
                    <a16:rowId xmlns:a16="http://schemas.microsoft.com/office/drawing/2014/main" val="33043822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TAMILNADU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10 &amp; P.M 2.5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O3 &amp; NH3</a:t>
                      </a:r>
                      <a:endParaRPr lang="en-IN" dirty="0"/>
                    </a:p>
                  </a:txBody>
                  <a:tcPr/>
                </a:tc>
                <a:extLst>
                  <a:ext uri="{0D108BD9-81ED-4DB2-BD59-A6C34878D82A}">
                    <a16:rowId xmlns:a16="http://schemas.microsoft.com/office/drawing/2014/main" val="23327854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TELANGANA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P.M 2.5 &amp; P.M 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NO2 &amp; CO</a:t>
                      </a:r>
                      <a:endParaRPr lang="en-IN" dirty="0"/>
                    </a:p>
                  </a:txBody>
                  <a:tcPr/>
                </a:tc>
                <a:extLst>
                  <a:ext uri="{0D108BD9-81ED-4DB2-BD59-A6C34878D82A}">
                    <a16:rowId xmlns:a16="http://schemas.microsoft.com/office/drawing/2014/main" val="2118912798"/>
                  </a:ext>
                </a:extLst>
              </a:tr>
            </a:tbl>
          </a:graphicData>
        </a:graphic>
      </p:graphicFrame>
      <p:sp>
        <p:nvSpPr>
          <p:cNvPr id="2" name="TextBox 1">
            <a:extLst>
              <a:ext uri="{FF2B5EF4-FFF2-40B4-BE49-F238E27FC236}">
                <a16:creationId xmlns:a16="http://schemas.microsoft.com/office/drawing/2014/main" id="{E77856DC-A6B0-8C6B-9980-8C87EB14D3C4}"/>
              </a:ext>
            </a:extLst>
          </p:cNvPr>
          <p:cNvSpPr txBox="1"/>
          <p:nvPr/>
        </p:nvSpPr>
        <p:spPr>
          <a:xfrm>
            <a:off x="287866" y="6375400"/>
            <a:ext cx="7890933" cy="369332"/>
          </a:xfrm>
          <a:prstGeom prst="rect">
            <a:avLst/>
          </a:prstGeom>
          <a:noFill/>
        </p:spPr>
        <p:txBody>
          <a:bodyPr wrap="square" rtlCol="0">
            <a:spAutoFit/>
          </a:bodyPr>
          <a:lstStyle/>
          <a:p>
            <a:r>
              <a:rPr lang="en-US" dirty="0">
                <a:solidFill>
                  <a:schemeClr val="bg1"/>
                </a:solidFill>
              </a:rPr>
              <a:t>*</a:t>
            </a:r>
            <a:r>
              <a:rPr lang="en-US" dirty="0"/>
              <a:t> </a:t>
            </a:r>
            <a:r>
              <a:rPr lang="en-US" dirty="0">
                <a:solidFill>
                  <a:schemeClr val="bg1"/>
                </a:solidFill>
              </a:rPr>
              <a:t>GOA IS ALSO PART OF SOUTH INDIA BUT WE DO NOT HAVE  AQI DATA FOR GOA</a:t>
            </a:r>
            <a:endParaRPr lang="en-IN" dirty="0">
              <a:solidFill>
                <a:schemeClr val="bg1"/>
              </a:solidFill>
            </a:endParaRPr>
          </a:p>
        </p:txBody>
      </p:sp>
    </p:spTree>
    <p:extLst>
      <p:ext uri="{BB962C8B-B14F-4D97-AF65-F5344CB8AC3E}">
        <p14:creationId xmlns:p14="http://schemas.microsoft.com/office/powerpoint/2010/main" val="245497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2465-41A6-DAAA-6F6C-E1339D7F8F4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3A75B0-5343-EAC2-4C70-C120F4EF5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19DABAD0-DBB8-6C1C-82A6-807C9D7C461B}"/>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Does AQI improve on weekends vs weekdays in Indian metro cities</a:t>
            </a:r>
            <a:endParaRPr lang="en-IN" dirty="0"/>
          </a:p>
        </p:txBody>
      </p:sp>
      <p:pic>
        <p:nvPicPr>
          <p:cNvPr id="8" name="Picture 7">
            <a:extLst>
              <a:ext uri="{FF2B5EF4-FFF2-40B4-BE49-F238E27FC236}">
                <a16:creationId xmlns:a16="http://schemas.microsoft.com/office/drawing/2014/main" id="{89F98757-859D-E7CE-419C-726F5A134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4" y="1667932"/>
            <a:ext cx="6036733" cy="4893733"/>
          </a:xfrm>
          <a:prstGeom prst="rect">
            <a:avLst/>
          </a:prstGeom>
        </p:spPr>
      </p:pic>
      <p:sp>
        <p:nvSpPr>
          <p:cNvPr id="9" name="TextBox 8">
            <a:extLst>
              <a:ext uri="{FF2B5EF4-FFF2-40B4-BE49-F238E27FC236}">
                <a16:creationId xmlns:a16="http://schemas.microsoft.com/office/drawing/2014/main" id="{723FAD7F-ED8D-2EE4-CA24-2D6E024080C8}"/>
              </a:ext>
            </a:extLst>
          </p:cNvPr>
          <p:cNvSpPr txBox="1"/>
          <p:nvPr/>
        </p:nvSpPr>
        <p:spPr>
          <a:xfrm>
            <a:off x="6578600" y="1667932"/>
            <a:ext cx="4487333" cy="1754326"/>
          </a:xfrm>
          <a:prstGeom prst="rect">
            <a:avLst/>
          </a:prstGeom>
          <a:noFill/>
        </p:spPr>
        <p:txBody>
          <a:bodyPr wrap="square" rtlCol="0">
            <a:spAutoFit/>
          </a:bodyPr>
          <a:lstStyle/>
          <a:p>
            <a:pPr algn="just"/>
            <a:r>
              <a:rPr lang="en-US" dirty="0">
                <a:solidFill>
                  <a:schemeClr val="bg1"/>
                </a:solidFill>
              </a:rPr>
              <a:t>"Our analysis indicates that AQI tends to improve on weekends in most metro cities; however, there are exceptions such as Mumbai and Bengaluru. Therefore, while we can generally infer an improvement in AQI on weekends, it is not universally consistent."</a:t>
            </a:r>
            <a:endParaRPr lang="en-IN" dirty="0">
              <a:solidFill>
                <a:schemeClr val="bg1"/>
              </a:solidFill>
            </a:endParaRPr>
          </a:p>
        </p:txBody>
      </p:sp>
    </p:spTree>
    <p:extLst>
      <p:ext uri="{BB962C8B-B14F-4D97-AF65-F5344CB8AC3E}">
        <p14:creationId xmlns:p14="http://schemas.microsoft.com/office/powerpoint/2010/main" val="74269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2D9A2-9B21-C882-5DEA-409D5758511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EE8124D-9259-1709-F1B2-68E13BA16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AB362A70-A415-0065-973D-D9882E4FC2AE}"/>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Which months consistently show the worst air quality</a:t>
            </a:r>
            <a:endParaRPr lang="en-IN" dirty="0"/>
          </a:p>
        </p:txBody>
      </p:sp>
      <p:sp>
        <p:nvSpPr>
          <p:cNvPr id="9" name="TextBox 8">
            <a:extLst>
              <a:ext uri="{FF2B5EF4-FFF2-40B4-BE49-F238E27FC236}">
                <a16:creationId xmlns:a16="http://schemas.microsoft.com/office/drawing/2014/main" id="{87B9589E-7D06-68DE-98D2-396814705DAF}"/>
              </a:ext>
            </a:extLst>
          </p:cNvPr>
          <p:cNvSpPr txBox="1"/>
          <p:nvPr/>
        </p:nvSpPr>
        <p:spPr>
          <a:xfrm>
            <a:off x="5647267" y="1886703"/>
            <a:ext cx="4487333" cy="1754326"/>
          </a:xfrm>
          <a:prstGeom prst="rect">
            <a:avLst/>
          </a:prstGeom>
          <a:noFill/>
        </p:spPr>
        <p:txBody>
          <a:bodyPr wrap="square" rtlCol="0">
            <a:spAutoFit/>
          </a:bodyPr>
          <a:lstStyle/>
          <a:p>
            <a:pPr algn="just"/>
            <a:r>
              <a:rPr lang="en-US" dirty="0">
                <a:solidFill>
                  <a:schemeClr val="bg1"/>
                </a:solidFill>
              </a:rPr>
              <a:t>"The analysis reveals that January, February, November, and December consistently record the worst air quality levels across top 10 states based on highest distinct area count, highlighting a recurring seasonal pattern in pollution levels."</a:t>
            </a:r>
            <a:endParaRPr lang="en-IN" dirty="0">
              <a:solidFill>
                <a:schemeClr val="bg1"/>
              </a:solidFill>
            </a:endParaRPr>
          </a:p>
        </p:txBody>
      </p:sp>
      <p:pic>
        <p:nvPicPr>
          <p:cNvPr id="4" name="Picture 3">
            <a:extLst>
              <a:ext uri="{FF2B5EF4-FFF2-40B4-BE49-F238E27FC236}">
                <a16:creationId xmlns:a16="http://schemas.microsoft.com/office/drawing/2014/main" id="{CAD56376-0F23-F6C1-45A1-02410C4B8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4" y="1886703"/>
            <a:ext cx="5201376" cy="4363059"/>
          </a:xfrm>
          <a:prstGeom prst="rect">
            <a:avLst/>
          </a:prstGeom>
        </p:spPr>
      </p:pic>
    </p:spTree>
    <p:extLst>
      <p:ext uri="{BB962C8B-B14F-4D97-AF65-F5344CB8AC3E}">
        <p14:creationId xmlns:p14="http://schemas.microsoft.com/office/powerpoint/2010/main" val="37622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08692-CFAB-F8FF-0132-4D9C222486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E6E801C-5E32-07E3-73F9-F26B1243C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6CBB407E-194C-01FA-AF42-77BCF17A9B01}"/>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For the city of Bengaluru, how many days fell under each air quality category</a:t>
            </a:r>
            <a:endParaRPr lang="en-IN" sz="2400" dirty="0"/>
          </a:p>
        </p:txBody>
      </p:sp>
      <p:sp>
        <p:nvSpPr>
          <p:cNvPr id="9" name="TextBox 8">
            <a:extLst>
              <a:ext uri="{FF2B5EF4-FFF2-40B4-BE49-F238E27FC236}">
                <a16:creationId xmlns:a16="http://schemas.microsoft.com/office/drawing/2014/main" id="{2C72E982-6CFA-CF2B-0AD7-EC43AB9C77BA}"/>
              </a:ext>
            </a:extLst>
          </p:cNvPr>
          <p:cNvSpPr txBox="1"/>
          <p:nvPr/>
        </p:nvSpPr>
        <p:spPr>
          <a:xfrm>
            <a:off x="5092700" y="1886703"/>
            <a:ext cx="4487333" cy="2585323"/>
          </a:xfrm>
          <a:prstGeom prst="rect">
            <a:avLst/>
          </a:prstGeom>
          <a:noFill/>
        </p:spPr>
        <p:txBody>
          <a:bodyPr wrap="square" rtlCol="0">
            <a:spAutoFit/>
          </a:bodyPr>
          <a:lstStyle/>
          <a:p>
            <a:pPr algn="just"/>
            <a:r>
              <a:rPr lang="en-US" dirty="0">
                <a:solidFill>
                  <a:schemeClr val="bg1"/>
                </a:solidFill>
              </a:rPr>
              <a:t>“Our analysis of air quality in Bengaluru between March and May 2025 reveals that the city experienced 48 days categorized under 'Satisfactory' air quality and 13 days under 'Moderate' conditions. This suggests that during this three-month period, Bengaluru generally maintained relatively healthier air quality levels, offering some respite from pollution."</a:t>
            </a:r>
            <a:endParaRPr lang="en-IN" dirty="0">
              <a:solidFill>
                <a:schemeClr val="bg1"/>
              </a:solidFill>
            </a:endParaRPr>
          </a:p>
        </p:txBody>
      </p:sp>
      <p:pic>
        <p:nvPicPr>
          <p:cNvPr id="6" name="Picture 5">
            <a:extLst>
              <a:ext uri="{FF2B5EF4-FFF2-40B4-BE49-F238E27FC236}">
                <a16:creationId xmlns:a16="http://schemas.microsoft.com/office/drawing/2014/main" id="{CB1481AB-A91D-C545-CBF1-5645225BC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24" y="1886703"/>
            <a:ext cx="3612852" cy="3318571"/>
          </a:xfrm>
          <a:prstGeom prst="rect">
            <a:avLst/>
          </a:prstGeom>
        </p:spPr>
      </p:pic>
    </p:spTree>
    <p:extLst>
      <p:ext uri="{BB962C8B-B14F-4D97-AF65-F5344CB8AC3E}">
        <p14:creationId xmlns:p14="http://schemas.microsoft.com/office/powerpoint/2010/main" val="111634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50674-A3D3-BCC5-DD94-EAF94F94463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9C3EC46-530F-B247-08AB-7DA8F7318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3CC21A00-B3AA-9AFF-7AC9-9DFC9A1B3A74}"/>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Top 2 most reported disease and </a:t>
            </a:r>
            <a:r>
              <a:rPr lang="en-IN" sz="2400" dirty="0"/>
              <a:t>corresponding average AQI</a:t>
            </a:r>
            <a:endParaRPr lang="en-IN" dirty="0"/>
          </a:p>
        </p:txBody>
      </p:sp>
      <p:sp>
        <p:nvSpPr>
          <p:cNvPr id="9" name="TextBox 8">
            <a:extLst>
              <a:ext uri="{FF2B5EF4-FFF2-40B4-BE49-F238E27FC236}">
                <a16:creationId xmlns:a16="http://schemas.microsoft.com/office/drawing/2014/main" id="{83AB6C98-5241-B29E-8E12-F5677CF7AFDF}"/>
              </a:ext>
            </a:extLst>
          </p:cNvPr>
          <p:cNvSpPr txBox="1"/>
          <p:nvPr/>
        </p:nvSpPr>
        <p:spPr>
          <a:xfrm>
            <a:off x="6206066" y="1667932"/>
            <a:ext cx="4487333" cy="2585323"/>
          </a:xfrm>
          <a:prstGeom prst="rect">
            <a:avLst/>
          </a:prstGeom>
          <a:noFill/>
        </p:spPr>
        <p:txBody>
          <a:bodyPr wrap="square" rtlCol="0">
            <a:spAutoFit/>
          </a:bodyPr>
          <a:lstStyle/>
          <a:p>
            <a:pPr algn="just"/>
            <a:r>
              <a:rPr lang="en-US" dirty="0">
                <a:solidFill>
                  <a:schemeClr val="bg1"/>
                </a:solidFill>
              </a:rPr>
              <a:t>"Our analysis shows that the most commonly reported diseases—such as Acute Diarrheal Disease, Food Poisoning, and Dengue—are not directly caused by poor air quality. However, these illnesses often emerge in regions with high pollution levels, highlighting the need to view environmental health holistically, even though AQI may not be a direct contributing factor."</a:t>
            </a:r>
            <a:endParaRPr lang="en-IN" dirty="0">
              <a:solidFill>
                <a:schemeClr val="bg1"/>
              </a:solidFill>
            </a:endParaRPr>
          </a:p>
        </p:txBody>
      </p:sp>
      <p:pic>
        <p:nvPicPr>
          <p:cNvPr id="4" name="Picture 3">
            <a:extLst>
              <a:ext uri="{FF2B5EF4-FFF2-40B4-BE49-F238E27FC236}">
                <a16:creationId xmlns:a16="http://schemas.microsoft.com/office/drawing/2014/main" id="{83267C21-E1DF-74BA-80EA-243870DCF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38" y="1667932"/>
            <a:ext cx="5549196" cy="4868333"/>
          </a:xfrm>
          <a:prstGeom prst="rect">
            <a:avLst/>
          </a:prstGeom>
        </p:spPr>
      </p:pic>
    </p:spTree>
    <p:extLst>
      <p:ext uri="{BB962C8B-B14F-4D97-AF65-F5344CB8AC3E}">
        <p14:creationId xmlns:p14="http://schemas.microsoft.com/office/powerpoint/2010/main" val="283723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8DEAD-640D-8CF3-EEBD-CFAC00CE79B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4694065-24AA-AEA6-203D-90AE66CAF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6ED20F2E-6565-36F5-CFB3-386EB6F9E3FD}"/>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Top 5 states with high EV adoption and their average AQI </a:t>
            </a:r>
            <a:endParaRPr lang="en-IN" sz="1600" dirty="0"/>
          </a:p>
        </p:txBody>
      </p:sp>
      <p:graphicFrame>
        <p:nvGraphicFramePr>
          <p:cNvPr id="6" name="Table 5">
            <a:extLst>
              <a:ext uri="{FF2B5EF4-FFF2-40B4-BE49-F238E27FC236}">
                <a16:creationId xmlns:a16="http://schemas.microsoft.com/office/drawing/2014/main" id="{410C3FE2-B533-8A9B-C906-872356419578}"/>
              </a:ext>
            </a:extLst>
          </p:cNvPr>
          <p:cNvGraphicFramePr>
            <a:graphicFrameLocks noGrp="1"/>
          </p:cNvGraphicFramePr>
          <p:nvPr>
            <p:extLst>
              <p:ext uri="{D42A27DB-BD31-4B8C-83A1-F6EECF244321}">
                <p14:modId xmlns:p14="http://schemas.microsoft.com/office/powerpoint/2010/main" val="2305226648"/>
              </p:ext>
            </p:extLst>
          </p:nvPr>
        </p:nvGraphicFramePr>
        <p:xfrm>
          <a:off x="169334" y="1474519"/>
          <a:ext cx="3826932" cy="2225040"/>
        </p:xfrm>
        <a:graphic>
          <a:graphicData uri="http://schemas.openxmlformats.org/drawingml/2006/table">
            <a:tbl>
              <a:tblPr firstRow="1" bandRow="1">
                <a:tableStyleId>{073A0DAA-6AF3-43AB-8588-CEC1D06C72B9}</a:tableStyleId>
              </a:tblPr>
              <a:tblGrid>
                <a:gridCol w="3826932">
                  <a:extLst>
                    <a:ext uri="{9D8B030D-6E8A-4147-A177-3AD203B41FA5}">
                      <a16:colId xmlns:a16="http://schemas.microsoft.com/office/drawing/2014/main" val="1872159714"/>
                    </a:ext>
                  </a:extLst>
                </a:gridCol>
              </a:tblGrid>
              <a:tr h="370840">
                <a:tc>
                  <a:txBody>
                    <a:bodyPr/>
                    <a:lstStyle/>
                    <a:p>
                      <a:pPr algn="ctr"/>
                      <a:r>
                        <a:rPr lang="en-US" dirty="0"/>
                        <a:t>TOP 5 STATES</a:t>
                      </a:r>
                      <a:endParaRPr lang="en-IN" dirty="0"/>
                    </a:p>
                  </a:txBody>
                  <a:tcPr/>
                </a:tc>
                <a:extLst>
                  <a:ext uri="{0D108BD9-81ED-4DB2-BD59-A6C34878D82A}">
                    <a16:rowId xmlns:a16="http://schemas.microsoft.com/office/drawing/2014/main" val="1879289867"/>
                  </a:ext>
                </a:extLst>
              </a:tr>
              <a:tr h="370840">
                <a:tc>
                  <a:txBody>
                    <a:bodyPr/>
                    <a:lstStyle/>
                    <a:p>
                      <a:pPr algn="l"/>
                      <a:r>
                        <a:rPr lang="en-US" dirty="0"/>
                        <a:t>UTTAR PRADESH (EV COUNT - 908934)</a:t>
                      </a:r>
                      <a:endParaRPr lang="en-IN" dirty="0"/>
                    </a:p>
                  </a:txBody>
                  <a:tcPr/>
                </a:tc>
                <a:extLst>
                  <a:ext uri="{0D108BD9-81ED-4DB2-BD59-A6C34878D82A}">
                    <a16:rowId xmlns:a16="http://schemas.microsoft.com/office/drawing/2014/main" val="22158564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MAHARASHTRA (EV COUNT - 636611)</a:t>
                      </a:r>
                      <a:endParaRPr lang="en-IN" dirty="0"/>
                    </a:p>
                  </a:txBody>
                  <a:tcPr/>
                </a:tc>
                <a:extLst>
                  <a:ext uri="{0D108BD9-81ED-4DB2-BD59-A6C34878D82A}">
                    <a16:rowId xmlns:a16="http://schemas.microsoft.com/office/drawing/2014/main" val="1933482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KARNATAKA (EV COUNT - 470810)</a:t>
                      </a:r>
                      <a:endParaRPr lang="en-IN" dirty="0"/>
                    </a:p>
                  </a:txBody>
                  <a:tcPr/>
                </a:tc>
                <a:extLst>
                  <a:ext uri="{0D108BD9-81ED-4DB2-BD59-A6C34878D82A}">
                    <a16:rowId xmlns:a16="http://schemas.microsoft.com/office/drawing/2014/main" val="1927944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TAMILNADU (EV COUNT - 323064)</a:t>
                      </a:r>
                      <a:endParaRPr lang="en-IN" dirty="0"/>
                    </a:p>
                  </a:txBody>
                  <a:tcPr/>
                </a:tc>
                <a:extLst>
                  <a:ext uri="{0D108BD9-81ED-4DB2-BD59-A6C34878D82A}">
                    <a16:rowId xmlns:a16="http://schemas.microsoft.com/office/drawing/2014/main" val="2620188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RAJASTHAN (EV COUNT - 302766)</a:t>
                      </a:r>
                      <a:endParaRPr lang="en-IN" dirty="0"/>
                    </a:p>
                  </a:txBody>
                  <a:tcPr/>
                </a:tc>
                <a:extLst>
                  <a:ext uri="{0D108BD9-81ED-4DB2-BD59-A6C34878D82A}">
                    <a16:rowId xmlns:a16="http://schemas.microsoft.com/office/drawing/2014/main" val="3304382281"/>
                  </a:ext>
                </a:extLst>
              </a:tr>
            </a:tbl>
          </a:graphicData>
        </a:graphic>
      </p:graphicFrame>
      <p:sp>
        <p:nvSpPr>
          <p:cNvPr id="2" name="TextBox 1">
            <a:extLst>
              <a:ext uri="{FF2B5EF4-FFF2-40B4-BE49-F238E27FC236}">
                <a16:creationId xmlns:a16="http://schemas.microsoft.com/office/drawing/2014/main" id="{D9AA9B5A-102A-B667-623C-64A4422686A4}"/>
              </a:ext>
            </a:extLst>
          </p:cNvPr>
          <p:cNvSpPr txBox="1"/>
          <p:nvPr/>
        </p:nvSpPr>
        <p:spPr>
          <a:xfrm>
            <a:off x="0" y="6504291"/>
            <a:ext cx="9059334" cy="369332"/>
          </a:xfrm>
          <a:prstGeom prst="rect">
            <a:avLst/>
          </a:prstGeom>
          <a:noFill/>
        </p:spPr>
        <p:txBody>
          <a:bodyPr wrap="square" rtlCol="0">
            <a:spAutoFit/>
          </a:bodyPr>
          <a:lstStyle/>
          <a:p>
            <a:r>
              <a:rPr lang="en-US" dirty="0">
                <a:solidFill>
                  <a:schemeClr val="bg1"/>
                </a:solidFill>
              </a:rPr>
              <a:t>*</a:t>
            </a:r>
            <a:r>
              <a:rPr lang="en-US" dirty="0"/>
              <a:t> </a:t>
            </a:r>
            <a:r>
              <a:rPr lang="en-US" dirty="0">
                <a:solidFill>
                  <a:schemeClr val="bg1"/>
                </a:solidFill>
              </a:rPr>
              <a:t>WHILE CALCULATING EV COUNT FUEL TYPE CONSIDERED IS “ELECTRIC(BOV)” &amp; “PURE EV”.</a:t>
            </a:r>
            <a:endParaRPr lang="en-IN" dirty="0">
              <a:solidFill>
                <a:schemeClr val="bg1"/>
              </a:solidFill>
            </a:endParaRPr>
          </a:p>
        </p:txBody>
      </p:sp>
      <p:pic>
        <p:nvPicPr>
          <p:cNvPr id="7" name="Picture 6">
            <a:extLst>
              <a:ext uri="{FF2B5EF4-FFF2-40B4-BE49-F238E27FC236}">
                <a16:creationId xmlns:a16="http://schemas.microsoft.com/office/drawing/2014/main" id="{5529CFC5-02B2-C1B9-B527-EDD97E88B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5" y="3895612"/>
            <a:ext cx="3826932" cy="2479788"/>
          </a:xfrm>
          <a:prstGeom prst="rect">
            <a:avLst/>
          </a:prstGeom>
        </p:spPr>
      </p:pic>
      <p:sp>
        <p:nvSpPr>
          <p:cNvPr id="8" name="TextBox 7">
            <a:extLst>
              <a:ext uri="{FF2B5EF4-FFF2-40B4-BE49-F238E27FC236}">
                <a16:creationId xmlns:a16="http://schemas.microsoft.com/office/drawing/2014/main" id="{BF5900F8-EF25-1E55-477D-68E8CC6FDE42}"/>
              </a:ext>
            </a:extLst>
          </p:cNvPr>
          <p:cNvSpPr txBox="1"/>
          <p:nvPr/>
        </p:nvSpPr>
        <p:spPr>
          <a:xfrm>
            <a:off x="5837766" y="1364150"/>
            <a:ext cx="4301067" cy="5062924"/>
          </a:xfrm>
          <a:prstGeom prst="rect">
            <a:avLst/>
          </a:prstGeom>
          <a:noFill/>
        </p:spPr>
        <p:txBody>
          <a:bodyPr wrap="square" rtlCol="0">
            <a:spAutoFit/>
          </a:bodyPr>
          <a:lstStyle/>
          <a:p>
            <a:r>
              <a:rPr lang="en-US" sz="1700" dirty="0">
                <a:solidFill>
                  <a:schemeClr val="bg1"/>
                </a:solidFill>
              </a:rPr>
              <a:t>“Based on our analysis, when we identify the top five states in terms of EV adoption—</a:t>
            </a:r>
            <a:r>
              <a:rPr lang="en-US" sz="1700" dirty="0">
                <a:solidFill>
                  <a:schemeClr val="accent2">
                    <a:lumMod val="75000"/>
                  </a:schemeClr>
                </a:solidFill>
              </a:rPr>
              <a:t>considering only electric (BOV) and pure EV fuel types</a:t>
            </a:r>
            <a:r>
              <a:rPr lang="en-US" sz="1700" dirty="0">
                <a:solidFill>
                  <a:schemeClr val="bg1"/>
                </a:solidFill>
              </a:rPr>
              <a:t>—and categorize all states into two groups (Top 5 and Others), we observe that the Top 5 states generally exhibit lower AQI levels compared to the Others. However, this presents only part of the picture. When we attempt to assess the relationship between EV count and average city-level AQI, no clear correlation emerges. This is because a city's average AQI is influenced by several other factors such as population density, geographic conditions, weather patterns, and the presence of industries. Still, if we isolate EV adoption as the sole variable—disregarding other contributing factors—there appears to be an inverse relationship between EV count and average AQI.”</a:t>
            </a:r>
            <a:endParaRPr lang="en-IN" sz="1700" dirty="0">
              <a:solidFill>
                <a:schemeClr val="bg1"/>
              </a:solidFill>
            </a:endParaRPr>
          </a:p>
        </p:txBody>
      </p:sp>
    </p:spTree>
    <p:extLst>
      <p:ext uri="{BB962C8B-B14F-4D97-AF65-F5344CB8AC3E}">
        <p14:creationId xmlns:p14="http://schemas.microsoft.com/office/powerpoint/2010/main" val="304194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8EB9E-B6AC-3C7C-6167-DC381D4C87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087C10C-59D2-772B-DCBD-140DB76F2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7D61AC75-85FC-1000-0775-EB57AE21E45F}"/>
              </a:ext>
            </a:extLst>
          </p:cNvPr>
          <p:cNvSpPr/>
          <p:nvPr/>
        </p:nvSpPr>
        <p:spPr>
          <a:xfrm>
            <a:off x="169334" y="389466"/>
            <a:ext cx="9846733" cy="88900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Which age group is most affected by air pollution-related health outcomes — and how does this vary by city?</a:t>
            </a:r>
            <a:endParaRPr lang="en-IN" sz="2400" dirty="0"/>
          </a:p>
        </p:txBody>
      </p:sp>
      <p:sp>
        <p:nvSpPr>
          <p:cNvPr id="4" name="TextBox 3">
            <a:extLst>
              <a:ext uri="{FF2B5EF4-FFF2-40B4-BE49-F238E27FC236}">
                <a16:creationId xmlns:a16="http://schemas.microsoft.com/office/drawing/2014/main" id="{D97159B2-AE45-E013-9093-05C9E4988310}"/>
              </a:ext>
            </a:extLst>
          </p:cNvPr>
          <p:cNvSpPr txBox="1"/>
          <p:nvPr/>
        </p:nvSpPr>
        <p:spPr>
          <a:xfrm>
            <a:off x="338667" y="1540933"/>
            <a:ext cx="9677400" cy="4247317"/>
          </a:xfrm>
          <a:prstGeom prst="rect">
            <a:avLst/>
          </a:prstGeom>
          <a:noFill/>
        </p:spPr>
        <p:txBody>
          <a:bodyPr wrap="square" rtlCol="0">
            <a:spAutoFit/>
          </a:bodyPr>
          <a:lstStyle/>
          <a:p>
            <a:r>
              <a:rPr lang="en-US" dirty="0">
                <a:solidFill>
                  <a:schemeClr val="bg1"/>
                </a:solidFill>
              </a:rPr>
              <a:t>A team of researchers, including those at the International Institute for Population Sciences, Mumbai, looked at fine particulate matter (PM2.5) pollution levels across over 700 districts. Data for analysis was taken from the National Family and Health Survey (fifth round) and the National Ambient Air Quality Standard (NAAQS)</a:t>
            </a:r>
            <a:r>
              <a:rPr lang="en-IN" sz="1600" dirty="0">
                <a:solidFill>
                  <a:schemeClr val="bg1"/>
                </a:solidFill>
              </a:rPr>
              <a:t>.</a:t>
            </a:r>
            <a:br>
              <a:rPr lang="en-IN" sz="1600" dirty="0">
                <a:solidFill>
                  <a:schemeClr val="bg1"/>
                </a:solidFill>
              </a:rPr>
            </a:br>
            <a:r>
              <a:rPr lang="en-US" dirty="0">
                <a:solidFill>
                  <a:schemeClr val="bg1"/>
                </a:solidFill>
              </a:rPr>
              <a:t>Among newborns and children aged under five, the chances "appeared to be almost two-fold and more than two-fold higher, respectively, in the districts of India where the PM2.5 concentration is up to the NAAQS level," the authors said in the study published in the journal Geo-Health.</a:t>
            </a:r>
          </a:p>
          <a:p>
            <a:r>
              <a:rPr lang="en-US" dirty="0" err="1">
                <a:solidFill>
                  <a:schemeClr val="bg1"/>
                </a:solidFill>
              </a:rPr>
              <a:t>Analysing</a:t>
            </a:r>
            <a:r>
              <a:rPr lang="en-US" dirty="0">
                <a:solidFill>
                  <a:schemeClr val="bg1"/>
                </a:solidFill>
              </a:rPr>
              <a:t> the interaction between PM2.5 exceeding NAAQS (of 40 micrograms per cubic meter) and household air pollution, the team found that it substantially increased deaths among newborns by 19 per cent, children by 17 per cent and adults by 13 per cent.</a:t>
            </a:r>
            <a:br>
              <a:rPr lang="en-US" dirty="0">
                <a:solidFill>
                  <a:schemeClr val="bg1"/>
                </a:solidFill>
              </a:rPr>
            </a:br>
            <a:r>
              <a:rPr lang="en-US" u="sng" dirty="0">
                <a:solidFill>
                  <a:schemeClr val="bg1"/>
                </a:solidFill>
              </a:rPr>
              <a:t>While national studies provide aggregated data so we don’t city wise data</a:t>
            </a:r>
            <a:br>
              <a:rPr lang="en-US" u="sng" dirty="0">
                <a:solidFill>
                  <a:schemeClr val="bg1"/>
                </a:solidFill>
              </a:rPr>
            </a:br>
            <a:br>
              <a:rPr lang="en-US" dirty="0"/>
            </a:br>
            <a:r>
              <a:rPr lang="en-US" b="1" dirty="0">
                <a:solidFill>
                  <a:schemeClr val="accent2">
                    <a:lumMod val="75000"/>
                  </a:schemeClr>
                </a:solidFill>
              </a:rPr>
              <a:t>Conclusion</a:t>
            </a:r>
            <a:r>
              <a:rPr lang="en-US" dirty="0">
                <a:solidFill>
                  <a:schemeClr val="accent2">
                    <a:lumMod val="75000"/>
                  </a:schemeClr>
                </a:solidFill>
              </a:rPr>
              <a:t>: The very young are disproportionately affected by air pollution in India, exhibiting the highest risk levels compared to other age groups.</a:t>
            </a:r>
          </a:p>
          <a:p>
            <a:endParaRPr lang="en-IN" dirty="0"/>
          </a:p>
        </p:txBody>
      </p:sp>
    </p:spTree>
    <p:extLst>
      <p:ext uri="{BB962C8B-B14F-4D97-AF65-F5344CB8AC3E}">
        <p14:creationId xmlns:p14="http://schemas.microsoft.com/office/powerpoint/2010/main" val="26946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14135</TotalTime>
  <Words>2649</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Nirmal Jangid</dc:creator>
  <cp:lastModifiedBy>Nirmal Jangid</cp:lastModifiedBy>
  <cp:revision>1</cp:revision>
  <dcterms:created xsi:type="dcterms:W3CDTF">2025-07-06T12:40:18Z</dcterms:created>
  <dcterms:modified xsi:type="dcterms:W3CDTF">2025-08-03T04:50:24Z</dcterms:modified>
</cp:coreProperties>
</file>