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124F"/>
    <a:srgbClr val="002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742" autoAdjust="0"/>
    <p:restoredTop sz="94660"/>
  </p:normalViewPr>
  <p:slideViewPr>
    <p:cSldViewPr snapToGrid="0">
      <p:cViewPr varScale="1">
        <p:scale>
          <a:sx n="76" d="100"/>
          <a:sy n="76" d="100"/>
        </p:scale>
        <p:origin x="77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EA83D-65F9-908B-9264-04932E1C3F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2CBD8D-78D4-D42F-AFD2-CED332AD95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6FBDDA-A6C1-5508-C1A1-F7C6157F4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AFC2B-C643-4E6C-9C14-BEA3AEA95388}" type="datetimeFigureOut">
              <a:rPr lang="en-IN" smtClean="0"/>
              <a:t>05-01-2024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8276CE-691E-0308-8D8C-5FAE49E5B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5DBD3F-22DA-316F-1AFB-9A7F5BA0D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137FC-864C-42BB-8026-6E2214ACB4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3863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E6676-8153-2A51-7D27-0174D58E9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8FC852-CD2D-7EED-1407-9186F527D6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2598CE-C378-0C66-F4E4-CC9D36B83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AFC2B-C643-4E6C-9C14-BEA3AEA95388}" type="datetimeFigureOut">
              <a:rPr lang="en-IN" smtClean="0"/>
              <a:t>05-01-2024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898058-60C6-B8B3-67C9-FE639163F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1491DF-F5E2-DBEC-B42D-6F951A092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137FC-864C-42BB-8026-6E2214ACB4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7053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97D761-621B-A0BE-E4B5-B29C14D7D1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91F0FC-C356-A59A-AB59-076BF01B64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13D3E7-2BF7-C788-3D80-80C7F61EC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AFC2B-C643-4E6C-9C14-BEA3AEA95388}" type="datetimeFigureOut">
              <a:rPr lang="en-IN" smtClean="0"/>
              <a:t>05-01-2024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AEA25-541B-473B-20F5-09CD31A4D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D8D1F4-5105-EBD8-5168-AE6E0E288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137FC-864C-42BB-8026-6E2214ACB4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7506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4939C-92E0-8329-9E9B-566D099CB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160A93-D1FA-5A47-4013-A502342636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B23A6A-27E7-2D2C-6AB9-797EE1644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AFC2B-C643-4E6C-9C14-BEA3AEA95388}" type="datetimeFigureOut">
              <a:rPr lang="en-IN" smtClean="0"/>
              <a:t>05-01-2024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574B94-11DF-6390-7658-C143FFCCA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91C17A-511D-4713-06C4-CDCF32FB6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137FC-864C-42BB-8026-6E2214ACB4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1316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7E9A3-BD27-4915-B93D-D7EBEF21F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7D822D-6FDC-4BE4-A568-2BE883DFA1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EEB155-5374-0E76-DABD-50260A74B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AFC2B-C643-4E6C-9C14-BEA3AEA95388}" type="datetimeFigureOut">
              <a:rPr lang="en-IN" smtClean="0"/>
              <a:t>05-01-2024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316F19-2426-B306-7010-82BF98444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444E2-70F6-2C54-9E60-1A2712B2F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137FC-864C-42BB-8026-6E2214ACB4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2364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3CDDE-4645-36C4-E33D-B09C46751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38128-455F-CA55-6D9F-5DE2C0A847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2F7E91-D86E-1D25-1C8D-8A9D12BD0C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794883-B552-4055-C37A-06808499E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AFC2B-C643-4E6C-9C14-BEA3AEA95388}" type="datetimeFigureOut">
              <a:rPr lang="en-IN" smtClean="0"/>
              <a:t>05-01-2024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9E9729-5391-B021-6E8F-84D31982D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B22DCD-01EF-3345-E97C-129ADC0A7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137FC-864C-42BB-8026-6E2214ACB4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9808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F5A3A-E216-E612-BE37-A2B4783EF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8610E4-F377-8069-BCFD-3A3F74D27C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821A67-C70F-EFD7-BD95-B64F95D6B3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2E8062-85BD-3003-A296-2A72EC28E2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C89F00-30FC-8B07-EF84-DA17358AC0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D26153-3B17-C6F0-F528-291579183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AFC2B-C643-4E6C-9C14-BEA3AEA95388}" type="datetimeFigureOut">
              <a:rPr lang="en-IN" smtClean="0"/>
              <a:t>05-01-2024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01AC2F-41D6-3351-9F01-8C8376A45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488B7D-F2AB-2C18-5BD4-70E12D7B4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137FC-864C-42BB-8026-6E2214ACB4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8689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95F7B-2754-89E7-8C7F-2E7918082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23A67B-FBA6-3907-17A7-372B5D939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AFC2B-C643-4E6C-9C14-BEA3AEA95388}" type="datetimeFigureOut">
              <a:rPr lang="en-IN" smtClean="0"/>
              <a:t>05-01-2024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1A8E12-F656-C34C-8975-27DA56A16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755957-5F62-05FC-7F94-5AE298C84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137FC-864C-42BB-8026-6E2214ACB4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1545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0C617E-BE82-9564-54E5-8CFF5E102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AFC2B-C643-4E6C-9C14-BEA3AEA95388}" type="datetimeFigureOut">
              <a:rPr lang="en-IN" smtClean="0"/>
              <a:t>05-01-2024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A3BC6B-65B5-17FE-8AE0-C040CC734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9A5DBF-A54E-74C1-0712-CE701CA7A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137FC-864C-42BB-8026-6E2214ACB4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3783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FC0BA-9D29-7085-13DE-0CDC50C15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6DC7A-6D4F-0A96-955F-C040823E0F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083D9C-463C-1B88-4790-FF40537D2C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CCC9C5-BB4E-DCA3-A22F-D27161B98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AFC2B-C643-4E6C-9C14-BEA3AEA95388}" type="datetimeFigureOut">
              <a:rPr lang="en-IN" smtClean="0"/>
              <a:t>05-01-2024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4149AB-5932-1111-266E-766A56BF3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06A06E-80AF-732C-142D-A1C5FA2EB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137FC-864C-42BB-8026-6E2214ACB4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6340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33060-4C75-A9E5-4993-C37D4634C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F1116F-F7A1-B3A0-6075-60347FFF8F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6B9E50-DD31-7E3C-40D4-D74F4F0325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7B42F7-FD09-9B39-D636-8DA890CDD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AFC2B-C643-4E6C-9C14-BEA3AEA95388}" type="datetimeFigureOut">
              <a:rPr lang="en-IN" smtClean="0"/>
              <a:t>05-01-2024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F772CD-8331-BF5D-C3AC-DD25867E4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1AEA09-4686-3FD3-A500-DCB15F05C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137FC-864C-42BB-8026-6E2214ACB4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11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C1D93C-8594-3394-8F03-6852A0BCD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128368-B686-D0A7-1B55-24FC610F27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1021DD-5867-7A1F-2B9A-E2C43B903F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FAFC2B-C643-4E6C-9C14-BEA3AEA95388}" type="datetimeFigureOut">
              <a:rPr lang="en-IN" smtClean="0"/>
              <a:t>05-01-2024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DE5781-B305-3A54-FFCF-DA0D74D36F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031C38-1D80-ABF6-AB55-A8B48451BD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3137FC-864C-42BB-8026-6E2214ACB4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9790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12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870+ 項Blue Beer Can插圖、免版稅向量圖形及美工圖案- iStock">
            <a:extLst>
              <a:ext uri="{FF2B5EF4-FFF2-40B4-BE49-F238E27FC236}">
                <a16:creationId xmlns:a16="http://schemas.microsoft.com/office/drawing/2014/main" id="{8730FA7D-9E15-ACC2-3A57-A6D3CA0B7F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852" b="96305" l="5556" r="95752">
                        <a14:foregroundMark x1="5556" y1="29099" x2="11765" y2="14319"/>
                        <a14:foregroundMark x1="11765" y1="14319" x2="17647" y2="14550"/>
                        <a14:foregroundMark x1="55719" y1="90762" x2="61928" y2="90993"/>
                        <a14:foregroundMark x1="92484" y1="35797" x2="90850" y2="21709"/>
                        <a14:foregroundMark x1="90850" y1="21709" x2="88072" y2="15012"/>
                        <a14:foregroundMark x1="95915" y1="36028" x2="95588" y2="29561"/>
                        <a14:foregroundMark x1="83007" y1="8083" x2="83987" y2="8776"/>
                        <a14:foregroundMark x1="23039" y1="8083" x2="23693" y2="8545"/>
                        <a14:foregroundMark x1="56699" y1="96305" x2="51634" y2="9468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94067">
            <a:off x="341644" y="775536"/>
            <a:ext cx="9221823" cy="6524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9A43971-0325-C83A-E005-0DE85F8353A1}"/>
              </a:ext>
            </a:extLst>
          </p:cNvPr>
          <p:cNvSpPr txBox="1"/>
          <p:nvPr/>
        </p:nvSpPr>
        <p:spPr>
          <a:xfrm>
            <a:off x="0" y="2521059"/>
            <a:ext cx="121920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3600" b="1" i="0" u="none" strike="noStrike" baseline="0" dirty="0">
                <a:solidFill>
                  <a:schemeClr val="bg1"/>
                </a:solidFill>
                <a:latin typeface="Arial" panose="020B0604020202020204" pitchFamily="34" charset="0"/>
              </a:rPr>
              <a:t>Codex</a:t>
            </a:r>
            <a:endParaRPr lang="en-IN" sz="2800" b="1" i="0" u="none" strike="noStrike" baseline="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ctr"/>
            <a:endParaRPr lang="en-US" sz="2800" b="0" i="0" u="none" strike="noStrike" baseline="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ctr"/>
            <a:endParaRPr lang="en-US" sz="28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ctr"/>
            <a:r>
              <a:rPr lang="en-US" sz="2800" b="0" i="0" u="none" strike="noStrike" baseline="0" dirty="0">
                <a:solidFill>
                  <a:srgbClr val="FFFF00"/>
                </a:solidFill>
                <a:latin typeface="Arial" panose="020B0604020202020204" pitchFamily="34" charset="0"/>
              </a:rPr>
              <a:t> </a:t>
            </a:r>
            <a:r>
              <a:rPr lang="en-US" sz="2800" b="1" i="0" u="none" strike="noStrike" baseline="0" dirty="0">
                <a:solidFill>
                  <a:srgbClr val="FFFF00"/>
                </a:solidFill>
                <a:latin typeface="Arial" panose="020B0604020202020204" pitchFamily="34" charset="0"/>
              </a:rPr>
              <a:t>Insights to the Marketing Team in Food &amp; Beverage Industry </a:t>
            </a:r>
            <a:endParaRPr lang="en-IN" sz="28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6110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12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3F94514-93F4-56DB-13F4-92863D6B81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828" t="33611" r="48204" b="43056"/>
          <a:stretch/>
        </p:blipFill>
        <p:spPr>
          <a:xfrm>
            <a:off x="85725" y="860832"/>
            <a:ext cx="4301854" cy="20187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99E21F6-05A2-1586-FDF8-ED78A8C1A1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422" t="32917" r="23437" b="42499"/>
          <a:stretch/>
        </p:blipFill>
        <p:spPr>
          <a:xfrm>
            <a:off x="4610956" y="860832"/>
            <a:ext cx="3524251" cy="201874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6C5BB82-76ED-DF08-4951-9C21DF31B0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875" t="58261" r="23451" b="14058"/>
          <a:stretch/>
        </p:blipFill>
        <p:spPr>
          <a:xfrm>
            <a:off x="8297131" y="860832"/>
            <a:ext cx="3847243" cy="201874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77454E1-A25F-1D08-375D-F137CB633F24}"/>
              </a:ext>
            </a:extLst>
          </p:cNvPr>
          <p:cNvSpPr txBox="1"/>
          <p:nvPr/>
        </p:nvSpPr>
        <p:spPr>
          <a:xfrm>
            <a:off x="4610956" y="4219574"/>
            <a:ext cx="3524251" cy="1708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/>
            <a:r>
              <a:rPr lang="en-US" sz="15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Out of </a:t>
            </a:r>
            <a:r>
              <a:rPr lang="en-US" sz="1500" b="1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10 thousand</a:t>
            </a:r>
            <a:r>
              <a:rPr lang="en-US" sz="1500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sz="15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respondents, the number of male respondents is </a:t>
            </a:r>
            <a:r>
              <a:rPr lang="en-US" sz="1500" b="1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6038</a:t>
            </a:r>
            <a:r>
              <a:rPr lang="en-US" sz="15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.</a:t>
            </a:r>
          </a:p>
          <a:p>
            <a:pPr algn="just" fontAlgn="base"/>
            <a:endParaRPr lang="en-US" sz="1500" b="0" i="0" dirty="0">
              <a:solidFill>
                <a:schemeClr val="bg1"/>
              </a:solidFill>
              <a:effectLst/>
              <a:latin typeface="Verdana" panose="020B0604030504040204" pitchFamily="34" charset="0"/>
            </a:endParaRPr>
          </a:p>
          <a:p>
            <a:pPr algn="just" fontAlgn="base"/>
            <a:r>
              <a:rPr lang="en-US" sz="15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This shows </a:t>
            </a:r>
            <a:r>
              <a:rPr lang="en-US" sz="1500" b="1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60%</a:t>
            </a:r>
            <a:r>
              <a:rPr lang="en-US" sz="15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 of the consumers are male who prefer energy drinks more.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0297D57-A47E-6D45-242E-82BFA930FAD5}"/>
              </a:ext>
            </a:extLst>
          </p:cNvPr>
          <p:cNvSpPr txBox="1"/>
          <p:nvPr/>
        </p:nvSpPr>
        <p:spPr>
          <a:xfrm>
            <a:off x="8297131" y="4219574"/>
            <a:ext cx="3847244" cy="21698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/>
            <a:r>
              <a:rPr lang="en-US" sz="15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From the result of this survey, we get to know that energy drinks are more popular among youngsters. More than </a:t>
            </a:r>
            <a:r>
              <a:rPr lang="en-US" sz="1500" b="1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50%</a:t>
            </a:r>
            <a:r>
              <a:rPr lang="en-US" sz="15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 of the respondents belong to the </a:t>
            </a:r>
            <a:r>
              <a:rPr lang="en-US" sz="1500" b="1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Age Group 19-30</a:t>
            </a:r>
            <a:r>
              <a:rPr lang="en-US" sz="15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.</a:t>
            </a:r>
          </a:p>
          <a:p>
            <a:pPr algn="just" fontAlgn="base"/>
            <a:endParaRPr lang="en-US" sz="1500" b="0" i="0" dirty="0">
              <a:solidFill>
                <a:schemeClr val="bg1"/>
              </a:solidFill>
              <a:effectLst/>
              <a:latin typeface="Verdana" panose="020B0604030504040204" pitchFamily="34" charset="0"/>
            </a:endParaRPr>
          </a:p>
          <a:p>
            <a:pPr algn="just" fontAlgn="base"/>
            <a:r>
              <a:rPr lang="en-US" sz="15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If we look at overall young age groups from </a:t>
            </a:r>
            <a:r>
              <a:rPr lang="en-US" sz="1500" b="1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15 to 30</a:t>
            </a:r>
            <a:r>
              <a:rPr lang="en-US" sz="15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, then the % will rise to </a:t>
            </a:r>
            <a:r>
              <a:rPr lang="en-US" sz="1500" b="1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70%</a:t>
            </a:r>
            <a:r>
              <a:rPr lang="en-US" sz="15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F7D934B-AC3E-C8BE-078B-D9DA70923B4E}"/>
              </a:ext>
            </a:extLst>
          </p:cNvPr>
          <p:cNvSpPr txBox="1"/>
          <p:nvPr/>
        </p:nvSpPr>
        <p:spPr>
          <a:xfrm>
            <a:off x="85725" y="4219574"/>
            <a:ext cx="4301854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5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Online Ads are the most effective channel that reached</a:t>
            </a:r>
            <a:r>
              <a:rPr lang="en-US" sz="1500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sz="1500" b="1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3373</a:t>
            </a:r>
            <a:r>
              <a:rPr lang="en-US" sz="1500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sz="15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respondents </a:t>
            </a:r>
            <a:r>
              <a:rPr lang="en-US" sz="1500" b="1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Age</a:t>
            </a:r>
            <a:r>
              <a:rPr lang="en-US" sz="1500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sz="15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group </a:t>
            </a:r>
            <a:r>
              <a:rPr lang="en-US" sz="1500" b="1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15-30</a:t>
            </a:r>
            <a:r>
              <a:rPr lang="en-US" sz="15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.</a:t>
            </a:r>
            <a:endParaRPr lang="en-IN" sz="1500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3CF7BD9-19B6-E332-7534-DA1958932145}"/>
              </a:ext>
            </a:extLst>
          </p:cNvPr>
          <p:cNvSpPr txBox="1"/>
          <p:nvPr/>
        </p:nvSpPr>
        <p:spPr>
          <a:xfrm>
            <a:off x="0" y="166424"/>
            <a:ext cx="1219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i="0" u="none" strike="noStrike" baseline="0" dirty="0">
                <a:solidFill>
                  <a:srgbClr val="FFFF00"/>
                </a:solidFill>
                <a:latin typeface="Arial" panose="020B0604020202020204" pitchFamily="34" charset="0"/>
              </a:rPr>
              <a:t>DEMOGRAPHIC INSIGHTS</a:t>
            </a:r>
            <a:endParaRPr lang="en-IN" sz="1800" b="0" i="0" u="none" strike="noStrike" baseline="0" dirty="0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18801AC-3732-6E1B-7246-970AF9EA82DE}"/>
              </a:ext>
            </a:extLst>
          </p:cNvPr>
          <p:cNvSpPr txBox="1"/>
          <p:nvPr/>
        </p:nvSpPr>
        <p:spPr>
          <a:xfrm>
            <a:off x="4610956" y="3211027"/>
            <a:ext cx="352425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800" b="0" i="0" u="none" strike="noStrike" baseline="0" dirty="0">
                <a:solidFill>
                  <a:srgbClr val="FFFF00"/>
                </a:solidFill>
                <a:latin typeface="Arial" panose="020B0604020202020204" pitchFamily="34" charset="0"/>
              </a:rPr>
              <a:t>Who prefers energy drink more? (male/female/non-binary?)</a:t>
            </a:r>
            <a:endParaRPr lang="en-IN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E9960E6-69D5-8164-7906-132490E717E3}"/>
              </a:ext>
            </a:extLst>
          </p:cNvPr>
          <p:cNvSpPr txBox="1"/>
          <p:nvPr/>
        </p:nvSpPr>
        <p:spPr>
          <a:xfrm>
            <a:off x="8297131" y="3211028"/>
            <a:ext cx="38472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800" b="0" i="0" u="none" strike="noStrike" baseline="0" dirty="0">
                <a:solidFill>
                  <a:srgbClr val="FFFF00"/>
                </a:solidFill>
                <a:latin typeface="Arial" panose="020B0604020202020204" pitchFamily="34" charset="0"/>
              </a:rPr>
              <a:t>Which age group prefers energy drinks more?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8AEE849-3C81-7816-E7CD-BD35F5E7B9D0}"/>
              </a:ext>
            </a:extLst>
          </p:cNvPr>
          <p:cNvSpPr txBox="1"/>
          <p:nvPr/>
        </p:nvSpPr>
        <p:spPr>
          <a:xfrm>
            <a:off x="85725" y="3211027"/>
            <a:ext cx="43018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800" b="0" i="0" u="none" strike="noStrike" baseline="0" dirty="0">
                <a:solidFill>
                  <a:srgbClr val="FFFF00"/>
                </a:solidFill>
                <a:latin typeface="Arial" panose="020B0604020202020204" pitchFamily="34" charset="0"/>
              </a:rPr>
              <a:t>Which type of marketing reaches the most Youth (15-30)? </a:t>
            </a:r>
          </a:p>
        </p:txBody>
      </p:sp>
    </p:spTree>
    <p:extLst>
      <p:ext uri="{BB962C8B-B14F-4D97-AF65-F5344CB8AC3E}">
        <p14:creationId xmlns:p14="http://schemas.microsoft.com/office/powerpoint/2010/main" val="1746954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12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93CF7BD9-19B6-E332-7534-DA1958932145}"/>
              </a:ext>
            </a:extLst>
          </p:cNvPr>
          <p:cNvSpPr txBox="1"/>
          <p:nvPr/>
        </p:nvSpPr>
        <p:spPr>
          <a:xfrm>
            <a:off x="0" y="166424"/>
            <a:ext cx="1219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i="0" u="none" strike="noStrike" baseline="0" dirty="0">
                <a:solidFill>
                  <a:srgbClr val="FFFF00"/>
                </a:solidFill>
                <a:latin typeface="Arial" panose="020B0604020202020204" pitchFamily="34" charset="0"/>
              </a:rPr>
              <a:t>CONSUMER PREFERENCES</a:t>
            </a:r>
            <a:endParaRPr lang="en-IN" sz="1800" b="0" i="0" u="none" strike="noStrike" baseline="0" dirty="0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E9960E6-69D5-8164-7906-132490E717E3}"/>
              </a:ext>
            </a:extLst>
          </p:cNvPr>
          <p:cNvSpPr txBox="1"/>
          <p:nvPr/>
        </p:nvSpPr>
        <p:spPr>
          <a:xfrm>
            <a:off x="6829126" y="3879047"/>
            <a:ext cx="451289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800" b="0" i="0" u="none" strike="noStrike" baseline="0" dirty="0">
                <a:solidFill>
                  <a:srgbClr val="FFFF00"/>
                </a:solidFill>
                <a:latin typeface="Arial" panose="020B0604020202020204" pitchFamily="34" charset="0"/>
              </a:rPr>
              <a:t>What packaging preferences do respondents have for energy drinks?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8AEE849-3C81-7816-E7CD-BD35F5E7B9D0}"/>
              </a:ext>
            </a:extLst>
          </p:cNvPr>
          <p:cNvSpPr txBox="1"/>
          <p:nvPr/>
        </p:nvSpPr>
        <p:spPr>
          <a:xfrm>
            <a:off x="749493" y="3879046"/>
            <a:ext cx="505606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800" i="0" u="none" strike="noStrike" baseline="0" dirty="0">
                <a:solidFill>
                  <a:srgbClr val="FFFF00"/>
                </a:solidFill>
                <a:latin typeface="Arial" panose="020B0604020202020204" pitchFamily="34" charset="0"/>
              </a:rPr>
              <a:t>What are the preferred ingredients of energy drinks among respondents?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E658ED0-C713-961E-D1B9-43883B03E9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527" t="71648" r="49313" b="13565"/>
          <a:stretch/>
        </p:blipFill>
        <p:spPr>
          <a:xfrm>
            <a:off x="749494" y="1240622"/>
            <a:ext cx="5056061" cy="181588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ACF3DC3-CC2C-CD0B-E258-9D3F964E84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180" t="56849" r="22848" b="13565"/>
          <a:stretch/>
        </p:blipFill>
        <p:spPr>
          <a:xfrm>
            <a:off x="6829126" y="778659"/>
            <a:ext cx="4512897" cy="273980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772331B-20CB-13BC-5EA6-E41108188ED1}"/>
              </a:ext>
            </a:extLst>
          </p:cNvPr>
          <p:cNvSpPr txBox="1"/>
          <p:nvPr/>
        </p:nvSpPr>
        <p:spPr>
          <a:xfrm>
            <a:off x="749493" y="4885957"/>
            <a:ext cx="505606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5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As we know caffeine increases attention and alertness, and it is often used in energy drinks. </a:t>
            </a:r>
            <a:r>
              <a:rPr lang="en-US" sz="1500" b="1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Caffeine</a:t>
            </a:r>
            <a:r>
              <a:rPr lang="en-US" sz="15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 is the most expected ingredient followed by the </a:t>
            </a:r>
            <a:r>
              <a:rPr lang="en-US" sz="1500" b="1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Vitamins</a:t>
            </a:r>
            <a:r>
              <a:rPr lang="en-US" sz="15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 in energy drinks.</a:t>
            </a:r>
            <a:endParaRPr lang="en-IN" sz="15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0ABD691-A7FD-63D1-55D7-E2A725F51ECC}"/>
              </a:ext>
            </a:extLst>
          </p:cNvPr>
          <p:cNvSpPr txBox="1"/>
          <p:nvPr/>
        </p:nvSpPr>
        <p:spPr>
          <a:xfrm>
            <a:off x="6829125" y="4885957"/>
            <a:ext cx="4512897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500" b="1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Compact &amp; Portable Cans</a:t>
            </a:r>
            <a:r>
              <a:rPr lang="en-US" sz="15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 are high in demand followed by Innovative Bottle Designs.</a:t>
            </a:r>
            <a:endParaRPr lang="en-IN" sz="1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8443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12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93CF7BD9-19B6-E332-7534-DA1958932145}"/>
              </a:ext>
            </a:extLst>
          </p:cNvPr>
          <p:cNvSpPr txBox="1"/>
          <p:nvPr/>
        </p:nvSpPr>
        <p:spPr>
          <a:xfrm>
            <a:off x="0" y="166424"/>
            <a:ext cx="1219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i="0" u="none" strike="noStrike" baseline="0" dirty="0">
                <a:solidFill>
                  <a:srgbClr val="FFFF00"/>
                </a:solidFill>
                <a:latin typeface="Arial" panose="020B0604020202020204" pitchFamily="34" charset="0"/>
              </a:rPr>
              <a:t>COMPETITION ANALYSIS</a:t>
            </a:r>
            <a:endParaRPr lang="en-IN" sz="1800" b="0" i="0" u="none" strike="noStrike" baseline="0" dirty="0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E9960E6-69D5-8164-7906-132490E717E3}"/>
              </a:ext>
            </a:extLst>
          </p:cNvPr>
          <p:cNvSpPr txBox="1"/>
          <p:nvPr/>
        </p:nvSpPr>
        <p:spPr>
          <a:xfrm>
            <a:off x="6340488" y="3879047"/>
            <a:ext cx="548703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baseline="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are the primary reasons consumers preferring those brands over ours?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8AEE849-3C81-7816-E7CD-BD35F5E7B9D0}"/>
              </a:ext>
            </a:extLst>
          </p:cNvPr>
          <p:cNvSpPr txBox="1"/>
          <p:nvPr/>
        </p:nvSpPr>
        <p:spPr>
          <a:xfrm>
            <a:off x="749493" y="3879047"/>
            <a:ext cx="53465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800" b="0" i="0" u="none" strike="noStrike" baseline="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Who are the current market leaders?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772331B-20CB-13BC-5EA6-E41108188ED1}"/>
              </a:ext>
            </a:extLst>
          </p:cNvPr>
          <p:cNvSpPr txBox="1"/>
          <p:nvPr/>
        </p:nvSpPr>
        <p:spPr>
          <a:xfrm>
            <a:off x="749493" y="4885957"/>
            <a:ext cx="5346507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500" b="1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Cola </a:t>
            </a:r>
            <a:r>
              <a:rPr lang="en-US" sz="1500" b="1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Coka</a:t>
            </a:r>
            <a:r>
              <a:rPr lang="en-US" sz="15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 is leading the market followed by </a:t>
            </a:r>
            <a:r>
              <a:rPr lang="en-US" sz="1500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Bepsi</a:t>
            </a:r>
            <a:r>
              <a:rPr lang="en-US" sz="15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. The data shows there more respondents for Cola </a:t>
            </a:r>
            <a:r>
              <a:rPr lang="en-US" sz="1500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Coka</a:t>
            </a:r>
            <a:r>
              <a:rPr lang="en-US" sz="15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 than the other brands.</a:t>
            </a:r>
            <a:endParaRPr lang="en-IN" sz="15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0ABD691-A7FD-63D1-55D7-E2A725F51ECC}"/>
              </a:ext>
            </a:extLst>
          </p:cNvPr>
          <p:cNvSpPr txBox="1"/>
          <p:nvPr/>
        </p:nvSpPr>
        <p:spPr>
          <a:xfrm>
            <a:off x="6340488" y="4885678"/>
            <a:ext cx="548703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5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The top reason for choosing the brands by consumers is </a:t>
            </a:r>
            <a:r>
              <a:rPr lang="en-US" sz="1500" b="1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brand reputation</a:t>
            </a:r>
            <a:r>
              <a:rPr lang="en-US" sz="15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.</a:t>
            </a:r>
            <a:endParaRPr lang="en-IN" sz="1500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53110CF-14BE-01DF-1935-BDCD206C00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088" t="32235" r="52750" b="47106"/>
          <a:stretch/>
        </p:blipFill>
        <p:spPr>
          <a:xfrm>
            <a:off x="749493" y="959751"/>
            <a:ext cx="5346507" cy="246924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AEB5612-B67A-1AD4-596C-382430DD988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478" t="59341" r="52382" b="12967"/>
          <a:stretch/>
        </p:blipFill>
        <p:spPr>
          <a:xfrm>
            <a:off x="6340488" y="959750"/>
            <a:ext cx="5487031" cy="2469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695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12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93CF7BD9-19B6-E332-7534-DA1958932145}"/>
              </a:ext>
            </a:extLst>
          </p:cNvPr>
          <p:cNvSpPr txBox="1"/>
          <p:nvPr/>
        </p:nvSpPr>
        <p:spPr>
          <a:xfrm>
            <a:off x="0" y="166424"/>
            <a:ext cx="1219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  <a:latin typeface="Arial" panose="020B0604020202020204" pitchFamily="34" charset="0"/>
              </a:rPr>
              <a:t>MARKETING CHANNELS</a:t>
            </a:r>
            <a:endParaRPr lang="en-IN" sz="1800" b="0" i="0" u="none" strike="noStrike" baseline="0" dirty="0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8AEE849-3C81-7816-E7CD-BD35F5E7B9D0}"/>
              </a:ext>
            </a:extLst>
          </p:cNvPr>
          <p:cNvSpPr txBox="1"/>
          <p:nvPr/>
        </p:nvSpPr>
        <p:spPr>
          <a:xfrm>
            <a:off x="2151223" y="3648597"/>
            <a:ext cx="788955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800" b="0" i="0" u="none" strike="noStrike" baseline="0" dirty="0">
                <a:solidFill>
                  <a:srgbClr val="FFFF00"/>
                </a:solidFill>
                <a:latin typeface="Arial" panose="020B0604020202020204" pitchFamily="34" charset="0"/>
              </a:rPr>
              <a:t>Which marketing channel can be used to reach more customers and </a:t>
            </a:r>
            <a:r>
              <a:rPr lang="en-IN" sz="1800" b="0" i="0" u="none" strike="noStrike" baseline="0" dirty="0">
                <a:solidFill>
                  <a:srgbClr val="FFFF00"/>
                </a:solidFill>
                <a:latin typeface="Arial" panose="020B0604020202020204" pitchFamily="34" charset="0"/>
              </a:rPr>
              <a:t>how effective it is from other?</a:t>
            </a:r>
          </a:p>
          <a:p>
            <a:pPr algn="just"/>
            <a:r>
              <a:rPr lang="en-US" sz="1800" b="0" i="0" u="none" strike="noStrike" baseline="0" dirty="0">
                <a:solidFill>
                  <a:srgbClr val="FFFF00"/>
                </a:solidFill>
                <a:latin typeface="Arial" panose="020B0604020202020204" pitchFamily="34" charset="0"/>
              </a:rPr>
              <a:t> </a:t>
            </a:r>
            <a:endParaRPr lang="en-US" sz="1800" b="0" i="0" u="none" strike="noStrike" baseline="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772331B-20CB-13BC-5EA6-E41108188ED1}"/>
              </a:ext>
            </a:extLst>
          </p:cNvPr>
          <p:cNvSpPr txBox="1"/>
          <p:nvPr/>
        </p:nvSpPr>
        <p:spPr>
          <a:xfrm>
            <a:off x="2151221" y="4885957"/>
            <a:ext cx="7889553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5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As we have seen previously </a:t>
            </a:r>
            <a:r>
              <a:rPr lang="en-US" sz="1500" b="1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Online Ads</a:t>
            </a:r>
            <a:r>
              <a:rPr lang="en-US" sz="15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 are the most effective way to reach maximum audiences in a </a:t>
            </a:r>
            <a:r>
              <a:rPr lang="en-US" sz="1500" b="1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short duration</a:t>
            </a:r>
            <a:r>
              <a:rPr lang="en-US" sz="15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 &amp; it is </a:t>
            </a:r>
            <a:r>
              <a:rPr lang="en-US" sz="1500" b="1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cost effective</a:t>
            </a:r>
            <a:r>
              <a:rPr lang="en-US" sz="15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 as well.</a:t>
            </a:r>
            <a:endParaRPr lang="en-IN" sz="15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9E5EDC-1CE3-764F-71F7-D6FE83E87C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478" t="70072" r="54341" b="12674"/>
          <a:stretch/>
        </p:blipFill>
        <p:spPr>
          <a:xfrm>
            <a:off x="2151224" y="1187213"/>
            <a:ext cx="7889551" cy="2116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231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12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93CF7BD9-19B6-E332-7534-DA1958932145}"/>
              </a:ext>
            </a:extLst>
          </p:cNvPr>
          <p:cNvSpPr txBox="1"/>
          <p:nvPr/>
        </p:nvSpPr>
        <p:spPr>
          <a:xfrm>
            <a:off x="0" y="166424"/>
            <a:ext cx="1219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i="0" u="none" strike="noStrike" baseline="0" dirty="0">
                <a:solidFill>
                  <a:srgbClr val="FFFF00"/>
                </a:solidFill>
                <a:latin typeface="Arial" panose="020B0604020202020204" pitchFamily="34" charset="0"/>
              </a:rPr>
              <a:t>BRAND PENETRATION</a:t>
            </a:r>
            <a:endParaRPr lang="en-IN" sz="1800" b="0" i="0" u="none" strike="noStrike" baseline="0" dirty="0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E9960E6-69D5-8164-7906-132490E717E3}"/>
              </a:ext>
            </a:extLst>
          </p:cNvPr>
          <p:cNvSpPr txBox="1"/>
          <p:nvPr/>
        </p:nvSpPr>
        <p:spPr>
          <a:xfrm>
            <a:off x="6340488" y="3979527"/>
            <a:ext cx="54870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baseline="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Which cities do we need to focus more on?</a:t>
            </a:r>
            <a:endParaRPr lang="en-IN" sz="1800" b="0" i="0" u="none" strike="noStrike" baseline="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8AEE849-3C81-7816-E7CD-BD35F5E7B9D0}"/>
              </a:ext>
            </a:extLst>
          </p:cNvPr>
          <p:cNvSpPr txBox="1"/>
          <p:nvPr/>
        </p:nvSpPr>
        <p:spPr>
          <a:xfrm>
            <a:off x="1251911" y="3979527"/>
            <a:ext cx="445555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800" b="0" i="0" u="none" strike="noStrike" baseline="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do people think about our brand? (overall rating)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772331B-20CB-13BC-5EA6-E41108188ED1}"/>
              </a:ext>
            </a:extLst>
          </p:cNvPr>
          <p:cNvSpPr txBox="1"/>
          <p:nvPr/>
        </p:nvSpPr>
        <p:spPr>
          <a:xfrm>
            <a:off x="1251911" y="4986158"/>
            <a:ext cx="4455553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500" dirty="0">
                <a:solidFill>
                  <a:schemeClr val="bg1"/>
                </a:solidFill>
                <a:latin typeface="Verdana" panose="020B0604030504040204" pitchFamily="34" charset="0"/>
              </a:rPr>
              <a:t>People who has tasted </a:t>
            </a:r>
            <a:r>
              <a:rPr lang="en-US" sz="15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CodeX</a:t>
            </a:r>
            <a:r>
              <a:rPr lang="en-US" sz="1500" dirty="0">
                <a:solidFill>
                  <a:schemeClr val="bg1"/>
                </a:solidFill>
                <a:latin typeface="Verdana" panose="020B0604030504040204" pitchFamily="34" charset="0"/>
              </a:rPr>
              <a:t> has given a average rating of </a:t>
            </a:r>
            <a:r>
              <a:rPr lang="en-US" sz="1500" b="1" dirty="0">
                <a:solidFill>
                  <a:schemeClr val="bg1"/>
                </a:solidFill>
                <a:latin typeface="Verdana" panose="020B0604030504040204" pitchFamily="34" charset="0"/>
              </a:rPr>
              <a:t>3.27</a:t>
            </a:r>
            <a:endParaRPr lang="en-IN" sz="1500" b="1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0ABD691-A7FD-63D1-55D7-E2A725F51ECC}"/>
              </a:ext>
            </a:extLst>
          </p:cNvPr>
          <p:cNvSpPr txBox="1"/>
          <p:nvPr/>
        </p:nvSpPr>
        <p:spPr>
          <a:xfrm>
            <a:off x="6340488" y="4986158"/>
            <a:ext cx="4491635" cy="1246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5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Cities like </a:t>
            </a:r>
            <a:r>
              <a:rPr lang="en-US" sz="1500" b="1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Bangalore, Hyderabad, Mumbai, Chennai </a:t>
            </a:r>
            <a:r>
              <a:rPr lang="en-US" sz="150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and</a:t>
            </a:r>
            <a:r>
              <a:rPr lang="en-US" sz="1500" b="1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 Pune </a:t>
            </a:r>
            <a:r>
              <a:rPr lang="en-US" sz="15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has the highest </a:t>
            </a:r>
            <a:r>
              <a:rPr lang="en-US" sz="1500" b="1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Neutral</a:t>
            </a:r>
            <a:r>
              <a:rPr lang="en-US" sz="15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 responses. Hence focusing more on these cities will fetch us more positive responses.</a:t>
            </a:r>
            <a:endParaRPr lang="en-IN" sz="15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8D43E7-CE5A-BAB1-52F7-97C41B48D5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456" t="32527" r="48654" b="38052"/>
          <a:stretch/>
        </p:blipFill>
        <p:spPr>
          <a:xfrm>
            <a:off x="6340488" y="784400"/>
            <a:ext cx="4491635" cy="29863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26132B6-93F8-4FA9-D77A-0A4A1F1FF6A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169" t="27546" r="77500" b="61172"/>
          <a:stretch/>
        </p:blipFill>
        <p:spPr>
          <a:xfrm>
            <a:off x="1911533" y="1361019"/>
            <a:ext cx="3022426" cy="1692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472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12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577454E1-A25F-1D08-375D-F137CB633F24}"/>
              </a:ext>
            </a:extLst>
          </p:cNvPr>
          <p:cNvSpPr txBox="1"/>
          <p:nvPr/>
        </p:nvSpPr>
        <p:spPr>
          <a:xfrm>
            <a:off x="5814875" y="3366837"/>
            <a:ext cx="6233098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/>
            <a:r>
              <a:rPr lang="en-US" sz="1500" b="1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Sports / exercise, Studying/ working late </a:t>
            </a:r>
            <a:r>
              <a:rPr lang="en-US" sz="15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Also, this data shows youth is consuming these drinks more.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F7D934B-AC3E-C8BE-078B-D9DA70923B4E}"/>
              </a:ext>
            </a:extLst>
          </p:cNvPr>
          <p:cNvSpPr txBox="1"/>
          <p:nvPr/>
        </p:nvSpPr>
        <p:spPr>
          <a:xfrm>
            <a:off x="5814874" y="1436192"/>
            <a:ext cx="6233099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500" b="1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Supermarkets</a:t>
            </a:r>
            <a:r>
              <a:rPr lang="en-US" sz="15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 are the most common choice among consumers to buy energy drinks.</a:t>
            </a:r>
            <a:endParaRPr lang="en-IN" sz="1500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3CF7BD9-19B6-E332-7534-DA1958932145}"/>
              </a:ext>
            </a:extLst>
          </p:cNvPr>
          <p:cNvSpPr txBox="1"/>
          <p:nvPr/>
        </p:nvSpPr>
        <p:spPr>
          <a:xfrm>
            <a:off x="0" y="166424"/>
            <a:ext cx="1219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i="0" u="none" strike="noStrike" baseline="0" dirty="0">
                <a:solidFill>
                  <a:srgbClr val="FFFF00"/>
                </a:solidFill>
                <a:latin typeface="Arial" panose="020B0604020202020204" pitchFamily="34" charset="0"/>
              </a:rPr>
              <a:t>PURCHASE </a:t>
            </a:r>
            <a:r>
              <a:rPr lang="en-US" sz="1800" b="1" i="0" u="none" strike="noStrike" baseline="0" dirty="0" err="1">
                <a:solidFill>
                  <a:srgbClr val="FFFF00"/>
                </a:solidFill>
                <a:latin typeface="Arial" panose="020B0604020202020204" pitchFamily="34" charset="0"/>
              </a:rPr>
              <a:t>BEHAVIOUR</a:t>
            </a:r>
            <a:endParaRPr lang="en-IN" sz="1800" b="0" i="0" u="none" strike="noStrike" baseline="0" dirty="0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18801AC-3732-6E1B-7246-970AF9EA82DE}"/>
              </a:ext>
            </a:extLst>
          </p:cNvPr>
          <p:cNvSpPr txBox="1"/>
          <p:nvPr/>
        </p:nvSpPr>
        <p:spPr>
          <a:xfrm>
            <a:off x="5814874" y="2581393"/>
            <a:ext cx="622305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800" b="0" i="0" u="none" strike="noStrike" baseline="0" dirty="0">
                <a:solidFill>
                  <a:srgbClr val="FFFF00"/>
                </a:solidFill>
                <a:latin typeface="Arial" panose="020B0604020202020204" pitchFamily="34" charset="0"/>
              </a:rPr>
              <a:t>What are the typical consumption situations for energy drinks among respondents?</a:t>
            </a:r>
            <a:endParaRPr lang="en-IN" sz="1800" b="0" i="0" u="none" strike="noStrike" baseline="0" dirty="0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E9960E6-69D5-8164-7906-132490E717E3}"/>
              </a:ext>
            </a:extLst>
          </p:cNvPr>
          <p:cNvSpPr txBox="1"/>
          <p:nvPr/>
        </p:nvSpPr>
        <p:spPr>
          <a:xfrm>
            <a:off x="5814874" y="4557341"/>
            <a:ext cx="62330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baseline="0" dirty="0">
                <a:solidFill>
                  <a:srgbClr val="FFFF00"/>
                </a:solidFill>
                <a:latin typeface="Arial" panose="020B0604020202020204" pitchFamily="34" charset="0"/>
              </a:rPr>
              <a:t>What factors influence respondents' purchase decisions, such as price range and limited-edition packaging? </a:t>
            </a:r>
            <a:endParaRPr lang="en-IN" sz="1800" b="0" i="0" u="none" strike="noStrike" baseline="0" dirty="0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8AEE849-3C81-7816-E7CD-BD35F5E7B9D0}"/>
              </a:ext>
            </a:extLst>
          </p:cNvPr>
          <p:cNvSpPr txBox="1"/>
          <p:nvPr/>
        </p:nvSpPr>
        <p:spPr>
          <a:xfrm>
            <a:off x="5814875" y="915664"/>
            <a:ext cx="62331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baseline="0" dirty="0">
                <a:solidFill>
                  <a:srgbClr val="FFFF00"/>
                </a:solidFill>
                <a:latin typeface="Arial" panose="020B0604020202020204" pitchFamily="34" charset="0"/>
              </a:rPr>
              <a:t>Where do respondents prefer to purchase energy drinks?</a:t>
            </a:r>
            <a:endParaRPr lang="en-IN" sz="1800" b="0" i="0" u="none" strike="noStrike" baseline="0" dirty="0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422516-0CA9-C6F2-F3AB-CFE00454A4FE}"/>
              </a:ext>
            </a:extLst>
          </p:cNvPr>
          <p:cNvSpPr txBox="1"/>
          <p:nvPr/>
        </p:nvSpPr>
        <p:spPr>
          <a:xfrm>
            <a:off x="5814874" y="5203672"/>
            <a:ext cx="6338123" cy="1354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500" b="1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43% </a:t>
            </a:r>
            <a:r>
              <a:rPr lang="en-US" sz="15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of the consumers buy a product if the price is between </a:t>
            </a:r>
            <a:r>
              <a:rPr lang="en-US" sz="1500" b="1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50-99</a:t>
            </a:r>
            <a:r>
              <a:rPr lang="en-US" sz="15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.</a:t>
            </a:r>
          </a:p>
          <a:p>
            <a:endParaRPr lang="en-US" sz="700" dirty="0">
              <a:solidFill>
                <a:schemeClr val="bg1"/>
              </a:solidFill>
              <a:latin typeface="Verdana" panose="020B0604030504040204" pitchFamily="34" charset="0"/>
            </a:endParaRPr>
          </a:p>
          <a:p>
            <a:r>
              <a:rPr lang="en-US" sz="1500" b="1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40%</a:t>
            </a:r>
            <a:r>
              <a:rPr lang="en-US" sz="15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 of the consumers </a:t>
            </a:r>
            <a:r>
              <a:rPr lang="en-US" sz="1500" b="1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do not</a:t>
            </a:r>
            <a:r>
              <a:rPr lang="en-US" sz="15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 expect a change in the packaging while </a:t>
            </a:r>
            <a:r>
              <a:rPr lang="en-US" sz="1500" b="1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39%</a:t>
            </a:r>
            <a:r>
              <a:rPr lang="en-US" sz="15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 of consumers are open to trying the Limited-Edition Packaging.</a:t>
            </a:r>
            <a:endParaRPr lang="en-IN" sz="1500" b="1" dirty="0">
              <a:solidFill>
                <a:schemeClr val="bg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9DF50C9-9139-5A91-655D-C8E7E6B5D2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988" t="51282" r="45440" b="33908"/>
          <a:stretch/>
        </p:blipFill>
        <p:spPr>
          <a:xfrm>
            <a:off x="490581" y="727538"/>
            <a:ext cx="5040131" cy="139455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3170D09-8742-F0FF-1D05-6EB6C0489FB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3013" t="29450" r="37528" b="47120"/>
          <a:stretch/>
        </p:blipFill>
        <p:spPr>
          <a:xfrm>
            <a:off x="2860384" y="4784681"/>
            <a:ext cx="2669090" cy="178615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22434DF-3FF8-0969-9C01-14B530504EE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462" t="29157" r="61016" b="47120"/>
          <a:stretch/>
        </p:blipFill>
        <p:spPr>
          <a:xfrm>
            <a:off x="39003" y="4784681"/>
            <a:ext cx="2759747" cy="178615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4042E25-6341-641F-C30E-6DD93B4DC9C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319" t="55971" r="59073" b="23694"/>
          <a:stretch/>
        </p:blipFill>
        <p:spPr>
          <a:xfrm>
            <a:off x="489343" y="2346622"/>
            <a:ext cx="5040131" cy="2213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5889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500</Words>
  <Application>Microsoft Office PowerPoint</Application>
  <PresentationFormat>Widescreen</PresentationFormat>
  <Paragraphs>43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Nirmal K N</dc:creator>
  <cp:lastModifiedBy>Nirmal K N</cp:lastModifiedBy>
  <cp:revision>1</cp:revision>
  <dcterms:created xsi:type="dcterms:W3CDTF">2024-01-05T13:41:48Z</dcterms:created>
  <dcterms:modified xsi:type="dcterms:W3CDTF">2024-01-05T16:28:13Z</dcterms:modified>
</cp:coreProperties>
</file>