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Y:\IIT%20G\1.FirstSemester\ME%20609%20-%20Opt.%20Methods\Project\Phase%201\Function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vs Iteration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81714785651793"/>
          <c:y val="0.16712962962962963"/>
          <c:w val="0.85662729658792647"/>
          <c:h val="0.64176655001458149"/>
        </c:manualLayout>
      </c:layout>
      <c:lineChart>
        <c:grouping val="standard"/>
        <c:varyColors val="0"/>
        <c:ser>
          <c:idx val="0"/>
          <c:order val="0"/>
          <c:tx>
            <c:strRef>
              <c:f>'df bound'!$E$1</c:f>
              <c:strCache>
                <c:ptCount val="1"/>
                <c:pt idx="0">
                  <c:v>f(x_k)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'df bound'!$B$2:$B$9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'df bound'!$E$2:$E$9</c:f>
              <c:numCache>
                <c:formatCode>General</c:formatCode>
                <c:ptCount val="8"/>
                <c:pt idx="0">
                  <c:v>3.7293294335267699</c:v>
                </c:pt>
                <c:pt idx="1">
                  <c:v>3.8260101491089502</c:v>
                </c:pt>
                <c:pt idx="2">
                  <c:v>4.0157132875698904</c:v>
                </c:pt>
                <c:pt idx="3">
                  <c:v>4.3806466030327504</c:v>
                </c:pt>
                <c:pt idx="4">
                  <c:v>5.0539006673727398</c:v>
                </c:pt>
                <c:pt idx="5">
                  <c:v>6.1841519520140196</c:v>
                </c:pt>
                <c:pt idx="6">
                  <c:v>7.6604330808943901</c:v>
                </c:pt>
                <c:pt idx="7">
                  <c:v>8.1071650198195897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E6-4479-AEE4-063A5C0D01E0}"/>
            </c:ext>
          </c:extLst>
        </c:ser>
        <c:ser>
          <c:idx val="1"/>
          <c:order val="1"/>
          <c:tx>
            <c:strRef>
              <c:f>'df bound'!$F$1</c:f>
              <c:strCache>
                <c:ptCount val="1"/>
                <c:pt idx="0">
                  <c:v>f(x_(k+1))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'df bound'!$B$2:$B$9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'df bound'!$F$2:$F$9</c:f>
              <c:numCache>
                <c:formatCode>General</c:formatCode>
                <c:ptCount val="8"/>
                <c:pt idx="0">
                  <c:v>3.8260101491089502</c:v>
                </c:pt>
                <c:pt idx="1">
                  <c:v>4.0157132875698904</c:v>
                </c:pt>
                <c:pt idx="2">
                  <c:v>4.3806466030327504</c:v>
                </c:pt>
                <c:pt idx="3">
                  <c:v>5.0539006673727398</c:v>
                </c:pt>
                <c:pt idx="4">
                  <c:v>6.1841519520140196</c:v>
                </c:pt>
                <c:pt idx="5">
                  <c:v>7.6604330808943901</c:v>
                </c:pt>
                <c:pt idx="6">
                  <c:v>8.1071650198195897</c:v>
                </c:pt>
                <c:pt idx="7">
                  <c:v>3.5998689642652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E6-4479-AEE4-063A5C0D0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853136"/>
        <c:axId val="481080048"/>
      </c:lineChart>
      <c:catAx>
        <c:axId val="35185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layout>
            <c:manualLayout>
              <c:xMode val="edge"/>
              <c:yMode val="edge"/>
              <c:x val="0.48506124234470693"/>
              <c:y val="0.90240667833187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080048"/>
        <c:crosses val="autoZero"/>
        <c:auto val="1"/>
        <c:lblAlgn val="ctr"/>
        <c:lblOffset val="100"/>
        <c:noMultiLvlLbl val="0"/>
      </c:catAx>
      <c:valAx>
        <c:axId val="48108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5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0275590551181"/>
          <c:y val="0.1672448235637212"/>
          <c:w val="0.3461668853893263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x(k)</a:t>
            </a: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vs Iteration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108923884514433E-2"/>
          <c:y val="0.16712962962962963"/>
          <c:w val="0.88833552055992993"/>
          <c:h val="0.71212890055409739"/>
        </c:manualLayout>
      </c:layout>
      <c:lineChart>
        <c:grouping val="standard"/>
        <c:varyColors val="0"/>
        <c:ser>
          <c:idx val="0"/>
          <c:order val="0"/>
          <c:tx>
            <c:strRef>
              <c:f>'df bound'!$C$1</c:f>
              <c:strCache>
                <c:ptCount val="1"/>
                <c:pt idx="0">
                  <c:v>x(k)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'df bound'!$B$2:$B$9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'df bound'!$C$2:$C$9</c:f>
              <c:numCache>
                <c:formatCode>General</c:formatCode>
                <c:ptCount val="8"/>
                <c:pt idx="0">
                  <c:v>-2</c:v>
                </c:pt>
                <c:pt idx="1">
                  <c:v>-1.99</c:v>
                </c:pt>
                <c:pt idx="2">
                  <c:v>-1.97</c:v>
                </c:pt>
                <c:pt idx="3">
                  <c:v>-1.93</c:v>
                </c:pt>
                <c:pt idx="4">
                  <c:v>-1.8499999999999901</c:v>
                </c:pt>
                <c:pt idx="5">
                  <c:v>-1.69</c:v>
                </c:pt>
                <c:pt idx="6">
                  <c:v>-1.3699999999999899</c:v>
                </c:pt>
                <c:pt idx="7">
                  <c:v>-0.72999999999999898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BC-485D-AAB3-11D7E3EDB7F0}"/>
            </c:ext>
          </c:extLst>
        </c:ser>
        <c:ser>
          <c:idx val="1"/>
          <c:order val="1"/>
          <c:tx>
            <c:strRef>
              <c:f>'df bound'!$D$1</c:f>
              <c:strCache>
                <c:ptCount val="1"/>
                <c:pt idx="0">
                  <c:v>x(k+1)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'df bound'!$B$2:$B$9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'df bound'!$D$2:$D$9</c:f>
              <c:numCache>
                <c:formatCode>General</c:formatCode>
                <c:ptCount val="8"/>
                <c:pt idx="0">
                  <c:v>-1.99</c:v>
                </c:pt>
                <c:pt idx="1">
                  <c:v>-1.97</c:v>
                </c:pt>
                <c:pt idx="2">
                  <c:v>-1.93</c:v>
                </c:pt>
                <c:pt idx="3">
                  <c:v>-1.8499999999999901</c:v>
                </c:pt>
                <c:pt idx="4">
                  <c:v>-1.69</c:v>
                </c:pt>
                <c:pt idx="5">
                  <c:v>-1.3699999999999899</c:v>
                </c:pt>
                <c:pt idx="6">
                  <c:v>-0.72999999999999898</c:v>
                </c:pt>
                <c:pt idx="7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BC-485D-AAB3-11D7E3EDB7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2107288"/>
        <c:axId val="512108344"/>
      </c:lineChart>
      <c:catAx>
        <c:axId val="5121072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layout>
            <c:manualLayout>
              <c:xMode val="edge"/>
              <c:yMode val="edge"/>
              <c:x val="0.43448490813648294"/>
              <c:y val="0.897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108344"/>
        <c:crosses val="autoZero"/>
        <c:auto val="1"/>
        <c:lblAlgn val="ctr"/>
        <c:lblOffset val="100"/>
        <c:noMultiLvlLbl val="0"/>
      </c:catAx>
      <c:valAx>
        <c:axId val="5121083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x(k)</a:t>
                </a:r>
              </a:p>
            </c:rich>
          </c:tx>
          <c:layout>
            <c:manualLayout>
              <c:xMode val="edge"/>
              <c:yMode val="edge"/>
              <c:x val="2.1402887139107613E-2"/>
              <c:y val="0.470740376202974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1210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76662292213468"/>
          <c:y val="0.18113371245261009"/>
          <c:w val="0.27979986876640422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f(x) vs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'df Gold'!$J$1</c:f>
              <c:strCache>
                <c:ptCount val="1"/>
                <c:pt idx="0">
                  <c:v>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'df Gold'!$I$2:$I$17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'df Gold'!$J$2:$J$17</c:f>
              <c:numCache>
                <c:formatCode>0.000</c:formatCode>
                <c:ptCount val="16"/>
                <c:pt idx="0">
                  <c:v>-1.3699999999999899</c:v>
                </c:pt>
                <c:pt idx="1">
                  <c:v>-1.3699999999999899</c:v>
                </c:pt>
                <c:pt idx="2">
                  <c:v>-1.3699999999999899</c:v>
                </c:pt>
                <c:pt idx="3">
                  <c:v>-1.0898816614399933</c:v>
                </c:pt>
                <c:pt idx="4">
                  <c:v>-1.0898816614399933</c:v>
                </c:pt>
                <c:pt idx="5">
                  <c:v>-1.0898816614399933</c:v>
                </c:pt>
                <c:pt idx="6">
                  <c:v>-1.0237656011442287</c:v>
                </c:pt>
                <c:pt idx="7">
                  <c:v>-0.98290587588144473</c:v>
                </c:pt>
                <c:pt idx="8">
                  <c:v>-0.98290587588144473</c:v>
                </c:pt>
                <c:pt idx="9">
                  <c:v>-0.96730056617018212</c:v>
                </c:pt>
                <c:pt idx="10">
                  <c:v>-0.96730056617018212</c:v>
                </c:pt>
                <c:pt idx="11">
                  <c:v>-0.96730056617018212</c:v>
                </c:pt>
                <c:pt idx="12">
                  <c:v>-0.96361726002497183</c:v>
                </c:pt>
                <c:pt idx="13">
                  <c:v>-0.96134097682723296</c:v>
                </c:pt>
                <c:pt idx="14">
                  <c:v>-0.96134097682723296</c:v>
                </c:pt>
                <c:pt idx="15">
                  <c:v>-0.9604716096432202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72-401D-8D6C-93FCD054D2E9}"/>
            </c:ext>
          </c:extLst>
        </c:ser>
        <c:ser>
          <c:idx val="1"/>
          <c:order val="1"/>
          <c:tx>
            <c:strRef>
              <c:f>'df Gold'!$K$1</c:f>
              <c:strCache>
                <c:ptCount val="1"/>
                <c:pt idx="0">
                  <c:v>b1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'df Gold'!$I$2:$I$17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'df Gold'!$K$2:$K$17</c:f>
              <c:numCache>
                <c:formatCode>0.000</c:formatCode>
                <c:ptCount val="16"/>
                <c:pt idx="0">
                  <c:v>0.55000000000000004</c:v>
                </c:pt>
                <c:pt idx="1">
                  <c:v>-0.18343999999999605</c:v>
                </c:pt>
                <c:pt idx="2">
                  <c:v>-0.63670591999999371</c:v>
                </c:pt>
                <c:pt idx="3">
                  <c:v>-0.63670591999999371</c:v>
                </c:pt>
                <c:pt idx="4">
                  <c:v>-0.80981905323007286</c:v>
                </c:pt>
                <c:pt idx="5">
                  <c:v>-0.91680296956626173</c:v>
                </c:pt>
                <c:pt idx="6">
                  <c:v>-0.91680296956626173</c:v>
                </c:pt>
                <c:pt idx="7">
                  <c:v>-0.91680296956626173</c:v>
                </c:pt>
                <c:pt idx="8">
                  <c:v>-0.94205427977866285</c:v>
                </c:pt>
                <c:pt idx="9">
                  <c:v>-0.94205427977866285</c:v>
                </c:pt>
                <c:pt idx="10">
                  <c:v>-0.95169836118022377</c:v>
                </c:pt>
                <c:pt idx="11">
                  <c:v>-0.95765840348638753</c:v>
                </c:pt>
                <c:pt idx="12">
                  <c:v>-0.95765840348638753</c:v>
                </c:pt>
                <c:pt idx="13">
                  <c:v>-0.95765840348638753</c:v>
                </c:pt>
                <c:pt idx="14">
                  <c:v>-0.95906514650258989</c:v>
                </c:pt>
                <c:pt idx="15">
                  <c:v>-0.95906514650258989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72-401D-8D6C-93FCD054D2E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3893528"/>
        <c:axId val="543892472"/>
      </c:lineChart>
      <c:catAx>
        <c:axId val="543893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92472"/>
        <c:crosses val="autoZero"/>
        <c:auto val="1"/>
        <c:lblAlgn val="ctr"/>
        <c:lblOffset val="100"/>
        <c:noMultiLvlLbl val="0"/>
      </c:catAx>
      <c:valAx>
        <c:axId val="54389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93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50784415000335"/>
          <c:y val="0.16708128117451454"/>
          <c:w val="0.17713513722431282"/>
          <c:h val="5.6026288546601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Range length</a:t>
            </a:r>
            <a:r>
              <a:rPr lang="en-US" baseline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vs Initial Guess</a:t>
            </a:r>
            <a:endParaRPr lang="en-US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985411198600175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833333333333331E-2"/>
          <c:y val="0.24166666666666667"/>
          <c:w val="0.89861111111111114"/>
          <c:h val="0.57917468649752113"/>
        </c:manualLayout>
      </c:layout>
      <c:lineChart>
        <c:grouping val="standard"/>
        <c:varyColors val="0"/>
        <c:ser>
          <c:idx val="0"/>
          <c:order val="0"/>
          <c:tx>
            <c:strRef>
              <c:f>'Initial Guess'!$I$1</c:f>
              <c:strCache>
                <c:ptCount val="1"/>
                <c:pt idx="0">
                  <c:v>l1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'Initial Guess'!$D$2:$D$9</c:f>
              <c:numCache>
                <c:formatCode>General</c:formatCode>
                <c:ptCount val="8"/>
                <c:pt idx="0">
                  <c:v>-2</c:v>
                </c:pt>
                <c:pt idx="1">
                  <c:v>-1.8</c:v>
                </c:pt>
                <c:pt idx="2">
                  <c:v>-1.6</c:v>
                </c:pt>
                <c:pt idx="3">
                  <c:v>-1.4</c:v>
                </c:pt>
                <c:pt idx="4">
                  <c:v>-1.2</c:v>
                </c:pt>
                <c:pt idx="5">
                  <c:v>-1</c:v>
                </c:pt>
                <c:pt idx="6">
                  <c:v>-0.8</c:v>
                </c:pt>
                <c:pt idx="7">
                  <c:v>-0.6</c:v>
                </c:pt>
              </c:numCache>
            </c:numRef>
          </c:cat>
          <c:val>
            <c:numRef>
              <c:f>'Initial Guess'!$I$2:$I$9</c:f>
              <c:numCache>
                <c:formatCode>General</c:formatCode>
                <c:ptCount val="8"/>
                <c:pt idx="0">
                  <c:v>1.92</c:v>
                </c:pt>
                <c:pt idx="1">
                  <c:v>0.96</c:v>
                </c:pt>
                <c:pt idx="2">
                  <c:v>0.96</c:v>
                </c:pt>
                <c:pt idx="3">
                  <c:v>0.48</c:v>
                </c:pt>
                <c:pt idx="4">
                  <c:v>0.48</c:v>
                </c:pt>
                <c:pt idx="5">
                  <c:v>0.06</c:v>
                </c:pt>
                <c:pt idx="6">
                  <c:v>0.24</c:v>
                </c:pt>
                <c:pt idx="7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EB-47BA-A57E-F0387E415AD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526700144"/>
        <c:axId val="478541712"/>
      </c:lineChart>
      <c:catAx>
        <c:axId val="52670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Guess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4120822397200349"/>
              <c:y val="0.90972222222222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41712"/>
        <c:crosses val="autoZero"/>
        <c:auto val="1"/>
        <c:lblAlgn val="ctr"/>
        <c:lblOffset val="100"/>
        <c:noMultiLvlLbl val="0"/>
      </c:catAx>
      <c:valAx>
        <c:axId val="4785417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2670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Number of Iterations </a:t>
            </a:r>
            <a:r>
              <a:rPr lang="en-US" baseline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vs  Initial Guess</a:t>
            </a:r>
            <a:endParaRPr lang="en-US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666666666666664E-2"/>
          <c:y val="0.24166666666666667"/>
          <c:w val="0.92777777777777781"/>
          <c:h val="0.56991542723826183"/>
        </c:manualLayout>
      </c:layout>
      <c:lineChart>
        <c:grouping val="standard"/>
        <c:varyColors val="0"/>
        <c:ser>
          <c:idx val="0"/>
          <c:order val="0"/>
          <c:tx>
            <c:strRef>
              <c:f>'Initial Guess'!$F$1</c:f>
              <c:strCache>
                <c:ptCount val="1"/>
                <c:pt idx="0">
                  <c:v>Bounding Iterations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'Initial Guess'!$D$2:$D$9</c:f>
              <c:numCache>
                <c:formatCode>General</c:formatCode>
                <c:ptCount val="8"/>
                <c:pt idx="0">
                  <c:v>-2</c:v>
                </c:pt>
                <c:pt idx="1">
                  <c:v>-1.8</c:v>
                </c:pt>
                <c:pt idx="2">
                  <c:v>-1.6</c:v>
                </c:pt>
                <c:pt idx="3">
                  <c:v>-1.4</c:v>
                </c:pt>
                <c:pt idx="4">
                  <c:v>-1.2</c:v>
                </c:pt>
                <c:pt idx="5">
                  <c:v>-1</c:v>
                </c:pt>
                <c:pt idx="6">
                  <c:v>-0.8</c:v>
                </c:pt>
                <c:pt idx="7">
                  <c:v>-0.6</c:v>
                </c:pt>
              </c:numCache>
            </c:numRef>
          </c:cat>
          <c:val>
            <c:numRef>
              <c:f>'Initial Guess'!$F$2:$F$9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78-46C2-BB86-7738E64A094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526700144"/>
        <c:axId val="478541712"/>
      </c:lineChart>
      <c:catAx>
        <c:axId val="52670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Guess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2106933508311467"/>
              <c:y val="0.90972222222222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41712"/>
        <c:crosses val="autoZero"/>
        <c:auto val="1"/>
        <c:lblAlgn val="ctr"/>
        <c:lblOffset val="100"/>
        <c:noMultiLvlLbl val="0"/>
      </c:catAx>
      <c:valAx>
        <c:axId val="4785417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Iterations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2670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Range Length vs Log10 (delta)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40625E-2"/>
          <c:y val="0.16712962962962963"/>
          <c:w val="0.90494791666666663"/>
          <c:h val="0.63519320501603971"/>
        </c:manualLayout>
      </c:layout>
      <c:scatterChart>
        <c:scatterStyle val="lineMarker"/>
        <c:varyColors val="0"/>
        <c:ser>
          <c:idx val="0"/>
          <c:order val="0"/>
          <c:tx>
            <c:strRef>
              <c:f>Delta!$J$1</c:f>
              <c:strCache>
                <c:ptCount val="1"/>
                <c:pt idx="0">
                  <c:v>l1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Delta!$F$2:$F$6</c:f>
              <c:numCache>
                <c:formatCode>0.0</c:formatCode>
                <c:ptCount val="5"/>
                <c:pt idx="0">
                  <c:v>-1</c:v>
                </c:pt>
                <c:pt idx="1">
                  <c:v>-1.3010299956639813</c:v>
                </c:pt>
                <c:pt idx="2">
                  <c:v>-2</c:v>
                </c:pt>
                <c:pt idx="3">
                  <c:v>-2.3010299956639813</c:v>
                </c:pt>
                <c:pt idx="4">
                  <c:v>-3</c:v>
                </c:pt>
              </c:numCache>
            </c:numRef>
          </c:xVal>
          <c:yVal>
            <c:numRef>
              <c:f>Delta!$J$2:$J$6</c:f>
              <c:numCache>
                <c:formatCode>General</c:formatCode>
                <c:ptCount val="5"/>
                <c:pt idx="0">
                  <c:v>1.2</c:v>
                </c:pt>
                <c:pt idx="1">
                  <c:v>1.2</c:v>
                </c:pt>
                <c:pt idx="2">
                  <c:v>0.96</c:v>
                </c:pt>
                <c:pt idx="3">
                  <c:v>0.96</c:v>
                </c:pt>
                <c:pt idx="4">
                  <c:v>0.76800000000000002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B8-446B-BD59-A508C5FC87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17277368"/>
        <c:axId val="517274200"/>
      </c:scatterChart>
      <c:valAx>
        <c:axId val="517277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Log10 (delta)</a:t>
                </a:r>
              </a:p>
            </c:rich>
          </c:tx>
          <c:layout>
            <c:manualLayout>
              <c:xMode val="edge"/>
              <c:yMode val="edge"/>
              <c:x val="0.44019520997375339"/>
              <c:y val="0.89583333333333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74200"/>
        <c:crosses val="autoZero"/>
        <c:crossBetween val="midCat"/>
        <c:minorUnit val="1"/>
      </c:valAx>
      <c:valAx>
        <c:axId val="517274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 Length</a:t>
                </a:r>
              </a:p>
            </c:rich>
          </c:tx>
          <c:layout>
            <c:manualLayout>
              <c:xMode val="edge"/>
              <c:yMode val="edge"/>
              <c:x val="2.34375E-2"/>
              <c:y val="0.317179935841353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77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vs Log10 (delta)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833333333333331E-2"/>
          <c:y val="0.17171296296296298"/>
          <c:w val="0.88279177602799652"/>
          <c:h val="0.63986913094196551"/>
        </c:manualLayout>
      </c:layout>
      <c:scatterChart>
        <c:scatterStyle val="lineMarker"/>
        <c:varyColors val="0"/>
        <c:ser>
          <c:idx val="0"/>
          <c:order val="0"/>
          <c:tx>
            <c:strRef>
              <c:f>Delta!$G$1</c:f>
              <c:strCache>
                <c:ptCount val="1"/>
                <c:pt idx="0">
                  <c:v>Bounding Iterations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Delta!$F$2:$F$6</c:f>
              <c:numCache>
                <c:formatCode>0.0</c:formatCode>
                <c:ptCount val="5"/>
                <c:pt idx="0">
                  <c:v>-1</c:v>
                </c:pt>
                <c:pt idx="1">
                  <c:v>-1.3010299956639813</c:v>
                </c:pt>
                <c:pt idx="2">
                  <c:v>-2</c:v>
                </c:pt>
                <c:pt idx="3">
                  <c:v>-2.3010299956639813</c:v>
                </c:pt>
                <c:pt idx="4">
                  <c:v>-3</c:v>
                </c:pt>
              </c:numCache>
            </c:numRef>
          </c:xVal>
          <c:yVal>
            <c:numRef>
              <c:f>Delta!$G$2:$G$6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8</c:v>
                </c:pt>
                <c:pt idx="4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55-4A87-A239-3041160A5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278072"/>
        <c:axId val="517278424"/>
      </c:scatterChart>
      <c:valAx>
        <c:axId val="517278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Log10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(delta)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2482633420822397"/>
              <c:y val="0.90046296296296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78424"/>
        <c:crosses val="autoZero"/>
        <c:crossBetween val="midCat"/>
      </c:valAx>
      <c:valAx>
        <c:axId val="517278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76184383202099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78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Iterations vs Log10 (epsilon)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Epsilon!$L$1</c:f>
              <c:strCache>
                <c:ptCount val="1"/>
                <c:pt idx="0">
                  <c:v>Golden Section Iterations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Epsilon!$K$2:$K$5</c:f>
              <c:numCache>
                <c:formatCode>0</c:formatCode>
                <c:ptCount val="4"/>
                <c:pt idx="0">
                  <c:v>-2</c:v>
                </c:pt>
                <c:pt idx="1">
                  <c:v>-3</c:v>
                </c:pt>
                <c:pt idx="2">
                  <c:v>-4</c:v>
                </c:pt>
                <c:pt idx="3">
                  <c:v>-5</c:v>
                </c:pt>
              </c:numCache>
            </c:numRef>
          </c:xVal>
          <c:yVal>
            <c:numRef>
              <c:f>Epsilon!$L$2:$L$5</c:f>
              <c:numCache>
                <c:formatCode>General</c:formatCode>
                <c:ptCount val="4"/>
                <c:pt idx="0">
                  <c:v>11</c:v>
                </c:pt>
                <c:pt idx="1">
                  <c:v>16</c:v>
                </c:pt>
                <c:pt idx="2">
                  <c:v>21</c:v>
                </c:pt>
                <c:pt idx="3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BB-4674-9C76-86113A06E69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78541360"/>
        <c:axId val="478542768"/>
      </c:scatterChart>
      <c:valAx>
        <c:axId val="47854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Log10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(epsilon)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42768"/>
        <c:crosses val="autoZero"/>
        <c:crossBetween val="midCat"/>
      </c:valAx>
      <c:valAx>
        <c:axId val="478542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41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Range length (10e-6) vs Log10 (epsilon)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Epsilon!$P$1</c:f>
              <c:strCache>
                <c:ptCount val="1"/>
                <c:pt idx="0">
                  <c:v>Final 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Epsilon!$K$2:$K$5</c:f>
              <c:numCache>
                <c:formatCode>0</c:formatCode>
                <c:ptCount val="4"/>
                <c:pt idx="0">
                  <c:v>-2</c:v>
                </c:pt>
                <c:pt idx="1">
                  <c:v>-3</c:v>
                </c:pt>
                <c:pt idx="2">
                  <c:v>-4</c:v>
                </c:pt>
                <c:pt idx="3">
                  <c:v>-5</c:v>
                </c:pt>
              </c:numCache>
            </c:numRef>
          </c:xVal>
          <c:yVal>
            <c:numRef>
              <c:f>Epsilon!$P$2:$P$5</c:f>
              <c:numCache>
                <c:formatCode>0.00</c:formatCode>
                <c:ptCount val="4"/>
                <c:pt idx="0">
                  <c:v>2410.5406709486997</c:v>
                </c:pt>
                <c:pt idx="1">
                  <c:v>217.29855522734002</c:v>
                </c:pt>
                <c:pt idx="2">
                  <c:v>19.588411294124597</c:v>
                </c:pt>
                <c:pt idx="3">
                  <c:v>2.8572820612859897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F2-4F04-A276-493B98D1F3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78541360"/>
        <c:axId val="478542768"/>
      </c:scatterChart>
      <c:valAx>
        <c:axId val="47854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Log10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(epsilon)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42768"/>
        <c:crosses val="autoZero"/>
        <c:crossBetween val="midCat"/>
      </c:valAx>
      <c:valAx>
        <c:axId val="478542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 Length (x10e-6)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41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C74D-9A08-567B-8CA7-64620FFB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FFC2-D663-50F9-CAD9-402702F0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FA40-2DD7-A64D-5EC4-AF9681AF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63B3-3596-78D3-9BD6-336E423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8884-EC0D-AC90-12D3-1E4D4C1D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0FDC-3A6F-8ADB-0841-4E1F0A43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02370-BEFE-0316-8F08-46A584D5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1558-8406-E685-F271-40C90792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56B2-83B3-BF50-D63B-17C4836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B975-69D6-E185-D8AE-0F34789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64833-1075-9012-6A8C-7F8625E0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32E1-4B62-1EEE-4359-94AD9516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9933-6D35-4C79-FDB2-2DD0CD44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10B3-1740-2855-5FAE-C06EFE60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4AE6-CDAC-46F5-3219-D37680A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7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070-1868-027F-093E-AB7F41A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B727-490E-E7F7-6467-B4FFAA4F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3523-6DD5-989B-4429-1C9D9118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6DED-3D3E-30BE-C418-03F911D6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7CD0-0EC0-B298-FA15-1F35EB24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0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FB-B0D7-6E63-B36F-0E31AF88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FF91-4151-99F0-4EC8-D4767B29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490A-4473-BD23-7AD5-D757D01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F3C6-C1AE-CABE-A489-F0FFF616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29F1-5559-D555-D9C3-24BF25E0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7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7672-8F98-9308-10C6-3E7AF643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B68C-7A32-0433-EFEB-564D7AD4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A532-4542-DAAE-F09B-88453281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69276-151F-DE07-1324-1F72E809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AC29-2F10-708C-5B85-3618027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8B8A-C5EB-BBFD-E3B9-5BB78DA4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127A-0CC6-C4B1-2E6C-D0B64A72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7E40-63CC-1ABE-6ACB-745AF0BB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C7424-01CD-732C-EB40-18646322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DE6-6596-E3E2-D903-B7DD971B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29E1D-C91D-ABDA-9CD3-FFA6F035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93F35-2C2B-0B95-F8B7-0DE962D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FB45E-9A43-1A9C-B802-402FB2F0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2254-5F4F-0000-1785-E4E3B586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35FC-B75E-BF09-CB24-67A2A0B2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A7A3-690D-1CC8-62FA-D4878CFE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30C0F-700F-DE72-A9A1-ECBF0A9C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BBC4-9BD9-9B06-4038-3D1BF9B2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2FFC8-6F5B-FB4E-65A5-5B33E42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BDEF9-8C32-B346-EBF6-F51C174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092C-E53F-23B0-9CED-92CFB75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CB65-0D09-3D51-18D1-EC63ED25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5178-5D95-464F-8FE6-132304D3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B4DE7-82D1-5372-42AB-A23F932A0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DF44-9907-356F-222F-54C6052C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4241-F4B3-163A-28E3-704ACCAB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5790-A104-F221-DCFC-916F1A72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482-F965-115D-E96E-8F1781F0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75BC7-5C51-3C9B-6D5D-1D2620375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3508E-AE1F-72C5-7E9D-C82C0B3C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C836-1011-6532-0DBF-D7AD512B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FB3FE-ABDB-EA90-DBFC-155AD927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3C92-3A0B-2426-2222-95FD2D6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0C94E-518F-3704-8E05-733163C0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C312-C89D-608F-F065-48071ADB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F4C7-7643-2FC2-BB34-25B4A99F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54E8-C5C8-4C10-A2EB-FCBF1BD850B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D392-70B0-469F-B38B-C156F32D5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7FC7-7D57-5F8C-1912-858137E6A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9976-D392-BAE3-A51F-F8C17894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585326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1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609 – Optimisation Methods in Engineering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68FEC-0A71-8303-C8F8-61A243C56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914400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Method: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 Method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Method: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Section Search Method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8E329-C810-52FC-B55B-64B33A72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23A94-06B6-5059-2F72-F587EEA3117C}"/>
              </a:ext>
            </a:extLst>
          </p:cNvPr>
          <p:cNvSpPr txBox="1"/>
          <p:nvPr/>
        </p:nvSpPr>
        <p:spPr>
          <a:xfrm>
            <a:off x="7405457" y="5278436"/>
            <a:ext cx="386918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Nirmal S. [234103107]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Kumar Saragadam [234103109]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DDED1-BC1D-F9CE-763F-54B66D983481}"/>
              </a:ext>
            </a:extLst>
          </p:cNvPr>
          <p:cNvSpPr txBox="1"/>
          <p:nvPr/>
        </p:nvSpPr>
        <p:spPr>
          <a:xfrm>
            <a:off x="651029" y="5278436"/>
            <a:ext cx="386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 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52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64504-8DAE-75B3-37C5-3AD474B8C9F2}"/>
              </a:ext>
            </a:extLst>
          </p:cNvPr>
          <p:cNvSpPr txBox="1"/>
          <p:nvPr/>
        </p:nvSpPr>
        <p:spPr>
          <a:xfrm>
            <a:off x="3966098" y="39289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Observation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2F726A-F5AB-5773-74BE-0C37AEC5A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6821835"/>
                  </p:ext>
                </p:extLst>
              </p:nvPr>
            </p:nvGraphicFramePr>
            <p:xfrm>
              <a:off x="932155" y="1695633"/>
              <a:ext cx="10573306" cy="2410287"/>
            </p:xfrm>
            <a:graphic>
              <a:graphicData uri="http://schemas.openxmlformats.org/drawingml/2006/table">
                <a:tbl>
                  <a:tblPr firstRow="1">
                    <a:tableStyleId>{69012ECD-51FC-41F1-AA8D-1B2483CD663E}</a:tableStyleId>
                  </a:tblPr>
                  <a:tblGrid>
                    <a:gridCol w="5286653">
                      <a:extLst>
                        <a:ext uri="{9D8B030D-6E8A-4147-A177-3AD203B41FA5}">
                          <a16:colId xmlns:a16="http://schemas.microsoft.com/office/drawing/2014/main" val="3521955546"/>
                        </a:ext>
                      </a:extLst>
                    </a:gridCol>
                    <a:gridCol w="5286653">
                      <a:extLst>
                        <a:ext uri="{9D8B030D-6E8A-4147-A177-3AD203B41FA5}">
                          <a16:colId xmlns:a16="http://schemas.microsoft.com/office/drawing/2014/main" val="3694863672"/>
                        </a:ext>
                      </a:extLst>
                    </a:gridCol>
                  </a:tblGrid>
                  <a:tr h="803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Bounding Phase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Golden Section Search Method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044717"/>
                      </a:ext>
                    </a:extLst>
                  </a:tr>
                  <a:tr h="80342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 the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initial guess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(0)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approaches</a:t>
                          </a:r>
                          <a:r>
                            <a:rPr lang="en-IN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the solution point, the </a:t>
                          </a:r>
                          <a:r>
                            <a:rPr lang="en-IN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iterations</a:t>
                          </a:r>
                          <a:r>
                            <a:rPr lang="en-IN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N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reduces</a:t>
                          </a:r>
                          <a:r>
                            <a:rPr lang="en-IN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a minimum.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iterations</a:t>
                          </a:r>
                          <a:r>
                            <a:rPr lang="en-IN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only depend upon the value of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epsilon.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9110243"/>
                      </a:ext>
                    </a:extLst>
                  </a:tr>
                  <a:tr h="80342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 the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reduction in delta</a:t>
                          </a:r>
                          <a:r>
                            <a:rPr lang="en-IN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the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final range decreases</a:t>
                          </a:r>
                          <a:r>
                            <a:rPr lang="en-IN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but the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iteration increases.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1500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2F726A-F5AB-5773-74BE-0C37AEC5A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6821835"/>
                  </p:ext>
                </p:extLst>
              </p:nvPr>
            </p:nvGraphicFramePr>
            <p:xfrm>
              <a:off x="932155" y="1695633"/>
              <a:ext cx="10573306" cy="2410287"/>
            </p:xfrm>
            <a:graphic>
              <a:graphicData uri="http://schemas.openxmlformats.org/drawingml/2006/table">
                <a:tbl>
                  <a:tblPr firstRow="1">
                    <a:tableStyleId>{69012ECD-51FC-41F1-AA8D-1B2483CD663E}</a:tableStyleId>
                  </a:tblPr>
                  <a:tblGrid>
                    <a:gridCol w="5286653">
                      <a:extLst>
                        <a:ext uri="{9D8B030D-6E8A-4147-A177-3AD203B41FA5}">
                          <a16:colId xmlns:a16="http://schemas.microsoft.com/office/drawing/2014/main" val="3521955546"/>
                        </a:ext>
                      </a:extLst>
                    </a:gridCol>
                    <a:gridCol w="5286653">
                      <a:extLst>
                        <a:ext uri="{9D8B030D-6E8A-4147-A177-3AD203B41FA5}">
                          <a16:colId xmlns:a16="http://schemas.microsoft.com/office/drawing/2014/main" val="3694863672"/>
                        </a:ext>
                      </a:extLst>
                    </a:gridCol>
                  </a:tblGrid>
                  <a:tr h="803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Bounding Phase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Golden Section Search Method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8044717"/>
                      </a:ext>
                    </a:extLst>
                  </a:tr>
                  <a:tr h="803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0758" r="-100115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iterations</a:t>
                          </a:r>
                          <a:r>
                            <a:rPr lang="en-IN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only depend upon the value of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epsilon.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9110243"/>
                      </a:ext>
                    </a:extLst>
                  </a:tr>
                  <a:tr h="80342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 the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reduction in delta</a:t>
                          </a:r>
                          <a:r>
                            <a:rPr lang="en-IN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the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final range decreases</a:t>
                          </a:r>
                          <a:r>
                            <a:rPr lang="en-IN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but the </a:t>
                          </a:r>
                          <a:r>
                            <a:rPr lang="en-I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iteration increases.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1500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625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64504-8DAE-75B3-37C5-3AD474B8C9F2}"/>
              </a:ext>
            </a:extLst>
          </p:cNvPr>
          <p:cNvSpPr txBox="1"/>
          <p:nvPr/>
        </p:nvSpPr>
        <p:spPr>
          <a:xfrm>
            <a:off x="3966098" y="2905780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2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2CF3F97-3F0E-56C6-39EC-1E27613BF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2CF3F97-3F0E-56C6-39EC-1E27613BF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827FF1-DC74-73FA-569D-C39FC6B223D8}"/>
              </a:ext>
            </a:extLst>
          </p:cNvPr>
          <p:cNvSpPr txBox="1"/>
          <p:nvPr/>
        </p:nvSpPr>
        <p:spPr>
          <a:xfrm>
            <a:off x="1218375" y="1229671"/>
            <a:ext cx="107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graph on Desmos (online graphing tool) to get an idea of the function we are dealing with.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BDFDD-C6BA-F737-E7DB-CF1643D1D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73" y="2282357"/>
            <a:ext cx="4745329" cy="4117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311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0DDD09F-3240-F92A-3405-3832E1777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0DDD09F-3240-F92A-3405-3832E1777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15257-4A94-60BE-8E7F-ABE86B62C6EA}"/>
                  </a:ext>
                </a:extLst>
              </p:cNvPr>
              <p:cNvSpPr txBox="1"/>
              <p:nvPr/>
            </p:nvSpPr>
            <p:spPr>
              <a:xfrm>
                <a:off x="1218374" y="1229671"/>
                <a:ext cx="107719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bracketing achieved by providing the following inputs: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−2, 1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(initial guess)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𝑑𝑒𝑙𝑡𝑎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15257-4A94-60BE-8E7F-ABE86B62C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74" y="1229671"/>
                <a:ext cx="10771984" cy="923330"/>
              </a:xfrm>
              <a:prstGeom prst="rect">
                <a:avLst/>
              </a:prstGeom>
              <a:blipFill>
                <a:blip r:embed="rId4"/>
                <a:stretch>
                  <a:fillRect l="-509" t="-3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A522AF5-38AA-296B-8311-EE165D66A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2064367"/>
            <a:ext cx="10090951" cy="47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2E57494-3C4B-D17F-BA5F-055405A670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2E57494-3C4B-D17F-BA5F-055405A6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5E5FCC-28E1-3EDF-CFB2-7ADDD65F8DC3}"/>
              </a:ext>
            </a:extLst>
          </p:cNvPr>
          <p:cNvSpPr txBox="1"/>
          <p:nvPr/>
        </p:nvSpPr>
        <p:spPr>
          <a:xfrm>
            <a:off x="1218375" y="1229671"/>
            <a:ext cx="107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 Method Iterations: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93866B-D02F-2C1D-D911-A89AE6044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22873"/>
              </p:ext>
            </p:extLst>
          </p:nvPr>
        </p:nvGraphicFramePr>
        <p:xfrm>
          <a:off x="5012924" y="1229671"/>
          <a:ext cx="4267200" cy="18059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20823">
                  <a:extLst>
                    <a:ext uri="{9D8B030D-6E8A-4147-A177-3AD203B41FA5}">
                      <a16:colId xmlns:a16="http://schemas.microsoft.com/office/drawing/2014/main" val="224832007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2503751265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235617850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621553263"/>
                    </a:ext>
                  </a:extLst>
                </a:gridCol>
                <a:gridCol w="612560">
                  <a:extLst>
                    <a:ext uri="{9D8B030D-6E8A-4147-A177-3AD203B41FA5}">
                      <a16:colId xmlns:a16="http://schemas.microsoft.com/office/drawing/2014/main" val="3766891709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1380664654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22577748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iter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x_k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x_(k+1)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f(x_k)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f(x_(k+1))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Continue/Terminate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0985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3.729329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3.82601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1963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3.82601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4.015713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6294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4.015713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4.380647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545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4.380647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5.053901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9714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5.053901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6.184152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9736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6.184152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7.660433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680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7.660433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8.107165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7514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8.107165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3.599869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Terminate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545036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FC42F7-E9D3-F4B0-9995-237A8F972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340704"/>
              </p:ext>
            </p:extLst>
          </p:nvPr>
        </p:nvGraphicFramePr>
        <p:xfrm>
          <a:off x="6128034" y="35690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0F67FF-BDD9-13EB-27BC-D905BFA9E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344566"/>
              </p:ext>
            </p:extLst>
          </p:nvPr>
        </p:nvGraphicFramePr>
        <p:xfrm>
          <a:off x="1083594" y="35461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775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FEC9797-E3DF-D40B-8DF2-87DF457886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FEC9797-E3DF-D40B-8DF2-87DF4578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C60FB4-1689-F1E6-134E-58F480F59BB7}"/>
              </a:ext>
            </a:extLst>
          </p:cNvPr>
          <p:cNvSpPr txBox="1"/>
          <p:nvPr/>
        </p:nvSpPr>
        <p:spPr>
          <a:xfrm>
            <a:off x="1218375" y="1229671"/>
            <a:ext cx="107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Golden Section Search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FB65DD-F6AE-B043-D72B-6AEA05B56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25872"/>
              </p:ext>
            </p:extLst>
          </p:nvPr>
        </p:nvGraphicFramePr>
        <p:xfrm>
          <a:off x="5442012" y="752006"/>
          <a:ext cx="6214362" cy="32385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64942">
                  <a:extLst>
                    <a:ext uri="{9D8B030D-6E8A-4147-A177-3AD203B41FA5}">
                      <a16:colId xmlns:a16="http://schemas.microsoft.com/office/drawing/2014/main" val="2044872461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1998036902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3881203167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2422748873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1782927724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2410873688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3844075298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2759957528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3027704325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250044274"/>
                    </a:ext>
                  </a:extLst>
                </a:gridCol>
                <a:gridCol w="564942">
                  <a:extLst>
                    <a:ext uri="{9D8B030D-6E8A-4147-A177-3AD203B41FA5}">
                      <a16:colId xmlns:a16="http://schemas.microsoft.com/office/drawing/2014/main" val="911111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aw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>
                          <a:effectLst/>
                        </a:rPr>
                        <a:t>bw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w1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w2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f(w1)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f(w2)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Continue/Terminate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Iter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a1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b1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0817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6.695904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7.956962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-1.370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0.550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8211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0.381924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7.95723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8.263398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-1.370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-0.183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2647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0.381924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0.381924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0.145895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8.263423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8.212644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-1.370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-0.637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0829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0.145895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0.381924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0.291761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8.198676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8.263408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-1.090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-0.637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2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0.145895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0.291761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0.145866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0.201616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8.263417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-1.090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-0.810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2193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0.145895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0.090145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0.201605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0.18033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8.267776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8.256047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-1.090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4330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0.18033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0.05571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0.201612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8.267778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-1.024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9206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0.201612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0.23604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0.034429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0.222888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8.268415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-0.983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4182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0.201612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0.222888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0.021277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0.209739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8.269311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-0.983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-0.942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891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0.209739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0.222888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0.013149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0.217865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8.269246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10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-0.967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-0.942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3517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0.209739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0.217865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0.008126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0.212843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11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-0.967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-0.952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821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0.209739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0.005022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0.212843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0.211658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12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-0.967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-0.958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15622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0.211658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0.003104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0.213576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0.212843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13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-0.964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-0.958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7382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0.212843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0.214761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0.001918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0.214029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0.213576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14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-0.961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-0.958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1503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0.212843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0.214029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0.001185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0.213576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0.213296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Continue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15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-0.961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-0.959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3995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0.213296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0.214029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0.000733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0.213749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0.213576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8.269478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Terminate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16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-0.960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-0.959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396875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25999B-A4E3-69DC-DC5D-0DC8B188D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88411"/>
              </p:ext>
            </p:extLst>
          </p:nvPr>
        </p:nvGraphicFramePr>
        <p:xfrm>
          <a:off x="535626" y="2943980"/>
          <a:ext cx="5692140" cy="38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848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B30D32-0B99-DC42-7767-B2CF1620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95678"/>
              </p:ext>
            </p:extLst>
          </p:nvPr>
        </p:nvGraphicFramePr>
        <p:xfrm>
          <a:off x="1526959" y="2136817"/>
          <a:ext cx="9499113" cy="358039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73676">
                  <a:extLst>
                    <a:ext uri="{9D8B030D-6E8A-4147-A177-3AD203B41FA5}">
                      <a16:colId xmlns:a16="http://schemas.microsoft.com/office/drawing/2014/main" val="4286674707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1255040538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1045793730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3811514890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1034537900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3963544880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2908488019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2327384118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1067156046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1283709383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302293652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1963017763"/>
                    </a:ext>
                  </a:extLst>
                </a:gridCol>
                <a:gridCol w="673676">
                  <a:extLst>
                    <a:ext uri="{9D8B030D-6E8A-4147-A177-3AD203B41FA5}">
                      <a16:colId xmlns:a16="http://schemas.microsoft.com/office/drawing/2014/main" val="1652612492"/>
                    </a:ext>
                  </a:extLst>
                </a:gridCol>
                <a:gridCol w="741325">
                  <a:extLst>
                    <a:ext uri="{9D8B030D-6E8A-4147-A177-3AD203B41FA5}">
                      <a16:colId xmlns:a16="http://schemas.microsoft.com/office/drawing/2014/main" val="735332162"/>
                    </a:ext>
                  </a:extLst>
                </a:gridCol>
              </a:tblGrid>
              <a:tr h="5617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IN" sz="1200" b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x(0)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delta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Bounding Iterations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a1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l1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epsilon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Golden Section Iterations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final_a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final_b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final_l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197534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-0.9596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0.000869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5402738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-0.95982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0.000435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5035038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-0.9598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0.000435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7321103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0.000217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5717541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0.000217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37693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0.0000272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383951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8433907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-0.96001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-0.96022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591682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-0.96016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1.96E-05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264543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0.00001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-0.96015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-0.96015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2.86E-06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6446559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-0.96114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-0.95873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0.002411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828279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-0.95996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0.000543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871096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-0.95984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0.000543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3126950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-1.285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-0.325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-0.96033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-0.9599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0.000435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435726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-1.345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-0.577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-0.96036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-0.96001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0.000348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337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8822600-9C06-4215-27C8-C9F1FD4D7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8822600-9C06-4215-27C8-C9F1FD4D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6F313B-C42A-0FB7-BDDA-15C681E9E37D}"/>
              </a:ext>
            </a:extLst>
          </p:cNvPr>
          <p:cNvSpPr txBox="1"/>
          <p:nvPr/>
        </p:nvSpPr>
        <p:spPr>
          <a:xfrm>
            <a:off x="1218375" y="1225346"/>
            <a:ext cx="107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by running the program for iterations changing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x(0), epsilon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</a:p>
        </p:txBody>
      </p:sp>
    </p:spTree>
    <p:extLst>
      <p:ext uri="{BB962C8B-B14F-4D97-AF65-F5344CB8AC3E}">
        <p14:creationId xmlns:p14="http://schemas.microsoft.com/office/powerpoint/2010/main" val="4074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BCB4CA-EF03-B77B-9CEB-B4DB494E39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BCB4CA-EF03-B77B-9CEB-B4DB494E3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DE5FE-DF8F-6DC1-88BD-1F71B628BB6A}"/>
                  </a:ext>
                </a:extLst>
              </p:cNvPr>
              <p:cNvSpPr txBox="1"/>
              <p:nvPr/>
            </p:nvSpPr>
            <p:spPr>
              <a:xfrm>
                <a:off x="1218375" y="1822739"/>
                <a:ext cx="433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Changing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Bounding Phase Method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DE5FE-DF8F-6DC1-88BD-1F71B628B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75" y="1822739"/>
                <a:ext cx="4339046" cy="646331"/>
              </a:xfrm>
              <a:prstGeom prst="rect">
                <a:avLst/>
              </a:prstGeom>
              <a:blipFill>
                <a:blip r:embed="rId4"/>
                <a:stretch>
                  <a:fillRect l="-1264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75E52B-C85A-0B50-0087-9C2D93B37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70339"/>
              </p:ext>
            </p:extLst>
          </p:nvPr>
        </p:nvGraphicFramePr>
        <p:xfrm>
          <a:off x="5557421" y="1229671"/>
          <a:ext cx="5486400" cy="18059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409864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71618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0934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3252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674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12726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70679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17898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90629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x(0)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delta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Bounding Iterations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3960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1.92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1125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-1.8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9413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-1.6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2382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-1.4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0.48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04793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-1.2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0.48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807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0.06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6117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-0.8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6167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-0.6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0.48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823612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F84AAFD-A8F4-A942-D799-43CE7F501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027430"/>
              </p:ext>
            </p:extLst>
          </p:nvPr>
        </p:nvGraphicFramePr>
        <p:xfrm>
          <a:off x="609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F103D95-EE11-425B-BB2A-C2A29DC9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680109"/>
              </p:ext>
            </p:extLst>
          </p:nvPr>
        </p:nvGraphicFramePr>
        <p:xfrm>
          <a:off x="1158240" y="3444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588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962D6E3-549E-9131-E0E4-0602557972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962D6E3-549E-9131-E0E4-060255797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68A8C0-59B9-1F04-F599-6EEBDB5B0D91}"/>
              </a:ext>
            </a:extLst>
          </p:cNvPr>
          <p:cNvSpPr txBox="1"/>
          <p:nvPr/>
        </p:nvSpPr>
        <p:spPr>
          <a:xfrm>
            <a:off x="1218375" y="1822739"/>
            <a:ext cx="433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 Method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C86443-A6D6-7793-1E69-5AFBFEC6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81912"/>
              </p:ext>
            </p:extLst>
          </p:nvPr>
        </p:nvGraphicFramePr>
        <p:xfrm>
          <a:off x="5557421" y="1229671"/>
          <a:ext cx="6400800" cy="12573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565676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03666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87903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39633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209265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59603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542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666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86957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89550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x(0)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delta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Log Delta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Bounding Iterations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l1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02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-1.0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1.2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65109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-1.3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1.2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450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-2.0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3897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-2.3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-0.325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343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-1.6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-3.0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-1.345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-0.577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0.768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713412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199A09-DDBF-35E8-C603-1ED44BEA1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48042"/>
              </p:ext>
            </p:extLst>
          </p:nvPr>
        </p:nvGraphicFramePr>
        <p:xfrm>
          <a:off x="6018231" y="3429000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94F2D8-65EB-F3F5-898A-ADD2A384E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039663"/>
              </p:ext>
            </p:extLst>
          </p:nvPr>
        </p:nvGraphicFramePr>
        <p:xfrm>
          <a:off x="1218375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2932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FF75ED3-BF04-4160-1F57-ADA6104A1A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(−2, 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FF75ED3-BF04-4160-1F57-ADA6104A1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0" y="288638"/>
                <a:ext cx="9144000" cy="430453"/>
              </a:xfrm>
              <a:prstGeom prst="rect">
                <a:avLst/>
              </a:prstGeom>
              <a:blipFill>
                <a:blip r:embed="rId3"/>
                <a:stretch>
                  <a:fillRect l="-667" t="-14085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FC7461-6CF0-1544-95D3-C178FB465505}"/>
              </a:ext>
            </a:extLst>
          </p:cNvPr>
          <p:cNvSpPr txBox="1"/>
          <p:nvPr/>
        </p:nvSpPr>
        <p:spPr>
          <a:xfrm>
            <a:off x="1218375" y="1822739"/>
            <a:ext cx="433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Golden Section Search Method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70FD64-2A49-4F61-BC1D-D759F2B0B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57638"/>
              </p:ext>
            </p:extLst>
          </p:nvPr>
        </p:nvGraphicFramePr>
        <p:xfrm>
          <a:off x="466412" y="3429000"/>
          <a:ext cx="5364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878D4-5C26-6B62-E6B1-8081BBD12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52076"/>
              </p:ext>
            </p:extLst>
          </p:nvPr>
        </p:nvGraphicFramePr>
        <p:xfrm>
          <a:off x="5557421" y="1234224"/>
          <a:ext cx="6451600" cy="124206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71562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7119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86163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00095438"/>
                    </a:ext>
                  </a:extLst>
                </a:gridCol>
                <a:gridCol w="736971">
                  <a:extLst>
                    <a:ext uri="{9D8B030D-6E8A-4147-A177-3AD203B41FA5}">
                      <a16:colId xmlns:a16="http://schemas.microsoft.com/office/drawing/2014/main" val="3771151442"/>
                    </a:ext>
                  </a:extLst>
                </a:gridCol>
                <a:gridCol w="630314">
                  <a:extLst>
                    <a:ext uri="{9D8B030D-6E8A-4147-A177-3AD203B41FA5}">
                      <a16:colId xmlns:a16="http://schemas.microsoft.com/office/drawing/2014/main" val="2264096051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537543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72174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071472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43472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epsilon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Log(epsilon)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Golden Section Iterations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final_a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final_b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final_l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Final 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8164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-0.96114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-0.95873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0.002411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2410.54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1801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-0.96022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0.000217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6215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-0.96016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-0.96014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0.000020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8594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0.00001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-5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-0.96015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-0.96015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0.000003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82893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562420B-FF92-382F-1362-D1F7E3CDA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383838"/>
              </p:ext>
            </p:extLst>
          </p:nvPr>
        </p:nvGraphicFramePr>
        <p:xfrm>
          <a:off x="6264676" y="3429000"/>
          <a:ext cx="5364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5390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1410</Words>
  <Application>Microsoft Office PowerPoint</Application>
  <PresentationFormat>Widescreen</PresentationFormat>
  <Paragraphs>726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Project Presentation 1 ME 609 – Optimisation Methods in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S</dc:creator>
  <cp:lastModifiedBy>Nirmal S</cp:lastModifiedBy>
  <cp:revision>13</cp:revision>
  <dcterms:created xsi:type="dcterms:W3CDTF">2023-09-06T06:54:41Z</dcterms:created>
  <dcterms:modified xsi:type="dcterms:W3CDTF">2023-09-07T07:53:51Z</dcterms:modified>
</cp:coreProperties>
</file>