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C74D-9A08-567B-8CA7-64620FFB9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AFFC2-D663-50F9-CAD9-402702F05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7FA40-2DD7-A64D-5EC4-AF9681AF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54E8-C5C8-4C10-A2EB-FCBF1BD850BF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963B3-3596-78D3-9BD6-336E4231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A8884-EC0D-AC90-12D3-1E4D4C1D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1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0FDC-3A6F-8ADB-0841-4E1F0A43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02370-BEFE-0316-8F08-46A584D55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C1558-8406-E685-F271-40C90792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54E8-C5C8-4C10-A2EB-FCBF1BD850BF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F56B2-83B3-BF50-D63B-17C48361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B975-69D6-E185-D8AE-0F34789F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30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64833-1075-9012-6A8C-7F8625E0C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A32E1-4B62-1EEE-4359-94AD95166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29933-6D35-4C79-FDB2-2DD0CD44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54E8-C5C8-4C10-A2EB-FCBF1BD850BF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710B3-1740-2855-5FAE-C06EFE60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44AE6-CDAC-46F5-3219-D37680AF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47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7070-1868-027F-093E-AB7F41AA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0B727-490E-E7F7-6467-B4FFAA4FC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C3523-6DD5-989B-4429-1C9D9118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54E8-C5C8-4C10-A2EB-FCBF1BD850BF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06DED-3D3E-30BE-C418-03F911D6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17CD0-0EC0-B298-FA15-1F35EB24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20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4DFB-B0D7-6E63-B36F-0E31AF88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DFF91-4151-99F0-4EC8-D4767B295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2490A-4473-BD23-7AD5-D757D018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54E8-C5C8-4C10-A2EB-FCBF1BD850BF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DF3C6-C1AE-CABE-A489-F0FFF616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629F1-5559-D555-D9C3-24BF25E0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67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7672-8F98-9308-10C6-3E7AF643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AB68C-7A32-0433-EFEB-564D7AD4D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EA532-4542-DAAE-F09B-884532815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69276-151F-DE07-1324-1F72E809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54E8-C5C8-4C10-A2EB-FCBF1BD850BF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CAC29-2F10-708C-5B85-3618027B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F8B8A-C5EB-BBFD-E3B9-5BB78DA4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00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127A-0CC6-C4B1-2E6C-D0B64A72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77E40-63CC-1ABE-6ACB-745AF0BB0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C7424-01CD-732C-EB40-186463226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DE6-6596-E3E2-D903-B7DD971B5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29E1D-C91D-ABDA-9CD3-FFA6F0351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93F35-2C2B-0B95-F8B7-0DE962DE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54E8-C5C8-4C10-A2EB-FCBF1BD850BF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FB45E-9A43-1A9C-B802-402FB2F0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D2254-5F4F-0000-1785-E4E3B586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82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35FC-B75E-BF09-CB24-67A2A0B2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FA7A3-690D-1CC8-62FA-D4878CFE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54E8-C5C8-4C10-A2EB-FCBF1BD850BF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30C0F-700F-DE72-A9A1-ECBF0A9C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7BBC4-9BD9-9B06-4038-3D1BF9B2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35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2FFC8-6F5B-FB4E-65A5-5B33E429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54E8-C5C8-4C10-A2EB-FCBF1BD850BF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BDEF9-8C32-B346-EBF6-F51C174E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4092C-E53F-23B0-9CED-92CFB758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82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CB65-0D09-3D51-18D1-EC63ED25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45178-5D95-464F-8FE6-132304D3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B4DE7-82D1-5372-42AB-A23F932A0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6DF44-9907-356F-222F-54C6052C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54E8-C5C8-4C10-A2EB-FCBF1BD850BF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44241-F4B3-163A-28E3-704ACCAB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85790-A104-F221-DCFC-916F1A72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10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A482-F965-115D-E96E-8F1781F0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75BC7-5C51-3C9B-6D5D-1D2620375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3508E-AE1F-72C5-7E9D-C82C0B3CD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2C836-1011-6532-0DBF-D7AD512B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54E8-C5C8-4C10-A2EB-FCBF1BD850BF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FB3FE-ABDB-EA90-DBFC-155AD927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03C92-3A0B-2426-2222-95FD2D66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36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0C94E-518F-3704-8E05-733163C0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AC312-C89D-608F-F065-48071ADB2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CF4C7-7643-2FC2-BB34-25B4A99F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E54E8-C5C8-4C10-A2EB-FCBF1BD850BF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7D392-70B0-469F-B38B-C156F32D5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7FC7-7D57-5F8C-1912-858137E6A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78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9976-D392-BAE3-A51F-F8C17894C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585326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 2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 609 – Optimisation Methods in Engineering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68FEC-0A71-8303-C8F8-61A243C56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914400"/>
          </a:xfrm>
        </p:spPr>
        <p:txBody>
          <a:bodyPr anchor="t">
            <a:norm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Multivariable Method: </a:t>
            </a:r>
            <a:r>
              <a:rPr lang="en-IN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Conjugate Direction Method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Unidirectional Search: </a:t>
            </a:r>
            <a:r>
              <a:rPr lang="en-IN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 Phase &amp; Newton Raphson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8E329-C810-52FC-B55B-64B33A721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" y="88780"/>
            <a:ext cx="1129595" cy="1140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623A94-06B6-5059-2F72-F587EEA3117C}"/>
              </a:ext>
            </a:extLst>
          </p:cNvPr>
          <p:cNvSpPr txBox="1"/>
          <p:nvPr/>
        </p:nvSpPr>
        <p:spPr>
          <a:xfrm>
            <a:off x="7405457" y="5278436"/>
            <a:ext cx="3869184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Nirmal S. [234103107]</a:t>
            </a: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Rohith Kumar Saragadam [234103109]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DDED1-BC1D-F9CE-763F-54B66D983481}"/>
              </a:ext>
            </a:extLst>
          </p:cNvPr>
          <p:cNvSpPr txBox="1"/>
          <p:nvPr/>
        </p:nvSpPr>
        <p:spPr>
          <a:xfrm>
            <a:off x="651029" y="5278436"/>
            <a:ext cx="386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 : 7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9529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00F152-A080-059A-F7C8-E4CD55AB9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" y="88780"/>
            <a:ext cx="1129595" cy="1140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D4E556-9470-BF05-FC72-023C3B6A4F93}"/>
              </a:ext>
            </a:extLst>
          </p:cNvPr>
          <p:cNvSpPr txBox="1"/>
          <p:nvPr/>
        </p:nvSpPr>
        <p:spPr>
          <a:xfrm>
            <a:off x="3966098" y="136005"/>
            <a:ext cx="425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Squares Function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um Squares Function">
            <a:extLst>
              <a:ext uri="{FF2B5EF4-FFF2-40B4-BE49-F238E27FC236}">
                <a16:creationId xmlns:a16="http://schemas.microsoft.com/office/drawing/2014/main" id="{31E9EBE3-E88D-D9B8-FA88-6AD8170A8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157" y="0"/>
            <a:ext cx="3349843" cy="25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B7E6C0-8C2B-49FD-B891-A52B2A8EE447}"/>
                  </a:ext>
                </a:extLst>
              </p:cNvPr>
              <p:cNvSpPr txBox="1"/>
              <p:nvPr/>
            </p:nvSpPr>
            <p:spPr>
              <a:xfrm flipH="1">
                <a:off x="1834631" y="860339"/>
                <a:ext cx="5928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 Solution: 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0, 0, 0, 0, 0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B7E6C0-8C2B-49FD-B891-A52B2A8EE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34631" y="860339"/>
                <a:ext cx="5928952" cy="369332"/>
              </a:xfrm>
              <a:prstGeom prst="rect">
                <a:avLst/>
              </a:prstGeom>
              <a:blipFill>
                <a:blip r:embed="rId4"/>
                <a:stretch>
                  <a:fillRect l="-92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8C7DF83-C1E8-4690-71DD-CA8324AA7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444435"/>
              </p:ext>
            </p:extLst>
          </p:nvPr>
        </p:nvGraphicFramePr>
        <p:xfrm>
          <a:off x="8048676" y="2803005"/>
          <a:ext cx="4024954" cy="3784228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429500">
                  <a:extLst>
                    <a:ext uri="{9D8B030D-6E8A-4147-A177-3AD203B41FA5}">
                      <a16:colId xmlns:a16="http://schemas.microsoft.com/office/drawing/2014/main" val="4218778163"/>
                    </a:ext>
                  </a:extLst>
                </a:gridCol>
                <a:gridCol w="2450237">
                  <a:extLst>
                    <a:ext uri="{9D8B030D-6E8A-4147-A177-3AD203B41FA5}">
                      <a16:colId xmlns:a16="http://schemas.microsoft.com/office/drawing/2014/main" val="2937072371"/>
                    </a:ext>
                  </a:extLst>
                </a:gridCol>
                <a:gridCol w="1145217">
                  <a:extLst>
                    <a:ext uri="{9D8B030D-6E8A-4147-A177-3AD203B41FA5}">
                      <a16:colId xmlns:a16="http://schemas.microsoft.com/office/drawing/2014/main" val="1721371925"/>
                    </a:ext>
                  </a:extLst>
                </a:gridCol>
              </a:tblGrid>
              <a:tr h="2703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 (x)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Fn_val f(x)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5695627"/>
                  </a:ext>
                </a:extLst>
              </a:tr>
              <a:tr h="2703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(5.000, 5.000, 5.000, 4.000, 3.000)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2698064"/>
                  </a:ext>
                </a:extLst>
              </a:tr>
              <a:tr h="2703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(-0.000, 5.000, 5.000, 4.000, 3.000)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7680688"/>
                  </a:ext>
                </a:extLst>
              </a:tr>
              <a:tr h="2703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(-0.000, 0.000, 5.000, 4.000, 3.000)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4153012"/>
                  </a:ext>
                </a:extLst>
              </a:tr>
              <a:tr h="2703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(-0.000, 0.000, -0.000, 4.000, 3.000)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1596119"/>
                  </a:ext>
                </a:extLst>
              </a:tr>
              <a:tr h="2703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(-0.000, 0.000, -0.000, -0.000, 3.000)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38381197"/>
                  </a:ext>
                </a:extLst>
              </a:tr>
              <a:tr h="2703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(-0.000, 0.000, -0.000, -0.000, -0.000)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7820597"/>
                  </a:ext>
                </a:extLst>
              </a:tr>
              <a:tr h="2703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(-0.000, 0.000, -0.000, -0.000, -0.000)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9254269"/>
                  </a:ext>
                </a:extLst>
              </a:tr>
              <a:tr h="2703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(-0.000, 0.000, -0.000, 0.000, -0.000)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9773236"/>
                  </a:ext>
                </a:extLst>
              </a:tr>
              <a:tr h="2703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(-0.000, 0.000, -0.000, 0.000, -0.000)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0557273"/>
                  </a:ext>
                </a:extLst>
              </a:tr>
              <a:tr h="2703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(-0.000, 0.000, -0.000, 0.000, -0.000)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8222886"/>
                  </a:ext>
                </a:extLst>
              </a:tr>
              <a:tr h="2703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(-0.000, 0.000, -0.000, 0.000, -0.000)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9266681"/>
                  </a:ext>
                </a:extLst>
              </a:tr>
              <a:tr h="2703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(-0.000, 0.000, -0.000, -0.000, -0.000)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6100627"/>
                  </a:ext>
                </a:extLst>
              </a:tr>
              <a:tr h="2703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(-0.000, 0.000, 0.000, 0.000, -0.000)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095109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252083E-29EA-ED10-28FB-8CB27E51D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87147"/>
              </p:ext>
            </p:extLst>
          </p:nvPr>
        </p:nvGraphicFramePr>
        <p:xfrm>
          <a:off x="310722" y="1569008"/>
          <a:ext cx="7452863" cy="2186244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505566">
                  <a:extLst>
                    <a:ext uri="{9D8B030D-6E8A-4147-A177-3AD203B41FA5}">
                      <a16:colId xmlns:a16="http://schemas.microsoft.com/office/drawing/2014/main" val="3296758169"/>
                    </a:ext>
                  </a:extLst>
                </a:gridCol>
                <a:gridCol w="2475578">
                  <a:extLst>
                    <a:ext uri="{9D8B030D-6E8A-4147-A177-3AD203B41FA5}">
                      <a16:colId xmlns:a16="http://schemas.microsoft.com/office/drawing/2014/main" val="4261454227"/>
                    </a:ext>
                  </a:extLst>
                </a:gridCol>
                <a:gridCol w="2452234">
                  <a:extLst>
                    <a:ext uri="{9D8B030D-6E8A-4147-A177-3AD203B41FA5}">
                      <a16:colId xmlns:a16="http://schemas.microsoft.com/office/drawing/2014/main" val="2245809374"/>
                    </a:ext>
                  </a:extLst>
                </a:gridCol>
                <a:gridCol w="925346">
                  <a:extLst>
                    <a:ext uri="{9D8B030D-6E8A-4147-A177-3AD203B41FA5}">
                      <a16:colId xmlns:a16="http://schemas.microsoft.com/office/drawing/2014/main" val="484009773"/>
                    </a:ext>
                  </a:extLst>
                </a:gridCol>
                <a:gridCol w="1094139">
                  <a:extLst>
                    <a:ext uri="{9D8B030D-6E8A-4147-A177-3AD203B41FA5}">
                      <a16:colId xmlns:a16="http://schemas.microsoft.com/office/drawing/2014/main" val="3615381902"/>
                    </a:ext>
                  </a:extLst>
                </a:gridCol>
              </a:tblGrid>
              <a:tr h="4453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 Point (x0)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Point (x*)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Value f(x*)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Fn. Eval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extLst>
                  <a:ext uri="{0D108BD9-81ED-4DB2-BD59-A6C34878D82A}">
                    <a16:rowId xmlns:a16="http://schemas.microsoft.com/office/drawing/2014/main" val="495640248"/>
                  </a:ext>
                </a:extLst>
              </a:tr>
              <a:tr h="290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(5.000, 5.000, 5.000, 4.000, 3.000)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(-0.000, 0.000, 0.000, 0.000, -0.000)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extLst>
                  <a:ext uri="{0D108BD9-81ED-4DB2-BD59-A6C34878D82A}">
                    <a16:rowId xmlns:a16="http://schemas.microsoft.com/office/drawing/2014/main" val="400948124"/>
                  </a:ext>
                </a:extLst>
              </a:tr>
              <a:tr h="290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(1.000, 3.000, 2.450, 2.345, 3.345)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(0.000, 0.000, 0.000, 0.000, -0.000)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extLst>
                  <a:ext uri="{0D108BD9-81ED-4DB2-BD59-A6C34878D82A}">
                    <a16:rowId xmlns:a16="http://schemas.microsoft.com/office/drawing/2014/main" val="3100249733"/>
                  </a:ext>
                </a:extLst>
              </a:tr>
              <a:tr h="290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(-1.000, -3.000, -2.450, -2.345, -3.345)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(-0.000, -0.000, -0.000, -0.000, 0.000)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extLst>
                  <a:ext uri="{0D108BD9-81ED-4DB2-BD59-A6C34878D82A}">
                    <a16:rowId xmlns:a16="http://schemas.microsoft.com/office/drawing/2014/main" val="1800557267"/>
                  </a:ext>
                </a:extLst>
              </a:tr>
              <a:tr h="290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(5.000, 5.000, 5.000, 5.000, 5.000)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(0.000, -0.000, -0.000, -0.000, 0.000)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extLst>
                  <a:ext uri="{0D108BD9-81ED-4DB2-BD59-A6C34878D82A}">
                    <a16:rowId xmlns:a16="http://schemas.microsoft.com/office/drawing/2014/main" val="2521677447"/>
                  </a:ext>
                </a:extLst>
              </a:tr>
              <a:tr h="290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(5.000, -5.000, 5.000, -5.000, 5.000)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(0.000, 0.000, -0.000, 0.000, 0.000)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extLst>
                  <a:ext uri="{0D108BD9-81ED-4DB2-BD59-A6C34878D82A}">
                    <a16:rowId xmlns:a16="http://schemas.microsoft.com/office/drawing/2014/main" val="2055940443"/>
                  </a:ext>
                </a:extLst>
              </a:tr>
              <a:tr h="290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(-5.000, -5.000, -5.000, -5.000, -5.000)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(-0.000, 0.000, 0.000, 0.000, -0.000)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36" marR="5936" marT="5936" marB="0" anchor="b"/>
                </a:tc>
                <a:extLst>
                  <a:ext uri="{0D108BD9-81ED-4DB2-BD59-A6C34878D82A}">
                    <a16:rowId xmlns:a16="http://schemas.microsoft.com/office/drawing/2014/main" val="18714740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C929572-0E1F-A162-BC6B-373D31CC9D61}"/>
              </a:ext>
            </a:extLst>
          </p:cNvPr>
          <p:cNvSpPr txBox="1"/>
          <p:nvPr/>
        </p:nvSpPr>
        <p:spPr>
          <a:xfrm flipH="1">
            <a:off x="310722" y="5487947"/>
            <a:ext cx="7452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 seem to tend toward the Global Minima with any initial value.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function evaluation seem to be about the same for any initial point.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11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00F152-A080-059A-F7C8-E4CD55AB9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" y="88780"/>
            <a:ext cx="1129595" cy="1140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D4E556-9470-BF05-FC72-023C3B6A4F93}"/>
              </a:ext>
            </a:extLst>
          </p:cNvPr>
          <p:cNvSpPr txBox="1"/>
          <p:nvPr/>
        </p:nvSpPr>
        <p:spPr>
          <a:xfrm>
            <a:off x="3966098" y="136005"/>
            <a:ext cx="425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Rosenbrock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Rosenbrock Function">
            <a:extLst>
              <a:ext uri="{FF2B5EF4-FFF2-40B4-BE49-F238E27FC236}">
                <a16:creationId xmlns:a16="http://schemas.microsoft.com/office/drawing/2014/main" id="{4641AE7E-F6E2-8079-8915-1203F06A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158" y="0"/>
            <a:ext cx="3349842" cy="251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9AED4C-39E4-CBC9-6584-66F13E575EAE}"/>
                  </a:ext>
                </a:extLst>
              </p:cNvPr>
              <p:cNvSpPr txBox="1"/>
              <p:nvPr/>
            </p:nvSpPr>
            <p:spPr>
              <a:xfrm flipH="1">
                <a:off x="1834631" y="860339"/>
                <a:ext cx="5928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 Solution: 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1, 1, 1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9AED4C-39E4-CBC9-6584-66F13E575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34631" y="860339"/>
                <a:ext cx="5928952" cy="369332"/>
              </a:xfrm>
              <a:prstGeom prst="rect">
                <a:avLst/>
              </a:prstGeom>
              <a:blipFill>
                <a:blip r:embed="rId4"/>
                <a:stretch>
                  <a:fillRect l="-92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853E1D2-584D-5CFD-A6D9-F18A44D1A4E4}"/>
              </a:ext>
            </a:extLst>
          </p:cNvPr>
          <p:cNvSpPr txBox="1"/>
          <p:nvPr/>
        </p:nvSpPr>
        <p:spPr>
          <a:xfrm flipH="1">
            <a:off x="310722" y="5487947"/>
            <a:ext cx="7452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seem to be multiple points at which the conjugate method converges.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initial point is near the Global Minima, it converges near it.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2221ED2-CE81-70A1-5FB2-C01C2EDAE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17981"/>
              </p:ext>
            </p:extLst>
          </p:nvPr>
        </p:nvGraphicFramePr>
        <p:xfrm>
          <a:off x="310723" y="1569006"/>
          <a:ext cx="7452860" cy="3500149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488267">
                  <a:extLst>
                    <a:ext uri="{9D8B030D-6E8A-4147-A177-3AD203B41FA5}">
                      <a16:colId xmlns:a16="http://schemas.microsoft.com/office/drawing/2014/main" val="2735013169"/>
                    </a:ext>
                  </a:extLst>
                </a:gridCol>
                <a:gridCol w="2530137">
                  <a:extLst>
                    <a:ext uri="{9D8B030D-6E8A-4147-A177-3AD203B41FA5}">
                      <a16:colId xmlns:a16="http://schemas.microsoft.com/office/drawing/2014/main" val="1977122523"/>
                    </a:ext>
                  </a:extLst>
                </a:gridCol>
                <a:gridCol w="2396970">
                  <a:extLst>
                    <a:ext uri="{9D8B030D-6E8A-4147-A177-3AD203B41FA5}">
                      <a16:colId xmlns:a16="http://schemas.microsoft.com/office/drawing/2014/main" val="580211548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2006564097"/>
                    </a:ext>
                  </a:extLst>
                </a:gridCol>
                <a:gridCol w="1149719">
                  <a:extLst>
                    <a:ext uri="{9D8B030D-6E8A-4147-A177-3AD203B41FA5}">
                      <a16:colId xmlns:a16="http://schemas.microsoft.com/office/drawing/2014/main" val="2242599808"/>
                    </a:ext>
                  </a:extLst>
                </a:gridCol>
              </a:tblGrid>
              <a:tr h="4437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 Point (x0)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Point (x*)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Value f(x*)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Fn. Eval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extLst>
                  <a:ext uri="{0D108BD9-81ED-4DB2-BD59-A6C34878D82A}">
                    <a16:rowId xmlns:a16="http://schemas.microsoft.com/office/drawing/2014/main" val="2481012069"/>
                  </a:ext>
                </a:extLst>
              </a:tr>
              <a:tr h="2778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(-2.000, 0.000, 2.000)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(0.976, 0.949, 0.901)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extLst>
                  <a:ext uri="{0D108BD9-81ED-4DB2-BD59-A6C34878D82A}">
                    <a16:rowId xmlns:a16="http://schemas.microsoft.com/office/drawing/2014/main" val="836117378"/>
                  </a:ext>
                </a:extLst>
              </a:tr>
              <a:tr h="2778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(-1.000, 1.000, 0.000)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(-0.758, 0.585, 0.346)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3.276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extLst>
                  <a:ext uri="{0D108BD9-81ED-4DB2-BD59-A6C34878D82A}">
                    <a16:rowId xmlns:a16="http://schemas.microsoft.com/office/drawing/2014/main" val="2216229041"/>
                  </a:ext>
                </a:extLst>
              </a:tr>
              <a:tr h="2778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(1.020, 1.050, 0.980)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(1.001, 1.002, 1.004)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extLst>
                  <a:ext uri="{0D108BD9-81ED-4DB2-BD59-A6C34878D82A}">
                    <a16:rowId xmlns:a16="http://schemas.microsoft.com/office/drawing/2014/main" val="2901056006"/>
                  </a:ext>
                </a:extLst>
              </a:tr>
              <a:tr h="2778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(1.500, 1.500, 0.500)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(0.953, 0.909, 0.825)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extLst>
                  <a:ext uri="{0D108BD9-81ED-4DB2-BD59-A6C34878D82A}">
                    <a16:rowId xmlns:a16="http://schemas.microsoft.com/office/drawing/2014/main" val="327758391"/>
                  </a:ext>
                </a:extLst>
              </a:tr>
              <a:tr h="2778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(-0.700, 0.500, 0.300)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(-0.092, -0.005, 0.009)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2770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extLst>
                  <a:ext uri="{0D108BD9-81ED-4DB2-BD59-A6C34878D82A}">
                    <a16:rowId xmlns:a16="http://schemas.microsoft.com/office/drawing/2014/main" val="2825680405"/>
                  </a:ext>
                </a:extLst>
              </a:tr>
              <a:tr h="2778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(-0.800, 0.600, 0.100)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(-0.372, 0.121, 0.024)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2478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extLst>
                  <a:ext uri="{0D108BD9-81ED-4DB2-BD59-A6C34878D82A}">
                    <a16:rowId xmlns:a16="http://schemas.microsoft.com/office/drawing/2014/main" val="3770885330"/>
                  </a:ext>
                </a:extLst>
              </a:tr>
              <a:tr h="2778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(-2.000, 0.600, 2.000)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(1.106, 1.224, 1.499)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extLst>
                  <a:ext uri="{0D108BD9-81ED-4DB2-BD59-A6C34878D82A}">
                    <a16:rowId xmlns:a16="http://schemas.microsoft.com/office/drawing/2014/main" val="1455746307"/>
                  </a:ext>
                </a:extLst>
              </a:tr>
              <a:tr h="2778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(-2.000, -2.000, -2.000)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(0.954, 0.908, 0.819)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extLst>
                  <a:ext uri="{0D108BD9-81ED-4DB2-BD59-A6C34878D82A}">
                    <a16:rowId xmlns:a16="http://schemas.microsoft.com/office/drawing/2014/main" val="1379636827"/>
                  </a:ext>
                </a:extLst>
              </a:tr>
              <a:tr h="2778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(-2.000, -2.000, 1.000)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(0.392, 0.136, -0.016)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extLst>
                  <a:ext uri="{0D108BD9-81ED-4DB2-BD59-A6C34878D82A}">
                    <a16:rowId xmlns:a16="http://schemas.microsoft.com/office/drawing/2014/main" val="3404492491"/>
                  </a:ext>
                </a:extLst>
              </a:tr>
              <a:tr h="2778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(-2.000, 1.000, 1.000)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(-1.127, 1.280, 1.644)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extLst>
                  <a:ext uri="{0D108BD9-81ED-4DB2-BD59-A6C34878D82A}">
                    <a16:rowId xmlns:a16="http://schemas.microsoft.com/office/drawing/2014/main" val="2649953541"/>
                  </a:ext>
                </a:extLst>
              </a:tr>
              <a:tr h="2778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(1.000, 1.000, 1.000)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(1.000, 1.000, 1.000)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2" marR="5412" marT="5412" marB="0" anchor="b"/>
                </a:tc>
                <a:extLst>
                  <a:ext uri="{0D108BD9-81ED-4DB2-BD59-A6C34878D82A}">
                    <a16:rowId xmlns:a16="http://schemas.microsoft.com/office/drawing/2014/main" val="68922394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1DE6B86-3555-66EB-95FC-F08016BAD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804373"/>
              </p:ext>
            </p:extLst>
          </p:nvPr>
        </p:nvGraphicFramePr>
        <p:xfrm>
          <a:off x="8057552" y="2811881"/>
          <a:ext cx="4024953" cy="2693821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429499">
                  <a:extLst>
                    <a:ext uri="{9D8B030D-6E8A-4147-A177-3AD203B41FA5}">
                      <a16:colId xmlns:a16="http://schemas.microsoft.com/office/drawing/2014/main" val="3739406820"/>
                    </a:ext>
                  </a:extLst>
                </a:gridCol>
                <a:gridCol w="2432483">
                  <a:extLst>
                    <a:ext uri="{9D8B030D-6E8A-4147-A177-3AD203B41FA5}">
                      <a16:colId xmlns:a16="http://schemas.microsoft.com/office/drawing/2014/main" val="2813512773"/>
                    </a:ext>
                  </a:extLst>
                </a:gridCol>
                <a:gridCol w="1162971">
                  <a:extLst>
                    <a:ext uri="{9D8B030D-6E8A-4147-A177-3AD203B41FA5}">
                      <a16:colId xmlns:a16="http://schemas.microsoft.com/office/drawing/2014/main" val="1524796845"/>
                    </a:ext>
                  </a:extLst>
                </a:gridCol>
              </a:tblGrid>
              <a:tr h="2522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0" marR="6940" marT="69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 (x)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0" marR="6940" marT="69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Fn_val</a:t>
                      </a:r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f(x)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0" marR="6940" marT="6940" marB="0" anchor="b"/>
                </a:tc>
                <a:extLst>
                  <a:ext uri="{0D108BD9-81ED-4DB2-BD59-A6C34878D82A}">
                    <a16:rowId xmlns:a16="http://schemas.microsoft.com/office/drawing/2014/main" val="4188019868"/>
                  </a:ext>
                </a:extLst>
              </a:tr>
              <a:tr h="2712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0" marR="6940" marT="69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(-2.000, 0.600, 2.000)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0" marR="6940" marT="69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1434.120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8309312"/>
                  </a:ext>
                </a:extLst>
              </a:tr>
              <a:tr h="2712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0" marR="6940" marT="69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(-0.008, 0.600, 2.000)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0" marR="6940" marT="69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306.128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1220835"/>
                  </a:ext>
                </a:extLst>
              </a:tr>
              <a:tr h="2712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0" marR="6940" marT="69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(-0.008, 1.224, 2.000)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0" marR="6940" marT="69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176.050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8769516"/>
                  </a:ext>
                </a:extLst>
              </a:tr>
              <a:tr h="2712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0" marR="6940" marT="69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(-0.008, 1.224, 1.499)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0" marR="6940" marT="69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150.961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5484819"/>
                  </a:ext>
                </a:extLst>
              </a:tr>
              <a:tr h="2712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0" marR="6940" marT="69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(1.106, 1.224, 1.499)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0" marR="6940" marT="69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7264432"/>
                  </a:ext>
                </a:extLst>
              </a:tr>
              <a:tr h="2712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0" marR="6940" marT="69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(1.106, 1.224, 1.499)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0" marR="6940" marT="69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248344"/>
                  </a:ext>
                </a:extLst>
              </a:tr>
              <a:tr h="2712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0" marR="6940" marT="69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(1.106, 1.224, 1.499)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0" marR="6940" marT="69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8286533"/>
                  </a:ext>
                </a:extLst>
              </a:tr>
              <a:tr h="2712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0" marR="6940" marT="69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(1.106, 1.224, 1.499)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0" marR="6940" marT="69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4927181"/>
                  </a:ext>
                </a:extLst>
              </a:tr>
              <a:tr h="2712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0" marR="6940" marT="69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(1.106, 1.224, 1.499)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0" marR="6940" marT="69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3836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34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00F152-A080-059A-F7C8-E4CD55AB9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" y="88780"/>
            <a:ext cx="1129595" cy="1140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D4E556-9470-BF05-FC72-023C3B6A4F93}"/>
              </a:ext>
            </a:extLst>
          </p:cNvPr>
          <p:cNvSpPr txBox="1"/>
          <p:nvPr/>
        </p:nvSpPr>
        <p:spPr>
          <a:xfrm>
            <a:off x="3966098" y="136005"/>
            <a:ext cx="425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Dixon-Price Function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Dixon-Price Function">
            <a:extLst>
              <a:ext uri="{FF2B5EF4-FFF2-40B4-BE49-F238E27FC236}">
                <a16:creationId xmlns:a16="http://schemas.microsoft.com/office/drawing/2014/main" id="{F7A07657-82D7-4CE8-4E88-829C5D410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158" y="0"/>
            <a:ext cx="3349842" cy="25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F28169-91A4-C420-F1E2-565597BAD703}"/>
                  </a:ext>
                </a:extLst>
              </p:cNvPr>
              <p:cNvSpPr txBox="1"/>
              <p:nvPr/>
            </p:nvSpPr>
            <p:spPr>
              <a:xfrm flipH="1">
                <a:off x="1834630" y="860339"/>
                <a:ext cx="6599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 Solution: 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1.0,  0.707,  0.594,  0.545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F28169-91A4-C420-F1E2-565597BA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34630" y="860339"/>
                <a:ext cx="6599155" cy="369332"/>
              </a:xfrm>
              <a:prstGeom prst="rect">
                <a:avLst/>
              </a:prstGeom>
              <a:blipFill>
                <a:blip r:embed="rId4"/>
                <a:stretch>
                  <a:fillRect l="-832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7D19ED-3E78-9260-5A7C-DFD43A98B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123305"/>
              </p:ext>
            </p:extLst>
          </p:nvPr>
        </p:nvGraphicFramePr>
        <p:xfrm>
          <a:off x="8057552" y="2811882"/>
          <a:ext cx="4024953" cy="3882975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482766">
                  <a:extLst>
                    <a:ext uri="{9D8B030D-6E8A-4147-A177-3AD203B41FA5}">
                      <a16:colId xmlns:a16="http://schemas.microsoft.com/office/drawing/2014/main" val="1531781998"/>
                    </a:ext>
                  </a:extLst>
                </a:gridCol>
                <a:gridCol w="2379216">
                  <a:extLst>
                    <a:ext uri="{9D8B030D-6E8A-4147-A177-3AD203B41FA5}">
                      <a16:colId xmlns:a16="http://schemas.microsoft.com/office/drawing/2014/main" val="3765150806"/>
                    </a:ext>
                  </a:extLst>
                </a:gridCol>
                <a:gridCol w="1162971">
                  <a:extLst>
                    <a:ext uri="{9D8B030D-6E8A-4147-A177-3AD203B41FA5}">
                      <a16:colId xmlns:a16="http://schemas.microsoft.com/office/drawing/2014/main" val="3281266361"/>
                    </a:ext>
                  </a:extLst>
                </a:gridCol>
              </a:tblGrid>
              <a:tr h="1190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 (x)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Fn_val f(x)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extLst>
                  <a:ext uri="{0D108BD9-81ED-4DB2-BD59-A6C34878D82A}">
                    <a16:rowId xmlns:a16="http://schemas.microsoft.com/office/drawing/2014/main" val="2632252169"/>
                  </a:ext>
                </a:extLst>
              </a:tr>
              <a:tr h="145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(1.000, 0.700, 0.600, 0.500)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extLst>
                  <a:ext uri="{0D108BD9-81ED-4DB2-BD59-A6C34878D82A}">
                    <a16:rowId xmlns:a16="http://schemas.microsoft.com/office/drawing/2014/main" val="2320905926"/>
                  </a:ext>
                </a:extLst>
              </a:tr>
              <a:tr h="145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(1.013, 0.700, 0.600, 0.500)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extLst>
                  <a:ext uri="{0D108BD9-81ED-4DB2-BD59-A6C34878D82A}">
                    <a16:rowId xmlns:a16="http://schemas.microsoft.com/office/drawing/2014/main" val="3766973076"/>
                  </a:ext>
                </a:extLst>
              </a:tr>
              <a:tr h="145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(1.013, 0.707, 0.600, 0.500)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extLst>
                  <a:ext uri="{0D108BD9-81ED-4DB2-BD59-A6C34878D82A}">
                    <a16:rowId xmlns:a16="http://schemas.microsoft.com/office/drawing/2014/main" val="1483288280"/>
                  </a:ext>
                </a:extLst>
              </a:tr>
              <a:tr h="145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(1.013, 0.707, 0.614, 0.500)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extLst>
                  <a:ext uri="{0D108BD9-81ED-4DB2-BD59-A6C34878D82A}">
                    <a16:rowId xmlns:a16="http://schemas.microsoft.com/office/drawing/2014/main" val="2943305843"/>
                  </a:ext>
                </a:extLst>
              </a:tr>
              <a:tr h="145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(1.013, 0.707, 0.614, 0.554)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extLst>
                  <a:ext uri="{0D108BD9-81ED-4DB2-BD59-A6C34878D82A}">
                    <a16:rowId xmlns:a16="http://schemas.microsoft.com/office/drawing/2014/main" val="322342787"/>
                  </a:ext>
                </a:extLst>
              </a:tr>
              <a:tr h="145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(1.018, 0.707, 0.614, 0.554)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extLst>
                  <a:ext uri="{0D108BD9-81ED-4DB2-BD59-A6C34878D82A}">
                    <a16:rowId xmlns:a16="http://schemas.microsoft.com/office/drawing/2014/main" val="4172211240"/>
                  </a:ext>
                </a:extLst>
              </a:tr>
              <a:tr h="145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(1.018, 0.706, 0.613, 0.551)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extLst>
                  <a:ext uri="{0D108BD9-81ED-4DB2-BD59-A6C34878D82A}">
                    <a16:rowId xmlns:a16="http://schemas.microsoft.com/office/drawing/2014/main" val="540276529"/>
                  </a:ext>
                </a:extLst>
              </a:tr>
              <a:tr h="145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(1.025, 0.706, 0.613, 0.551)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extLst>
                  <a:ext uri="{0D108BD9-81ED-4DB2-BD59-A6C34878D82A}">
                    <a16:rowId xmlns:a16="http://schemas.microsoft.com/office/drawing/2014/main" val="2398909099"/>
                  </a:ext>
                </a:extLst>
              </a:tr>
              <a:tr h="145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(1.025, 0.707, 0.613, 0.551)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extLst>
                  <a:ext uri="{0D108BD9-81ED-4DB2-BD59-A6C34878D82A}">
                    <a16:rowId xmlns:a16="http://schemas.microsoft.com/office/drawing/2014/main" val="2455058767"/>
                  </a:ext>
                </a:extLst>
              </a:tr>
              <a:tr h="145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(1.025, 0.707, 0.599, 0.551)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extLst>
                  <a:ext uri="{0D108BD9-81ED-4DB2-BD59-A6C34878D82A}">
                    <a16:rowId xmlns:a16="http://schemas.microsoft.com/office/drawing/2014/main" val="1066362838"/>
                  </a:ext>
                </a:extLst>
              </a:tr>
              <a:tr h="145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(1.025, 0.707, 0.599, 0.548)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extLst>
                  <a:ext uri="{0D108BD9-81ED-4DB2-BD59-A6C34878D82A}">
                    <a16:rowId xmlns:a16="http://schemas.microsoft.com/office/drawing/2014/main" val="1067070693"/>
                  </a:ext>
                </a:extLst>
              </a:tr>
              <a:tr h="145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(1.007, 0.709, 0.596, 0.546)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extLst>
                  <a:ext uri="{0D108BD9-81ED-4DB2-BD59-A6C34878D82A}">
                    <a16:rowId xmlns:a16="http://schemas.microsoft.com/office/drawing/2014/main" val="1516173943"/>
                  </a:ext>
                </a:extLst>
              </a:tr>
              <a:tr h="145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(1.006, 0.709, 0.596, 0.546)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extLst>
                  <a:ext uri="{0D108BD9-81ED-4DB2-BD59-A6C34878D82A}">
                    <a16:rowId xmlns:a16="http://schemas.microsoft.com/office/drawing/2014/main" val="2158577492"/>
                  </a:ext>
                </a:extLst>
              </a:tr>
              <a:tr h="145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(1.005, 0.709, 0.596, 0.546)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extLst>
                  <a:ext uri="{0D108BD9-81ED-4DB2-BD59-A6C34878D82A}">
                    <a16:rowId xmlns:a16="http://schemas.microsoft.com/office/drawing/2014/main" val="2912379986"/>
                  </a:ext>
                </a:extLst>
              </a:tr>
              <a:tr h="145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(1.005, 0.709, 0.596, 0.546)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extLst>
                  <a:ext uri="{0D108BD9-81ED-4DB2-BD59-A6C34878D82A}">
                    <a16:rowId xmlns:a16="http://schemas.microsoft.com/office/drawing/2014/main" val="1470316039"/>
                  </a:ext>
                </a:extLst>
              </a:tr>
              <a:tr h="145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(1.005, 0.708, 0.596, 0.546)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extLst>
                  <a:ext uri="{0D108BD9-81ED-4DB2-BD59-A6C34878D82A}">
                    <a16:rowId xmlns:a16="http://schemas.microsoft.com/office/drawing/2014/main" val="1010667056"/>
                  </a:ext>
                </a:extLst>
              </a:tr>
              <a:tr h="145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(1.005, 0.708, 0.596, 0.546)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extLst>
                  <a:ext uri="{0D108BD9-81ED-4DB2-BD59-A6C34878D82A}">
                    <a16:rowId xmlns:a16="http://schemas.microsoft.com/office/drawing/2014/main" val="2537252125"/>
                  </a:ext>
                </a:extLst>
              </a:tr>
              <a:tr h="145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(1.004, 0.708, 0.596, 0.546)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extLst>
                  <a:ext uri="{0D108BD9-81ED-4DB2-BD59-A6C34878D82A}">
                    <a16:rowId xmlns:a16="http://schemas.microsoft.com/office/drawing/2014/main" val="3614882001"/>
                  </a:ext>
                </a:extLst>
              </a:tr>
              <a:tr h="145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(1.004, 0.708, 0.596, 0.546)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extLst>
                  <a:ext uri="{0D108BD9-81ED-4DB2-BD59-A6C34878D82A}">
                    <a16:rowId xmlns:a16="http://schemas.microsoft.com/office/drawing/2014/main" val="2760868985"/>
                  </a:ext>
                </a:extLst>
              </a:tr>
              <a:tr h="145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(1.004, 0.708, 0.596, 0.546)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extLst>
                  <a:ext uri="{0D108BD9-81ED-4DB2-BD59-A6C34878D82A}">
                    <a16:rowId xmlns:a16="http://schemas.microsoft.com/office/drawing/2014/main" val="628262327"/>
                  </a:ext>
                </a:extLst>
              </a:tr>
              <a:tr h="145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(1.004, 0.708, 0.596, 0.546)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extLst>
                  <a:ext uri="{0D108BD9-81ED-4DB2-BD59-A6C34878D82A}">
                    <a16:rowId xmlns:a16="http://schemas.microsoft.com/office/drawing/2014/main" val="1761315935"/>
                  </a:ext>
                </a:extLst>
              </a:tr>
              <a:tr h="145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(1.004, 0.708, 0.596, 0.546)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" marR="1185" marT="1185" marB="0" anchor="b"/>
                </a:tc>
                <a:extLst>
                  <a:ext uri="{0D108BD9-81ED-4DB2-BD59-A6C34878D82A}">
                    <a16:rowId xmlns:a16="http://schemas.microsoft.com/office/drawing/2014/main" val="30882640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201BE39-3A59-AA29-0F24-A8760D8E8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086971"/>
              </p:ext>
            </p:extLst>
          </p:nvPr>
        </p:nvGraphicFramePr>
        <p:xfrm>
          <a:off x="296564" y="1562486"/>
          <a:ext cx="7452860" cy="2377326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532557">
                  <a:extLst>
                    <a:ext uri="{9D8B030D-6E8A-4147-A177-3AD203B41FA5}">
                      <a16:colId xmlns:a16="http://schemas.microsoft.com/office/drawing/2014/main" val="2307292777"/>
                    </a:ext>
                  </a:extLst>
                </a:gridCol>
                <a:gridCol w="2499361">
                  <a:extLst>
                    <a:ext uri="{9D8B030D-6E8A-4147-A177-3AD203B41FA5}">
                      <a16:colId xmlns:a16="http://schemas.microsoft.com/office/drawing/2014/main" val="3604659673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3968288131"/>
                    </a:ext>
                  </a:extLst>
                </a:gridCol>
                <a:gridCol w="888223">
                  <a:extLst>
                    <a:ext uri="{9D8B030D-6E8A-4147-A177-3AD203B41FA5}">
                      <a16:colId xmlns:a16="http://schemas.microsoft.com/office/drawing/2014/main" val="430607789"/>
                    </a:ext>
                  </a:extLst>
                </a:gridCol>
                <a:gridCol w="1277199">
                  <a:extLst>
                    <a:ext uri="{9D8B030D-6E8A-4147-A177-3AD203B41FA5}">
                      <a16:colId xmlns:a16="http://schemas.microsoft.com/office/drawing/2014/main" val="2328486079"/>
                    </a:ext>
                  </a:extLst>
                </a:gridCol>
              </a:tblGrid>
              <a:tr h="3741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 Point (x0)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Point (x*)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Value f(x*)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Fn. Eval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extLst>
                  <a:ext uri="{0D108BD9-81ED-4DB2-BD59-A6C34878D82A}">
                    <a16:rowId xmlns:a16="http://schemas.microsoft.com/office/drawing/2014/main" val="1017704392"/>
                  </a:ext>
                </a:extLst>
              </a:tr>
              <a:tr h="2861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(1.000, 0.700, 0.600, 0.500)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(1.004, 0.708, 0.596, 0.546)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2282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extLst>
                  <a:ext uri="{0D108BD9-81ED-4DB2-BD59-A6C34878D82A}">
                    <a16:rowId xmlns:a16="http://schemas.microsoft.com/office/drawing/2014/main" val="2324446625"/>
                  </a:ext>
                </a:extLst>
              </a:tr>
              <a:tr h="2861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(3.000, 7.000, 6.000, 5.000)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(-253.848, -0.256, 1.114, -0.733)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193980.9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extLst>
                  <a:ext uri="{0D108BD9-81ED-4DB2-BD59-A6C34878D82A}">
                    <a16:rowId xmlns:a16="http://schemas.microsoft.com/office/drawing/2014/main" val="823638796"/>
                  </a:ext>
                </a:extLst>
              </a:tr>
              <a:tr h="2861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(0.000, 0.000, 0.000, 0.000)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(0.778, 0.000, 0.000, 0.001)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1.259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extLst>
                  <a:ext uri="{0D108BD9-81ED-4DB2-BD59-A6C34878D82A}">
                    <a16:rowId xmlns:a16="http://schemas.microsoft.com/office/drawing/2014/main" val="2977397766"/>
                  </a:ext>
                </a:extLst>
              </a:tr>
              <a:tr h="2861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(1.000, 1.000, 1.000, 1.000)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(0.228, -0.541, -0.104, -0.195)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extLst>
                  <a:ext uri="{0D108BD9-81ED-4DB2-BD59-A6C34878D82A}">
                    <a16:rowId xmlns:a16="http://schemas.microsoft.com/office/drawing/2014/main" val="2359209663"/>
                  </a:ext>
                </a:extLst>
              </a:tr>
              <a:tr h="2861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(0.980, 0.650, 0.550, 0.450)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(0.128, -0.591, 0.055, -0.048)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extLst>
                  <a:ext uri="{0D108BD9-81ED-4DB2-BD59-A6C34878D82A}">
                    <a16:rowId xmlns:a16="http://schemas.microsoft.com/office/drawing/2014/main" val="2701178784"/>
                  </a:ext>
                </a:extLst>
              </a:tr>
              <a:tr h="286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(-1.000, -0.700, 0.000, -0.500)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(-7.787, 0.176, -0.505, -0.009)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201.754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extLst>
                  <a:ext uri="{0D108BD9-81ED-4DB2-BD59-A6C34878D82A}">
                    <a16:rowId xmlns:a16="http://schemas.microsoft.com/office/drawing/2014/main" val="1003253055"/>
                  </a:ext>
                </a:extLst>
              </a:tr>
              <a:tr h="286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(1.000, 0.700, 0.600, -0.500)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(-9.848, -0.202, 0.286, 0.973)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325.62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3" marR="5013" marT="5013" marB="0" anchor="b"/>
                </a:tc>
                <a:extLst>
                  <a:ext uri="{0D108BD9-81ED-4DB2-BD59-A6C34878D82A}">
                    <a16:rowId xmlns:a16="http://schemas.microsoft.com/office/drawing/2014/main" val="313496645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2D0F70C-5F74-A0F5-F426-3CCACA5A2696}"/>
              </a:ext>
            </a:extLst>
          </p:cNvPr>
          <p:cNvSpPr txBox="1"/>
          <p:nvPr/>
        </p:nvSpPr>
        <p:spPr>
          <a:xfrm flipH="1">
            <a:off x="310722" y="5487947"/>
            <a:ext cx="7452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seem to be multiple points at which the conjugate method converges.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initial point is near the Global Minima, it converges near it.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00F152-A080-059A-F7C8-E4CD55AB9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" y="88780"/>
            <a:ext cx="1129595" cy="1140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D4E556-9470-BF05-FC72-023C3B6A4F93}"/>
              </a:ext>
            </a:extLst>
          </p:cNvPr>
          <p:cNvSpPr txBox="1"/>
          <p:nvPr/>
        </p:nvSpPr>
        <p:spPr>
          <a:xfrm>
            <a:off x="3966098" y="136005"/>
            <a:ext cx="425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4" descr="Trid Function">
            <a:extLst>
              <a:ext uri="{FF2B5EF4-FFF2-40B4-BE49-F238E27FC236}">
                <a16:creationId xmlns:a16="http://schemas.microsoft.com/office/drawing/2014/main" id="{D28DFAE6-12E2-1483-C0F5-25C38252C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157" y="0"/>
            <a:ext cx="3349843" cy="25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6FE560-706C-1EEC-238D-950D730F2AD2}"/>
                  </a:ext>
                </a:extLst>
              </p:cNvPr>
              <p:cNvSpPr txBox="1"/>
              <p:nvPr/>
            </p:nvSpPr>
            <p:spPr>
              <a:xfrm flipH="1">
                <a:off x="1834630" y="860339"/>
                <a:ext cx="6288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 Solution: 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10, 12, 12, 10, 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=−50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6FE560-706C-1EEC-238D-950D730F2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34630" y="860339"/>
                <a:ext cx="6288437" cy="369332"/>
              </a:xfrm>
              <a:prstGeom prst="rect">
                <a:avLst/>
              </a:prstGeom>
              <a:blipFill>
                <a:blip r:embed="rId4"/>
                <a:stretch>
                  <a:fillRect l="-872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69A34C2-80F7-001B-247A-0517A645412E}"/>
              </a:ext>
            </a:extLst>
          </p:cNvPr>
          <p:cNvSpPr txBox="1"/>
          <p:nvPr/>
        </p:nvSpPr>
        <p:spPr>
          <a:xfrm flipH="1">
            <a:off x="310722" y="5487947"/>
            <a:ext cx="7452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 seem to tend toward the Global Minima with almost any initial value.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1436259-EBA4-0627-7942-2ACD8AFB2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80294"/>
              </p:ext>
            </p:extLst>
          </p:nvPr>
        </p:nvGraphicFramePr>
        <p:xfrm>
          <a:off x="8057552" y="2811882"/>
          <a:ext cx="4024953" cy="3921481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497168">
                  <a:extLst>
                    <a:ext uri="{9D8B030D-6E8A-4147-A177-3AD203B41FA5}">
                      <a16:colId xmlns:a16="http://schemas.microsoft.com/office/drawing/2014/main" val="2387342682"/>
                    </a:ext>
                  </a:extLst>
                </a:gridCol>
                <a:gridCol w="2607790">
                  <a:extLst>
                    <a:ext uri="{9D8B030D-6E8A-4147-A177-3AD203B41FA5}">
                      <a16:colId xmlns:a16="http://schemas.microsoft.com/office/drawing/2014/main" val="3704561822"/>
                    </a:ext>
                  </a:extLst>
                </a:gridCol>
                <a:gridCol w="919995">
                  <a:extLst>
                    <a:ext uri="{9D8B030D-6E8A-4147-A177-3AD203B41FA5}">
                      <a16:colId xmlns:a16="http://schemas.microsoft.com/office/drawing/2014/main" val="2497312595"/>
                    </a:ext>
                  </a:extLst>
                </a:gridCol>
              </a:tblGrid>
              <a:tr h="1463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4" marR="5294" marT="52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 (x)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4" marR="5294" marT="52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Fn_val</a:t>
                      </a:r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f(x)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4" marR="5294" marT="5294" marB="0" anchor="b"/>
                </a:tc>
                <a:extLst>
                  <a:ext uri="{0D108BD9-81ED-4DB2-BD59-A6C34878D82A}">
                    <a16:rowId xmlns:a16="http://schemas.microsoft.com/office/drawing/2014/main" val="226373856"/>
                  </a:ext>
                </a:extLst>
              </a:tr>
              <a:tr h="2885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4" marR="5294" marT="52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(5.000, 9.000, 10.000, 9.000, 9.000, 3.000)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4" marR="5294" marT="52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4" marR="5294" marT="5294" marB="0" anchor="b"/>
                </a:tc>
                <a:extLst>
                  <a:ext uri="{0D108BD9-81ED-4DB2-BD59-A6C34878D82A}">
                    <a16:rowId xmlns:a16="http://schemas.microsoft.com/office/drawing/2014/main" val="2771494889"/>
                  </a:ext>
                </a:extLst>
              </a:tr>
              <a:tr h="2885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4" marR="5294" marT="52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(5.500, 9.000, 10.000, 9.000, 9.000, 3.000)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4" marR="5294" marT="52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-40.25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4" marR="5294" marT="5294" marB="0" anchor="b"/>
                </a:tc>
                <a:extLst>
                  <a:ext uri="{0D108BD9-81ED-4DB2-BD59-A6C34878D82A}">
                    <a16:rowId xmlns:a16="http://schemas.microsoft.com/office/drawing/2014/main" val="3234293517"/>
                  </a:ext>
                </a:extLst>
              </a:tr>
              <a:tr h="2885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4" marR="5294" marT="52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(5.500, 8.750, 10.000, 9.000, 9.000, 3.000)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4" marR="5294" marT="52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-40.3125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4" marR="5294" marT="5294" marB="0" anchor="b"/>
                </a:tc>
                <a:extLst>
                  <a:ext uri="{0D108BD9-81ED-4DB2-BD59-A6C34878D82A}">
                    <a16:rowId xmlns:a16="http://schemas.microsoft.com/office/drawing/2014/main" val="68505056"/>
                  </a:ext>
                </a:extLst>
              </a:tr>
              <a:tr h="2885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4" marR="5294" marT="52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(5.500, 8.750, 9.875, 9.000, 9.000, 3.000)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4" marR="5294" marT="52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-40.3281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4" marR="5294" marT="5294" marB="0" anchor="b"/>
                </a:tc>
                <a:extLst>
                  <a:ext uri="{0D108BD9-81ED-4DB2-BD59-A6C34878D82A}">
                    <a16:rowId xmlns:a16="http://schemas.microsoft.com/office/drawing/2014/main" val="2244696392"/>
                  </a:ext>
                </a:extLst>
              </a:tr>
              <a:tr h="2885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4" marR="5294" marT="52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(5.500, 8.750, 9.875, 10.437, 9.000, 3.000)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4" marR="5294" marT="52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-42.3945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4" marR="5294" marT="5294" marB="0" anchor="b"/>
                </a:tc>
                <a:extLst>
                  <a:ext uri="{0D108BD9-81ED-4DB2-BD59-A6C34878D82A}">
                    <a16:rowId xmlns:a16="http://schemas.microsoft.com/office/drawing/2014/main" val="414549830"/>
                  </a:ext>
                </a:extLst>
              </a:tr>
              <a:tr h="2885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4" marR="5294" marT="52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(5.500, 8.750, 9.875, 10.437, 7.719, 3.000)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4" marR="5294" marT="52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-44.0361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4" marR="5294" marT="5294" marB="0" anchor="b"/>
                </a:tc>
                <a:extLst>
                  <a:ext uri="{0D108BD9-81ED-4DB2-BD59-A6C34878D82A}">
                    <a16:rowId xmlns:a16="http://schemas.microsoft.com/office/drawing/2014/main" val="364107570"/>
                  </a:ext>
                </a:extLst>
              </a:tr>
              <a:tr h="290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(5.959, 9.816, 11.675, 11.257, 8.992, 5.772)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-49.526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5307774"/>
                  </a:ext>
                </a:extLst>
              </a:tr>
              <a:tr h="290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(5.959, 9.816, 11.675, 11.257, 8.992, 5.772)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-49.526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675211"/>
                  </a:ext>
                </a:extLst>
              </a:tr>
              <a:tr h="290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(5.960, 9.816, 11.675, 11.257, 8.992, 5.772)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-49.526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4016266"/>
                  </a:ext>
                </a:extLst>
              </a:tr>
              <a:tr h="290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(5.960, 9.816, 11.675, 11.257, 8.992, 5.772)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-49.526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234461"/>
                  </a:ext>
                </a:extLst>
              </a:tr>
              <a:tr h="290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(5.959, 9.816, 11.675, 11.256, 8.992, 5.772)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-49.526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5246855"/>
                  </a:ext>
                </a:extLst>
              </a:tr>
              <a:tr h="290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(5.959, 9.816, 11.675, 11.256, 8.992, 5.772)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-49.526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5099353"/>
                  </a:ext>
                </a:extLst>
              </a:tr>
              <a:tr h="290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(5.959, 9.816, 11.675, 11.256, 8.992, 5.772)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-49.526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37220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F6499A1-B917-BFC1-0707-9BAC8F1E1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234038"/>
              </p:ext>
            </p:extLst>
          </p:nvPr>
        </p:nvGraphicFramePr>
        <p:xfrm>
          <a:off x="296564" y="1562486"/>
          <a:ext cx="7452860" cy="3144075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506076">
                  <a:extLst>
                    <a:ext uri="{9D8B030D-6E8A-4147-A177-3AD203B41FA5}">
                      <a16:colId xmlns:a16="http://schemas.microsoft.com/office/drawing/2014/main" val="3051582807"/>
                    </a:ext>
                  </a:extLst>
                </a:gridCol>
                <a:gridCol w="2580640">
                  <a:extLst>
                    <a:ext uri="{9D8B030D-6E8A-4147-A177-3AD203B41FA5}">
                      <a16:colId xmlns:a16="http://schemas.microsoft.com/office/drawing/2014/main" val="2775396320"/>
                    </a:ext>
                  </a:extLst>
                </a:gridCol>
                <a:gridCol w="2509520">
                  <a:extLst>
                    <a:ext uri="{9D8B030D-6E8A-4147-A177-3AD203B41FA5}">
                      <a16:colId xmlns:a16="http://schemas.microsoft.com/office/drawing/2014/main" val="288934673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24471481"/>
                    </a:ext>
                  </a:extLst>
                </a:gridCol>
                <a:gridCol w="1033664">
                  <a:extLst>
                    <a:ext uri="{9D8B030D-6E8A-4147-A177-3AD203B41FA5}">
                      <a16:colId xmlns:a16="http://schemas.microsoft.com/office/drawing/2014/main" val="1864683218"/>
                    </a:ext>
                  </a:extLst>
                </a:gridCol>
              </a:tblGrid>
              <a:tr h="1428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 Point (x0)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Point (x*)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Value f(x*)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Fn. Eval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extLst>
                  <a:ext uri="{0D108BD9-81ED-4DB2-BD59-A6C34878D82A}">
                    <a16:rowId xmlns:a16="http://schemas.microsoft.com/office/drawing/2014/main" val="2236117322"/>
                  </a:ext>
                </a:extLst>
              </a:tr>
              <a:tr h="283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(6.000, 10.000, 12.000, 12.000, 10.000, 6.000)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(6.000, 10.000, 12.000, 12.000, 10.000, 6.000)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-50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extLst>
                  <a:ext uri="{0D108BD9-81ED-4DB2-BD59-A6C34878D82A}">
                    <a16:rowId xmlns:a16="http://schemas.microsoft.com/office/drawing/2014/main" val="3895652408"/>
                  </a:ext>
                </a:extLst>
              </a:tr>
              <a:tr h="283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(5.000, 9.000, 10.000, 9.000, 9.000, 3.000)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(5.959, 9.816, 11.675, 11.256, 8.992, 5.772)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-49.526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1381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extLst>
                  <a:ext uri="{0D108BD9-81ED-4DB2-BD59-A6C34878D82A}">
                    <a16:rowId xmlns:a16="http://schemas.microsoft.com/office/drawing/2014/main" val="3950679300"/>
                  </a:ext>
                </a:extLst>
              </a:tr>
              <a:tr h="283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(-5.000, -9.000, -10.000, -9.000, -9.000, -3.000)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(5.936, 9.910, 11.878, 11.854, 9.761, 5.022)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-49.242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1741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extLst>
                  <a:ext uri="{0D108BD9-81ED-4DB2-BD59-A6C34878D82A}">
                    <a16:rowId xmlns:a16="http://schemas.microsoft.com/office/drawing/2014/main" val="3027921867"/>
                  </a:ext>
                </a:extLst>
              </a:tr>
              <a:tr h="283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(0.000, -10.000, 4.000, 6.000, 10.000, -12.000)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(3.590, 5.373, 5.095, 4.714, 4.313, 2.842)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-32.509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2347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extLst>
                  <a:ext uri="{0D108BD9-81ED-4DB2-BD59-A6C34878D82A}">
                    <a16:rowId xmlns:a16="http://schemas.microsoft.com/office/drawing/2014/main" val="1161307061"/>
                  </a:ext>
                </a:extLst>
              </a:tr>
              <a:tr h="283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(1.000, -1.000, 1.000, 1.000, 1.000, -1.000)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(6.036, 10.055, 12.065, 11.961, 9.977, 6.060)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-49.988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3036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extLst>
                  <a:ext uri="{0D108BD9-81ED-4DB2-BD59-A6C34878D82A}">
                    <a16:rowId xmlns:a16="http://schemas.microsoft.com/office/drawing/2014/main" val="888965686"/>
                  </a:ext>
                </a:extLst>
              </a:tr>
              <a:tr h="283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(-1.000, -1.000, -1.000, -1.000, -1.000, -1.000)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(5.998, 9.998, 11.998, 11.998, 9.998, 5.997)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extLst>
                  <a:ext uri="{0D108BD9-81ED-4DB2-BD59-A6C34878D82A}">
                    <a16:rowId xmlns:a16="http://schemas.microsoft.com/office/drawing/2014/main" val="2937241511"/>
                  </a:ext>
                </a:extLst>
              </a:tr>
              <a:tr h="283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(0.000, 0.000, 0.000, 0.000, 0.000, 0.000)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(6.001, 10.001, 12.002, 12.001, 10.002, 6.002)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extLst>
                  <a:ext uri="{0D108BD9-81ED-4DB2-BD59-A6C34878D82A}">
                    <a16:rowId xmlns:a16="http://schemas.microsoft.com/office/drawing/2014/main" val="2495119380"/>
                  </a:ext>
                </a:extLst>
              </a:tr>
              <a:tr h="283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(12.000, 12.000, 12.000, 12.000, 12.000, 12.000)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(6.646, 11.260, 13.832, 14.074, 11.800, 7.117)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-48.515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extLst>
                  <a:ext uri="{0D108BD9-81ED-4DB2-BD59-A6C34878D82A}">
                    <a16:rowId xmlns:a16="http://schemas.microsoft.com/office/drawing/2014/main" val="2520232724"/>
                  </a:ext>
                </a:extLst>
              </a:tr>
              <a:tr h="283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(15.000, 15.000, 15.000, 15.000, 15.000, 15.000)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(7.269, 12.548, 14.994, 14.541, 11.609, 6.674)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-47.076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extLst>
                  <a:ext uri="{0D108BD9-81ED-4DB2-BD59-A6C34878D82A}">
                    <a16:rowId xmlns:a16="http://schemas.microsoft.com/office/drawing/2014/main" val="2700272879"/>
                  </a:ext>
                </a:extLst>
              </a:tr>
              <a:tr h="283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(1.000, 1.000, 1.000, 1.000, 1.000, 1.000)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(5.986, 9.971, 11.933, 11.818, 9.349, 6.393)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-49.26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15" marR="3115" marT="3115" marB="0" anchor="b"/>
                </a:tc>
                <a:extLst>
                  <a:ext uri="{0D108BD9-81ED-4DB2-BD59-A6C34878D82A}">
                    <a16:rowId xmlns:a16="http://schemas.microsoft.com/office/drawing/2014/main" val="310605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83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00F152-A080-059A-F7C8-E4CD55AB9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" y="88780"/>
            <a:ext cx="1129595" cy="1140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D4E556-9470-BF05-FC72-023C3B6A4F93}"/>
              </a:ext>
            </a:extLst>
          </p:cNvPr>
          <p:cNvSpPr txBox="1"/>
          <p:nvPr/>
        </p:nvSpPr>
        <p:spPr>
          <a:xfrm>
            <a:off x="3966098" y="136005"/>
            <a:ext cx="425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Zakharov Function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Zakharov Function">
            <a:extLst>
              <a:ext uri="{FF2B5EF4-FFF2-40B4-BE49-F238E27FC236}">
                <a16:creationId xmlns:a16="http://schemas.microsoft.com/office/drawing/2014/main" id="{AB9FA3A9-CAEB-F603-881D-74442568C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157" y="0"/>
            <a:ext cx="3349843" cy="25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11246A-8421-ED58-9575-711A4724779E}"/>
                  </a:ext>
                </a:extLst>
              </p:cNvPr>
              <p:cNvSpPr txBox="1"/>
              <p:nvPr/>
            </p:nvSpPr>
            <p:spPr>
              <a:xfrm flipH="1">
                <a:off x="1834631" y="860339"/>
                <a:ext cx="5928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 Solution: 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0,  0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11246A-8421-ED58-9575-711A47247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34631" y="860339"/>
                <a:ext cx="5928952" cy="369332"/>
              </a:xfrm>
              <a:prstGeom prst="rect">
                <a:avLst/>
              </a:prstGeom>
              <a:blipFill>
                <a:blip r:embed="rId4"/>
                <a:stretch>
                  <a:fillRect l="-92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39C14FF-F058-A20B-36D9-6036772F748E}"/>
              </a:ext>
            </a:extLst>
          </p:cNvPr>
          <p:cNvSpPr txBox="1"/>
          <p:nvPr/>
        </p:nvSpPr>
        <p:spPr>
          <a:xfrm flipH="1">
            <a:off x="310722" y="5487947"/>
            <a:ext cx="745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 seem to tend toward the Global Minima with any initial value.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6D450B-EDA6-9954-DC57-C28DD30FF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505695"/>
              </p:ext>
            </p:extLst>
          </p:nvPr>
        </p:nvGraphicFramePr>
        <p:xfrm>
          <a:off x="8057551" y="2811880"/>
          <a:ext cx="4024953" cy="3812438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446369">
                  <a:extLst>
                    <a:ext uri="{9D8B030D-6E8A-4147-A177-3AD203B41FA5}">
                      <a16:colId xmlns:a16="http://schemas.microsoft.com/office/drawing/2014/main" val="1747588808"/>
                    </a:ext>
                  </a:extLst>
                </a:gridCol>
                <a:gridCol w="2397760">
                  <a:extLst>
                    <a:ext uri="{9D8B030D-6E8A-4147-A177-3AD203B41FA5}">
                      <a16:colId xmlns:a16="http://schemas.microsoft.com/office/drawing/2014/main" val="865579061"/>
                    </a:ext>
                  </a:extLst>
                </a:gridCol>
                <a:gridCol w="1180824">
                  <a:extLst>
                    <a:ext uri="{9D8B030D-6E8A-4147-A177-3AD203B41FA5}">
                      <a16:colId xmlns:a16="http://schemas.microsoft.com/office/drawing/2014/main" val="1678130125"/>
                    </a:ext>
                  </a:extLst>
                </a:gridCol>
              </a:tblGrid>
              <a:tr h="2057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 (x)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Fn_val f(x)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extLst>
                  <a:ext uri="{0D108BD9-81ED-4DB2-BD59-A6C34878D82A}">
                    <a16:rowId xmlns:a16="http://schemas.microsoft.com/office/drawing/2014/main" val="1898297354"/>
                  </a:ext>
                </a:extLst>
              </a:tr>
              <a:tr h="2774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(5.000, -2.000)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29.3125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extLst>
                  <a:ext uri="{0D108BD9-81ED-4DB2-BD59-A6C34878D82A}">
                    <a16:rowId xmlns:a16="http://schemas.microsoft.com/office/drawing/2014/main" val="943304698"/>
                  </a:ext>
                </a:extLst>
              </a:tr>
              <a:tr h="2774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(1.827, -2.000)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9.9119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extLst>
                  <a:ext uri="{0D108BD9-81ED-4DB2-BD59-A6C34878D82A}">
                    <a16:rowId xmlns:a16="http://schemas.microsoft.com/office/drawing/2014/main" val="3242652934"/>
                  </a:ext>
                </a:extLst>
              </a:tr>
              <a:tr h="2774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(1.827, -0.518)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3.7855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extLst>
                  <a:ext uri="{0D108BD9-81ED-4DB2-BD59-A6C34878D82A}">
                    <a16:rowId xmlns:a16="http://schemas.microsoft.com/office/drawing/2014/main" val="1618127091"/>
                  </a:ext>
                </a:extLst>
              </a:tr>
              <a:tr h="2774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(0.255, -0.518)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extLst>
                  <a:ext uri="{0D108BD9-81ED-4DB2-BD59-A6C34878D82A}">
                    <a16:rowId xmlns:a16="http://schemas.microsoft.com/office/drawing/2014/main" val="2387634114"/>
                  </a:ext>
                </a:extLst>
              </a:tr>
              <a:tr h="2774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(-0.188, -0.101)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extLst>
                  <a:ext uri="{0D108BD9-81ED-4DB2-BD59-A6C34878D82A}">
                    <a16:rowId xmlns:a16="http://schemas.microsoft.com/office/drawing/2014/main" val="4086373798"/>
                  </a:ext>
                </a:extLst>
              </a:tr>
              <a:tr h="2774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(0.041, -0.101)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0.0183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extLst>
                  <a:ext uri="{0D108BD9-81ED-4DB2-BD59-A6C34878D82A}">
                    <a16:rowId xmlns:a16="http://schemas.microsoft.com/office/drawing/2014/main" val="4049637672"/>
                  </a:ext>
                </a:extLst>
              </a:tr>
              <a:tr h="2774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(-0.041, -0.023)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extLst>
                  <a:ext uri="{0D108BD9-81ED-4DB2-BD59-A6C34878D82A}">
                    <a16:rowId xmlns:a16="http://schemas.microsoft.com/office/drawing/2014/main" val="3716928059"/>
                  </a:ext>
                </a:extLst>
              </a:tr>
              <a:tr h="2774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(0.001, -0.001)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extLst>
                  <a:ext uri="{0D108BD9-81ED-4DB2-BD59-A6C34878D82A}">
                    <a16:rowId xmlns:a16="http://schemas.microsoft.com/office/drawing/2014/main" val="2374495960"/>
                  </a:ext>
                </a:extLst>
              </a:tr>
              <a:tr h="2774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(-0.000, -0.000)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extLst>
                  <a:ext uri="{0D108BD9-81ED-4DB2-BD59-A6C34878D82A}">
                    <a16:rowId xmlns:a16="http://schemas.microsoft.com/office/drawing/2014/main" val="567471247"/>
                  </a:ext>
                </a:extLst>
              </a:tr>
              <a:tr h="2774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(0.000, -0.000)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extLst>
                  <a:ext uri="{0D108BD9-81ED-4DB2-BD59-A6C34878D82A}">
                    <a16:rowId xmlns:a16="http://schemas.microsoft.com/office/drawing/2014/main" val="285923011"/>
                  </a:ext>
                </a:extLst>
              </a:tr>
              <a:tr h="2774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(0.000, 0.000)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extLst>
                  <a:ext uri="{0D108BD9-81ED-4DB2-BD59-A6C34878D82A}">
                    <a16:rowId xmlns:a16="http://schemas.microsoft.com/office/drawing/2014/main" val="1592071797"/>
                  </a:ext>
                </a:extLst>
              </a:tr>
              <a:tr h="2774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(0.000, 0.000)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extLst>
                  <a:ext uri="{0D108BD9-81ED-4DB2-BD59-A6C34878D82A}">
                    <a16:rowId xmlns:a16="http://schemas.microsoft.com/office/drawing/2014/main" val="2697388878"/>
                  </a:ext>
                </a:extLst>
              </a:tr>
              <a:tr h="2774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(0.000, 0.000)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b"/>
                </a:tc>
                <a:extLst>
                  <a:ext uri="{0D108BD9-81ED-4DB2-BD59-A6C34878D82A}">
                    <a16:rowId xmlns:a16="http://schemas.microsoft.com/office/drawing/2014/main" val="356610248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66E315-44FC-1031-4F62-E25301D22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729201"/>
              </p:ext>
            </p:extLst>
          </p:nvPr>
        </p:nvGraphicFramePr>
        <p:xfrm>
          <a:off x="310722" y="1569006"/>
          <a:ext cx="7452860" cy="1946353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491918">
                  <a:extLst>
                    <a:ext uri="{9D8B030D-6E8A-4147-A177-3AD203B41FA5}">
                      <a16:colId xmlns:a16="http://schemas.microsoft.com/office/drawing/2014/main" val="2269993456"/>
                    </a:ext>
                  </a:extLst>
                </a:gridCol>
                <a:gridCol w="2519680">
                  <a:extLst>
                    <a:ext uri="{9D8B030D-6E8A-4147-A177-3AD203B41FA5}">
                      <a16:colId xmlns:a16="http://schemas.microsoft.com/office/drawing/2014/main" val="2339207269"/>
                    </a:ext>
                  </a:extLst>
                </a:gridCol>
                <a:gridCol w="2428240">
                  <a:extLst>
                    <a:ext uri="{9D8B030D-6E8A-4147-A177-3AD203B41FA5}">
                      <a16:colId xmlns:a16="http://schemas.microsoft.com/office/drawing/2014/main" val="205993427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663717"/>
                    </a:ext>
                  </a:extLst>
                </a:gridCol>
                <a:gridCol w="1098622">
                  <a:extLst>
                    <a:ext uri="{9D8B030D-6E8A-4147-A177-3AD203B41FA5}">
                      <a16:colId xmlns:a16="http://schemas.microsoft.com/office/drawing/2014/main" val="333344764"/>
                    </a:ext>
                  </a:extLst>
                </a:gridCol>
              </a:tblGrid>
              <a:tr h="5481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Trial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Initial Point (x0)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Final Point (x*)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Function Value f(x*)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No. of Fn. Eval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6783206"/>
                  </a:ext>
                </a:extLst>
              </a:tr>
              <a:tr h="2796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(0.000, 0.000)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(-0.000, 0.000)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4678546"/>
                  </a:ext>
                </a:extLst>
              </a:tr>
              <a:tr h="2796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(1.000, -2.000)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(0.000, 0.000)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3939566"/>
                  </a:ext>
                </a:extLst>
              </a:tr>
              <a:tr h="2796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(5.000, -2.000)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(0.000, 0.000)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359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4862892"/>
                  </a:ext>
                </a:extLst>
              </a:tr>
              <a:tr h="2796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(5.000, -10.000)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(0.000, -0.000)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3576198"/>
                  </a:ext>
                </a:extLst>
              </a:tr>
              <a:tr h="2796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(-15.000, -10.000)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(0.000, -0.000)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984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7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00F152-A080-059A-F7C8-E4CD55AB9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" y="88780"/>
            <a:ext cx="1129595" cy="11408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564504-8DAE-75B3-37C5-3AD474B8C9F2}"/>
              </a:ext>
            </a:extLst>
          </p:cNvPr>
          <p:cNvSpPr txBox="1"/>
          <p:nvPr/>
        </p:nvSpPr>
        <p:spPr>
          <a:xfrm>
            <a:off x="3966098" y="2905780"/>
            <a:ext cx="425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4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2154</Words>
  <Application>Microsoft Office PowerPoint</Application>
  <PresentationFormat>Widescreen</PresentationFormat>
  <Paragraphs>475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Project Presentation 2 ME 609 – Optimisation Methods in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S</dc:creator>
  <cp:lastModifiedBy>Nirmal S.</cp:lastModifiedBy>
  <cp:revision>25</cp:revision>
  <dcterms:created xsi:type="dcterms:W3CDTF">2023-09-06T06:54:41Z</dcterms:created>
  <dcterms:modified xsi:type="dcterms:W3CDTF">2023-09-29T17:11:17Z</dcterms:modified>
</cp:coreProperties>
</file>