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1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IT%20G\1.FirstSemester\ME%20609%20-%20Opt.%20Methods\Project\Phase%203\Sheet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values over each Sequence over Iterations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 0.1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Sheet1!$G$2:$G$28</c:f>
              <c:numCache>
                <c:formatCode>General</c:formatCode>
                <c:ptCount val="27"/>
                <c:pt idx="0">
                  <c:v>-8750</c:v>
                </c:pt>
                <c:pt idx="1">
                  <c:v>-7961.4105926288903</c:v>
                </c:pt>
                <c:pt idx="2">
                  <c:v>-7961.4105926288903</c:v>
                </c:pt>
                <c:pt idx="3">
                  <c:v>-7961.4105926288903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84-4E53-A63D-9FF5EFE75868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Sheet1!$H$2:$H$28</c:f>
              <c:numCache>
                <c:formatCode>General</c:formatCode>
                <c:ptCount val="27"/>
                <c:pt idx="4">
                  <c:v>-7888.3853624583599</c:v>
                </c:pt>
                <c:pt idx="5">
                  <c:v>-7952.2703134896201</c:v>
                </c:pt>
                <c:pt idx="6">
                  <c:v>-7952.2703134896201</c:v>
                </c:pt>
                <c:pt idx="7">
                  <c:v>-7952.2703134896201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4-4E53-A63D-9FF5EFE75868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R 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Sheet1!$I$2:$I$28</c:f>
              <c:numCache>
                <c:formatCode>General</c:formatCode>
                <c:ptCount val="27"/>
                <c:pt idx="8">
                  <c:v>-7940.8249279208503</c:v>
                </c:pt>
                <c:pt idx="9">
                  <c:v>-7947.7892016199903</c:v>
                </c:pt>
                <c:pt idx="10">
                  <c:v>-7947.7892016199903</c:v>
                </c:pt>
                <c:pt idx="11">
                  <c:v>-7947.7892016199903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84-4E53-A63D-9FF5EFE75868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R 100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Sheet1!$J$2:$J$28</c:f>
              <c:numCache>
                <c:formatCode>General</c:formatCode>
                <c:ptCount val="27"/>
                <c:pt idx="12">
                  <c:v>-7908.9454874051398</c:v>
                </c:pt>
                <c:pt idx="13">
                  <c:v>-7909.5422636786998</c:v>
                </c:pt>
                <c:pt idx="14">
                  <c:v>-7909.5422636786998</c:v>
                </c:pt>
                <c:pt idx="15">
                  <c:v>-7909.5422636786998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84-4E53-A63D-9FF5EFE75868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R 1000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Sheet1!$K$2:$K$28</c:f>
              <c:numCache>
                <c:formatCode>General</c:formatCode>
                <c:ptCount val="27"/>
                <c:pt idx="16">
                  <c:v>-7527.6705166953298</c:v>
                </c:pt>
                <c:pt idx="17">
                  <c:v>-7527.7303745507597</c:v>
                </c:pt>
                <c:pt idx="18">
                  <c:v>-7527.7303745507597</c:v>
                </c:pt>
                <c:pt idx="19">
                  <c:v>-7527.7303745507597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84-4E53-A63D-9FF5EFE75868}"/>
            </c:ext>
          </c:extLst>
        </c:ser>
        <c:ser>
          <c:idx val="5"/>
          <c:order val="5"/>
          <c:tx>
            <c:strRef>
              <c:f>Sheet1!$L$1</c:f>
              <c:strCache>
                <c:ptCount val="1"/>
                <c:pt idx="0">
                  <c:v>R 10000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Sheet1!$L$2:$L$28</c:f>
              <c:numCache>
                <c:formatCode>General</c:formatCode>
                <c:ptCount val="27"/>
                <c:pt idx="20">
                  <c:v>-3709.6713492826698</c:v>
                </c:pt>
                <c:pt idx="21">
                  <c:v>-3709.6773370696101</c:v>
                </c:pt>
                <c:pt idx="22">
                  <c:v>-3722.3698380824799</c:v>
                </c:pt>
                <c:pt idx="23">
                  <c:v>-3735.01151649033</c:v>
                </c:pt>
                <c:pt idx="24">
                  <c:v>-5692.1780885579201</c:v>
                </c:pt>
                <c:pt idx="25">
                  <c:v>-6085.5964647345299</c:v>
                </c:pt>
                <c:pt idx="26">
                  <c:v>-6313.9190128002801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84-4E53-A63D-9FF5EFE75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937232"/>
        <c:axId val="268319792"/>
      </c:lineChart>
      <c:catAx>
        <c:axId val="266937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9792"/>
        <c:crosses val="autoZero"/>
        <c:auto val="1"/>
        <c:lblAlgn val="ctr"/>
        <c:lblOffset val="100"/>
        <c:noMultiLvlLbl val="0"/>
      </c:catAx>
      <c:valAx>
        <c:axId val="26831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3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74D-9A08-567B-8CA7-64620FFB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FFC2-D663-50F9-CAD9-402702F0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FA40-2DD7-A64D-5EC4-AF9681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63B3-3596-78D3-9BD6-336E423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8884-EC0D-AC90-12D3-1E4D4C1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0FDC-3A6F-8ADB-0841-4E1F0A43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2370-BEFE-0316-8F08-46A584D5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1558-8406-E685-F271-40C90792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56B2-83B3-BF50-D63B-17C4836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B975-69D6-E185-D8AE-0F34789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64833-1075-9012-6A8C-7F8625E0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32E1-4B62-1EEE-4359-94AD9516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9933-6D35-4C79-FDB2-2DD0CD44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10B3-1740-2855-5FAE-C06EFE60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4AE6-CDAC-46F5-3219-D37680A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070-1868-027F-093E-AB7F41A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727-490E-E7F7-6467-B4FFAA4F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3523-6DD5-989B-4429-1C9D911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6DED-3D3E-30BE-C418-03F911D6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7CD0-0EC0-B298-FA15-1F35EB2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FB-B0D7-6E63-B36F-0E31AF88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FF91-4151-99F0-4EC8-D4767B29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490A-4473-BD23-7AD5-D757D01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F3C6-C1AE-CABE-A489-F0FFF616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29F1-5559-D555-D9C3-24BF25E0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7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7672-8F98-9308-10C6-3E7AF643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B68C-7A32-0433-EFEB-564D7AD4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A532-4542-DAAE-F09B-88453281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9276-151F-DE07-1324-1F72E80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AC29-2F10-708C-5B85-3618027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8B8A-C5EB-BBFD-E3B9-5BB78DA4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27A-0CC6-C4B1-2E6C-D0B64A72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7E40-63CC-1ABE-6ACB-745AF0BB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7424-01CD-732C-EB40-18646322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DE6-6596-E3E2-D903-B7DD971B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29E1D-C91D-ABDA-9CD3-FFA6F035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3F35-2C2B-0B95-F8B7-0DE962D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FB45E-9A43-1A9C-B802-402FB2F0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2254-5F4F-0000-1785-E4E3B586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5FC-B75E-BF09-CB24-67A2A0B2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A7A3-690D-1CC8-62FA-D4878CF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30C0F-700F-DE72-A9A1-ECBF0A9C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BBC4-9BD9-9B06-4038-3D1BF9B2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2FFC8-6F5B-FB4E-65A5-5B33E4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BDEF9-8C32-B346-EBF6-F51C174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4092C-E53F-23B0-9CED-92CFB75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CB65-0D09-3D51-18D1-EC63ED25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5178-5D95-464F-8FE6-132304D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B4DE7-82D1-5372-42AB-A23F932A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DF44-9907-356F-222F-54C6052C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4241-F4B3-163A-28E3-704ACCAB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5790-A104-F221-DCFC-916F1A72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482-F965-115D-E96E-8F1781F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5BC7-5C51-3C9B-6D5D-1D262037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508E-AE1F-72C5-7E9D-C82C0B3C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C836-1011-6532-0DBF-D7AD512B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B3FE-ABDB-EA90-DBFC-155AD927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3C92-3A0B-2426-2222-95FD2D6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C94E-518F-3704-8E05-733163C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C312-C89D-608F-F065-48071ADB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F4C7-7643-2FC2-BB34-25B4A99F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54E8-C5C8-4C10-A2EB-FCBF1BD850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D392-70B0-469F-B38B-C156F32D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7FC7-7D57-5F8C-1912-858137E6A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3368-6FCD-41A8-BA12-EB1399EAF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976-D392-BAE3-A51F-F8C17894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58532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3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609 – Optimisation Methods in Engineering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68FEC-0A71-8303-C8F8-61A243C56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3918"/>
            <a:ext cx="9144000" cy="1289482"/>
          </a:xfrm>
        </p:spPr>
        <p:txBody>
          <a:bodyPr anchor="t"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Optimisation Problem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Method: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Direction Method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 Search: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Phase &amp; Newton Raphson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8E329-C810-52FC-B55B-64B33A72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23A94-06B6-5059-2F72-F587EEA3117C}"/>
              </a:ext>
            </a:extLst>
          </p:cNvPr>
          <p:cNvSpPr txBox="1"/>
          <p:nvPr/>
        </p:nvSpPr>
        <p:spPr>
          <a:xfrm>
            <a:off x="7405457" y="5278436"/>
            <a:ext cx="386918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Nirmal S. [234103107]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Kumar Saragadam [234103109]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DED1-BC1D-F9CE-763F-54B66D983481}"/>
              </a:ext>
            </a:extLst>
          </p:cNvPr>
          <p:cNvSpPr txBox="1"/>
          <p:nvPr/>
        </p:nvSpPr>
        <p:spPr>
          <a:xfrm>
            <a:off x="651029" y="5278436"/>
            <a:ext cx="38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52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EE487D-23D3-D9B9-BCB2-F671AB206950}"/>
                  </a:ext>
                </a:extLst>
              </p:cNvPr>
              <p:cNvSpPr/>
              <p:nvPr/>
            </p:nvSpPr>
            <p:spPr>
              <a:xfrm>
                <a:off x="3645762" y="1198713"/>
                <a:ext cx="4474347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parameters of algorithm and termination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EE487D-23D3-D9B9-BCB2-F671AB20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62" y="1198713"/>
                <a:ext cx="4474347" cy="54000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86DE98-5B55-2717-03BE-0FC0565E190F}"/>
                  </a:ext>
                </a:extLst>
              </p:cNvPr>
              <p:cNvSpPr/>
              <p:nvPr/>
            </p:nvSpPr>
            <p:spPr>
              <a:xfrm>
                <a:off x="3645760" y="2135881"/>
                <a:ext cx="4474347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penalty function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86DE98-5B55-2717-03BE-0FC0565E1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60" y="2135881"/>
                <a:ext cx="4474347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B89E8D-5C75-371A-CBA0-0DE650BAD87C}"/>
                  </a:ext>
                </a:extLst>
              </p:cNvPr>
              <p:cNvSpPr/>
              <p:nvPr/>
            </p:nvSpPr>
            <p:spPr>
              <a:xfrm>
                <a:off x="3645760" y="3055972"/>
                <a:ext cx="4474347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for fixed value of R.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B89E8D-5C75-371A-CBA0-0DE650BAD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60" y="3055972"/>
                <a:ext cx="4474347" cy="540000"/>
              </a:xfrm>
              <a:prstGeom prst="rect">
                <a:avLst/>
              </a:prstGeom>
              <a:blipFill>
                <a:blip r:embed="rId5"/>
                <a:stretch>
                  <a:fillRect r="-272" b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2155B-51AB-95DA-77CE-9530010E2F4A}"/>
                  </a:ext>
                </a:extLst>
              </p:cNvPr>
              <p:cNvSpPr/>
              <p:nvPr/>
            </p:nvSpPr>
            <p:spPr>
              <a:xfrm>
                <a:off x="3645761" y="5327373"/>
                <a:ext cx="4474347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</a:t>
                </a:r>
                <a:endParaRPr lang="en-IN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2155B-51AB-95DA-77CE-9530010E2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61" y="5327373"/>
                <a:ext cx="4474347" cy="5400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A5D7EFE-DF99-5DD9-F923-685533A52B4A}"/>
              </a:ext>
            </a:extLst>
          </p:cNvPr>
          <p:cNvSpPr/>
          <p:nvPr/>
        </p:nvSpPr>
        <p:spPr>
          <a:xfrm>
            <a:off x="9274197" y="2476445"/>
            <a:ext cx="2524218" cy="13538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“Conjugate Direction Method” for obtaining the minimum point of the multidimensional equation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3C412-6874-2202-E8C9-7759EC2E3BF5}"/>
              </a:ext>
            </a:extLst>
          </p:cNvPr>
          <p:cNvSpPr/>
          <p:nvPr/>
        </p:nvSpPr>
        <p:spPr>
          <a:xfrm>
            <a:off x="9274197" y="4377132"/>
            <a:ext cx="2524218" cy="13538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“Bounding Phase and Newton Raphson Method” to obtain the minimum point in ‘Unidirectional Search’ in Conjugate Direction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1C298AED-61DD-BE32-5AC5-AF19AFC69D72}"/>
                  </a:ext>
                </a:extLst>
              </p:cNvPr>
              <p:cNvSpPr/>
              <p:nvPr/>
            </p:nvSpPr>
            <p:spPr>
              <a:xfrm>
                <a:off x="2957741" y="4093376"/>
                <a:ext cx="5850384" cy="78571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lit/>
                          </m:r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IN" sz="1200" dirty="0"/>
                  <a:t>?</a:t>
                </a:r>
              </a:p>
            </p:txBody>
          </p:sp>
        </mc:Choice>
        <mc:Fallback xmlns=""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1C298AED-61DD-BE32-5AC5-AF19AFC69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41" y="4093376"/>
                <a:ext cx="5850384" cy="785717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FCAE60-8103-A716-1DF7-125A4A5BA710}"/>
                  </a:ext>
                </a:extLst>
              </p:cNvPr>
              <p:cNvSpPr/>
              <p:nvPr/>
            </p:nvSpPr>
            <p:spPr>
              <a:xfrm>
                <a:off x="403575" y="3236536"/>
                <a:ext cx="2143958" cy="4071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sz="1200" dirty="0"/>
              </a:p>
              <a:p>
                <a:pPr algn="ctr"/>
                <a:r>
                  <a:rPr lang="en-IN" sz="1200" dirty="0"/>
                  <a:t>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FCAE60-8103-A716-1DF7-125A4A5BA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75" y="3236536"/>
                <a:ext cx="2143958" cy="407124"/>
              </a:xfrm>
              <a:prstGeom prst="rect">
                <a:avLst/>
              </a:prstGeom>
              <a:blipFill>
                <a:blip r:embed="rId8"/>
                <a:stretch>
                  <a:fillRect t="-4348" b="-18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29421F-94A2-CE2F-EA2D-411A914ADA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82934" y="1738713"/>
            <a:ext cx="2" cy="39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7552FD-7607-A799-C790-FA86600145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82934" y="2675881"/>
            <a:ext cx="0" cy="3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119837-E5A2-11AD-BB26-38B39E6FA065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5882933" y="3595972"/>
            <a:ext cx="1" cy="49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D7CB63-A9C7-687D-531F-5B1FA229A6D3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5882933" y="4879093"/>
            <a:ext cx="2" cy="44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08AC00-551A-370B-B498-2CF85E7DD53F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rot="10800000">
            <a:off x="1475555" y="3643661"/>
            <a:ext cx="1482187" cy="842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6E4203-41CA-7107-9FD9-8BA29C204017}"/>
              </a:ext>
            </a:extLst>
          </p:cNvPr>
          <p:cNvCxnSpPr>
            <a:cxnSpLocks/>
            <a:stCxn id="17" idx="0"/>
            <a:endCxn id="7" idx="1"/>
          </p:cNvCxnSpPr>
          <p:nvPr/>
        </p:nvCxnSpPr>
        <p:spPr>
          <a:xfrm rot="5400000" flipH="1" flipV="1">
            <a:off x="2145330" y="1736106"/>
            <a:ext cx="830655" cy="2170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667B29-C910-AB9D-0A73-F0CEA8908383}"/>
              </a:ext>
            </a:extLst>
          </p:cNvPr>
          <p:cNvCxnSpPr>
            <a:cxnSpLocks/>
          </p:cNvCxnSpPr>
          <p:nvPr/>
        </p:nvCxnSpPr>
        <p:spPr>
          <a:xfrm>
            <a:off x="8120107" y="3236536"/>
            <a:ext cx="1154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C1BA8-4CE1-9EBB-9416-5F7BFC33944E}"/>
              </a:ext>
            </a:extLst>
          </p:cNvPr>
          <p:cNvCxnSpPr>
            <a:cxnSpLocks/>
          </p:cNvCxnSpPr>
          <p:nvPr/>
        </p:nvCxnSpPr>
        <p:spPr>
          <a:xfrm>
            <a:off x="4613420" y="2246598"/>
            <a:ext cx="0" cy="3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C0042-BFAE-F82B-28D6-7E1612588DC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120107" y="3325972"/>
            <a:ext cx="1154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3D184-5118-D20D-4CDD-F51364CEC7FD}"/>
              </a:ext>
            </a:extLst>
          </p:cNvPr>
          <p:cNvCxnSpPr>
            <a:cxnSpLocks/>
          </p:cNvCxnSpPr>
          <p:nvPr/>
        </p:nvCxnSpPr>
        <p:spPr>
          <a:xfrm>
            <a:off x="4853117" y="2204852"/>
            <a:ext cx="0" cy="3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CEEA5D-F796-A9B3-260B-4081A2C61CFD}"/>
              </a:ext>
            </a:extLst>
          </p:cNvPr>
          <p:cNvCxnSpPr>
            <a:cxnSpLocks/>
          </p:cNvCxnSpPr>
          <p:nvPr/>
        </p:nvCxnSpPr>
        <p:spPr>
          <a:xfrm>
            <a:off x="10629527" y="3837734"/>
            <a:ext cx="0" cy="54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D7F397-B690-6FB0-14E9-F4EB6620ACD3}"/>
              </a:ext>
            </a:extLst>
          </p:cNvPr>
          <p:cNvCxnSpPr>
            <a:cxnSpLocks/>
          </p:cNvCxnSpPr>
          <p:nvPr/>
        </p:nvCxnSpPr>
        <p:spPr>
          <a:xfrm flipV="1">
            <a:off x="10528917" y="3837734"/>
            <a:ext cx="0" cy="55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2083E-29EA-ED10-28FB-8CB27E51D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945238"/>
                  </p:ext>
                </p:extLst>
              </p:nvPr>
            </p:nvGraphicFramePr>
            <p:xfrm>
              <a:off x="5254072" y="1604276"/>
              <a:ext cx="6304655" cy="3346848"/>
            </p:xfrm>
            <a:graphic>
              <a:graphicData uri="http://schemas.openxmlformats.org/drawingml/2006/table">
                <a:tbl>
                  <a:tblPr firstRow="1">
                    <a:tableStyleId>{1FECB4D8-DB02-4DC6-A0A2-4F2EBAE1DC90}</a:tableStyleId>
                  </a:tblPr>
                  <a:tblGrid>
                    <a:gridCol w="644592">
                      <a:extLst>
                        <a:ext uri="{9D8B030D-6E8A-4147-A177-3AD203B41FA5}">
                          <a16:colId xmlns:a16="http://schemas.microsoft.com/office/drawing/2014/main" val="3296758169"/>
                        </a:ext>
                      </a:extLst>
                    </a:gridCol>
                    <a:gridCol w="1323396">
                      <a:extLst>
                        <a:ext uri="{9D8B030D-6E8A-4147-A177-3AD203B41FA5}">
                          <a16:colId xmlns:a16="http://schemas.microsoft.com/office/drawing/2014/main" val="2245809374"/>
                        </a:ext>
                      </a:extLst>
                    </a:gridCol>
                    <a:gridCol w="2563284">
                      <a:extLst>
                        <a:ext uri="{9D8B030D-6E8A-4147-A177-3AD203B41FA5}">
                          <a16:colId xmlns:a16="http://schemas.microsoft.com/office/drawing/2014/main" val="484009773"/>
                        </a:ext>
                      </a:extLst>
                    </a:gridCol>
                    <a:gridCol w="1773383">
                      <a:extLst>
                        <a:ext uri="{9D8B030D-6E8A-4147-A177-3AD203B41FA5}">
                          <a16:colId xmlns:a16="http://schemas.microsoft.com/office/drawing/2014/main" val="776665779"/>
                        </a:ext>
                      </a:extLst>
                    </a:gridCol>
                  </a:tblGrid>
                  <a:tr h="44533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Sl. No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Initial Point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Function Evaluation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extLst>
                      <a:ext uri="{0D108BD9-81ED-4DB2-BD59-A6C34878D82A}">
                        <a16:rowId xmlns:a16="http://schemas.microsoft.com/office/drawing/2014/main" val="495640248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I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0, 0)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918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400948124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310024973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-265)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800557267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(-234, 0.1234)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21677447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(-23.24, 4853.25)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05594044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(-24, 25)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871474099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(-2, 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5404338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(-0.0023, 4.2315)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3559168034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(-1046, 1046)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498908085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(-106, 10)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26251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2083E-29EA-ED10-28FB-8CB27E51D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945238"/>
                  </p:ext>
                </p:extLst>
              </p:nvPr>
            </p:nvGraphicFramePr>
            <p:xfrm>
              <a:off x="5254072" y="1604276"/>
              <a:ext cx="6304655" cy="3346848"/>
            </p:xfrm>
            <a:graphic>
              <a:graphicData uri="http://schemas.openxmlformats.org/drawingml/2006/table">
                <a:tbl>
                  <a:tblPr firstRow="1">
                    <a:tableStyleId>{1FECB4D8-DB02-4DC6-A0A2-4F2EBAE1DC90}</a:tableStyleId>
                  </a:tblPr>
                  <a:tblGrid>
                    <a:gridCol w="644592">
                      <a:extLst>
                        <a:ext uri="{9D8B030D-6E8A-4147-A177-3AD203B41FA5}">
                          <a16:colId xmlns:a16="http://schemas.microsoft.com/office/drawing/2014/main" val="3296758169"/>
                        </a:ext>
                      </a:extLst>
                    </a:gridCol>
                    <a:gridCol w="1323396">
                      <a:extLst>
                        <a:ext uri="{9D8B030D-6E8A-4147-A177-3AD203B41FA5}">
                          <a16:colId xmlns:a16="http://schemas.microsoft.com/office/drawing/2014/main" val="2245809374"/>
                        </a:ext>
                      </a:extLst>
                    </a:gridCol>
                    <a:gridCol w="2563284">
                      <a:extLst>
                        <a:ext uri="{9D8B030D-6E8A-4147-A177-3AD203B41FA5}">
                          <a16:colId xmlns:a16="http://schemas.microsoft.com/office/drawing/2014/main" val="484009773"/>
                        </a:ext>
                      </a:extLst>
                    </a:gridCol>
                    <a:gridCol w="1773383">
                      <a:extLst>
                        <a:ext uri="{9D8B030D-6E8A-4147-A177-3AD203B41FA5}">
                          <a16:colId xmlns:a16="http://schemas.microsoft.com/office/drawing/2014/main" val="776665779"/>
                        </a:ext>
                      </a:extLst>
                    </a:gridCol>
                  </a:tblGrid>
                  <a:tr h="44533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Sl. No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Initial Point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36" marR="5936" marT="5936" marB="0" anchor="ctr">
                        <a:blipFill>
                          <a:blip r:embed="rId3"/>
                          <a:stretch>
                            <a:fillRect l="-76777" t="-1370" r="-69431" b="-673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Function Evaluation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ctr"/>
                    </a:tc>
                    <a:extLst>
                      <a:ext uri="{0D108BD9-81ED-4DB2-BD59-A6C34878D82A}">
                        <a16:rowId xmlns:a16="http://schemas.microsoft.com/office/drawing/2014/main" val="495640248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I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0, 0)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918</a:t>
                          </a:r>
                          <a:endParaRPr lang="en-IN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400948124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310024973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(15, -265)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800557267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(-234, 0.1234)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21677447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(-23.24, 4853.25)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05594044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(-24, 25)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871474099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(-2, 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54043383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(-0.0023, 4.2315)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3559168034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(-1046, 1046)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954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1498908085"/>
                      </a:ext>
                    </a:extLst>
                  </a:tr>
                  <a:tr h="2901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(-106, 10)</a:t>
                          </a: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(14.06990755, 0.78990993)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36" marR="5936" marT="5936" marB="0" anchor="b"/>
                    </a:tc>
                    <a:extLst>
                      <a:ext uri="{0D108BD9-81ED-4DB2-BD59-A6C34878D82A}">
                        <a16:rowId xmlns:a16="http://schemas.microsoft.com/office/drawing/2014/main" val="2526251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929572-0E1F-A162-BC6B-373D31CC9D61}"/>
              </a:ext>
            </a:extLst>
          </p:cNvPr>
          <p:cNvSpPr txBox="1"/>
          <p:nvPr/>
        </p:nvSpPr>
        <p:spPr>
          <a:xfrm flipH="1">
            <a:off x="310722" y="5487947"/>
            <a:ext cx="745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around 1000 function evaluations for any initial point.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82E58-2EC9-EFF2-2D80-F9797D360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4" y="2312022"/>
            <a:ext cx="4107532" cy="1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29572-0E1F-A162-BC6B-373D31CC9D61}"/>
              </a:ext>
            </a:extLst>
          </p:cNvPr>
          <p:cNvSpPr txBox="1"/>
          <p:nvPr/>
        </p:nvSpPr>
        <p:spPr>
          <a:xfrm flipH="1">
            <a:off x="304806" y="5487950"/>
            <a:ext cx="545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8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sequence, the point converges near optimum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9F4262-69FB-ED92-7DB7-590C8A1D6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91870"/>
              </p:ext>
            </p:extLst>
          </p:nvPr>
        </p:nvGraphicFramePr>
        <p:xfrm>
          <a:off x="6095999" y="914389"/>
          <a:ext cx="5456399" cy="568617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158881">
                  <a:extLst>
                    <a:ext uri="{9D8B030D-6E8A-4147-A177-3AD203B41FA5}">
                      <a16:colId xmlns:a16="http://schemas.microsoft.com/office/drawing/2014/main" val="3084567540"/>
                    </a:ext>
                  </a:extLst>
                </a:gridCol>
                <a:gridCol w="1158881">
                  <a:extLst>
                    <a:ext uri="{9D8B030D-6E8A-4147-A177-3AD203B41FA5}">
                      <a16:colId xmlns:a16="http://schemas.microsoft.com/office/drawing/2014/main" val="1453829732"/>
                    </a:ext>
                  </a:extLst>
                </a:gridCol>
                <a:gridCol w="1979756">
                  <a:extLst>
                    <a:ext uri="{9D8B030D-6E8A-4147-A177-3AD203B41FA5}">
                      <a16:colId xmlns:a16="http://schemas.microsoft.com/office/drawing/2014/main" val="2977804223"/>
                    </a:ext>
                  </a:extLst>
                </a:gridCol>
                <a:gridCol w="1158881">
                  <a:extLst>
                    <a:ext uri="{9D8B030D-6E8A-4147-A177-3AD203B41FA5}">
                      <a16:colId xmlns:a16="http://schemas.microsoft.com/office/drawing/2014/main" val="1739451192"/>
                    </a:ext>
                  </a:extLst>
                </a:gridCol>
              </a:tblGrid>
              <a:tr h="233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Sequence(t)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R(t)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x(t)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P(x(t), R(t))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363720148"/>
                  </a:ext>
                </a:extLst>
              </a:tr>
              <a:tr h="984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-8750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58924250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(13.1236, 0.0)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-7961.41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753659514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179119287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(13.1236, 0.0)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-7961.41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84987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(13.1236, 0.0)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-7888.39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1431558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(13.5949, 0.0)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-7952.27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980671163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4235024647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(13.5949, 0.0)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-7952.27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00832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(13.5949, 0.0)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-7940.82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5887399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(13.6316, 0.0)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-7947.79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334531705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818129962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(13.6316, 0.0)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-7947.79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250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(13.6316, 0.0)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-7908.95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0971907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(13.6349, 0.0)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-7909.54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47621983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098218268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(13.6349, 0.0)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-7909.54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4387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(13.6349, 0.0)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-7527.67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078139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(13.6353, 0.0)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-7527.73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624068081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25034044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(13.6353, 0.0)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-7527.73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1748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(13.6353, 0.0)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-3709.67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99026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(13.6353, 0.0)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-3709.68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1038381240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839027173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(13.8762, 0.4074)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-6313.92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32769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(13.8762, 0.4074)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4025.336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3789307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(13.8712, 0.4074)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2591.357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072898169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035589311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(13.0, -1.1524)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1624812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0378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(13.0, -1.1524)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16333059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2120243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(13.0, -1.1524)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16333059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238664412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136549878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(14.0637, 0.7787)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-5072.91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4148402188"/>
                  </a:ext>
                </a:extLst>
              </a:tr>
              <a:tr h="124770"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(14.0699, 0.7899)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-5415.28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9" marR="5199" marT="5199" marB="0" anchor="ctr"/>
                </a:tc>
                <a:extLst>
                  <a:ext uri="{0D108BD9-81ED-4DB2-BD59-A6C34878D82A}">
                    <a16:rowId xmlns:a16="http://schemas.microsoft.com/office/drawing/2014/main" val="32212655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181E29-9A90-09FE-EA57-9973B613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4" y="2312022"/>
            <a:ext cx="4107532" cy="1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29572-0E1F-A162-BC6B-373D31CC9D61}"/>
              </a:ext>
            </a:extLst>
          </p:cNvPr>
          <p:cNvSpPr txBox="1"/>
          <p:nvPr/>
        </p:nvSpPr>
        <p:spPr>
          <a:xfrm flipH="1">
            <a:off x="313681" y="5481905"/>
            <a:ext cx="621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Penalty function changes with each new sequence and then reduces over iterations in the sequence.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C79DC1-122A-8F30-823F-7F6C6FEA4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879754"/>
              </p:ext>
            </p:extLst>
          </p:nvPr>
        </p:nvGraphicFramePr>
        <p:xfrm>
          <a:off x="1843890" y="1378880"/>
          <a:ext cx="8504217" cy="337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35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Contours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C69DB-999B-C8AB-2CA3-6B16416A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3" y="1786282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9EA39-A464-347F-26B9-D8320F778DFF}"/>
                  </a:ext>
                </a:extLst>
              </p:cNvPr>
              <p:cNvSpPr txBox="1"/>
              <p:nvPr/>
            </p:nvSpPr>
            <p:spPr>
              <a:xfrm>
                <a:off x="1095344" y="1416950"/>
                <a:ext cx="1084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9EA39-A464-347F-26B9-D8320F77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44" y="1416950"/>
                <a:ext cx="10841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E93B-EBB2-D524-1621-0C83D159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43" y="1786282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89129E-EF12-B34E-5262-2B7F3491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97" y="1786282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D786A8-AA60-2E61-11C4-F05C3B8C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51" y="1786282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43BC9-C188-3173-5D1E-D27236C2C5EC}"/>
                  </a:ext>
                </a:extLst>
              </p:cNvPr>
              <p:cNvSpPr txBox="1"/>
              <p:nvPr/>
            </p:nvSpPr>
            <p:spPr>
              <a:xfrm>
                <a:off x="3975344" y="1416950"/>
                <a:ext cx="1084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43BC9-C188-3173-5D1E-D27236C2C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44" y="1416950"/>
                <a:ext cx="10841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DCBC30-CB1F-A747-EB56-3E06BCBA5963}"/>
                  </a:ext>
                </a:extLst>
              </p:cNvPr>
              <p:cNvSpPr txBox="1"/>
              <p:nvPr/>
            </p:nvSpPr>
            <p:spPr>
              <a:xfrm>
                <a:off x="6931498" y="1416950"/>
                <a:ext cx="1084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DCBC30-CB1F-A747-EB56-3E06BCBA5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98" y="1416950"/>
                <a:ext cx="10841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B737C-4719-4671-2E0C-90A61BFD79AC}"/>
                  </a:ext>
                </a:extLst>
              </p:cNvPr>
              <p:cNvSpPr txBox="1"/>
              <p:nvPr/>
            </p:nvSpPr>
            <p:spPr>
              <a:xfrm>
                <a:off x="9811498" y="1416950"/>
                <a:ext cx="1084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B737C-4719-4671-2E0C-90A61BFD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498" y="1416950"/>
                <a:ext cx="10841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5893-E0FD-A3F2-E7BE-87216C948567}"/>
                  </a:ext>
                </a:extLst>
              </p:cNvPr>
              <p:cNvSpPr txBox="1"/>
              <p:nvPr/>
            </p:nvSpPr>
            <p:spPr>
              <a:xfrm>
                <a:off x="896645" y="3998124"/>
                <a:ext cx="1669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5893-E0FD-A3F2-E7BE-87216C94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3998124"/>
                <a:ext cx="16690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9B4F6-E0DF-A511-68C5-CF752FB77DE5}"/>
                  </a:ext>
                </a:extLst>
              </p:cNvPr>
              <p:cNvSpPr txBox="1"/>
              <p:nvPr/>
            </p:nvSpPr>
            <p:spPr>
              <a:xfrm>
                <a:off x="3710866" y="3998124"/>
                <a:ext cx="1549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9B4F6-E0DF-A511-68C5-CF752FB7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6" y="3998124"/>
                <a:ext cx="15496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67CAD-6E44-E976-3626-EA96FC08B6EB}"/>
                  </a:ext>
                </a:extLst>
              </p:cNvPr>
              <p:cNvSpPr txBox="1"/>
              <p:nvPr/>
            </p:nvSpPr>
            <p:spPr>
              <a:xfrm>
                <a:off x="6931498" y="3998124"/>
                <a:ext cx="108419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67CAD-6E44-E976-3626-EA96FC08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98" y="3998124"/>
                <a:ext cx="1084197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60E07C-80F7-F749-7B5E-6FB3BA712CF4}"/>
                  </a:ext>
                </a:extLst>
              </p:cNvPr>
              <p:cNvSpPr txBox="1"/>
              <p:nvPr/>
            </p:nvSpPr>
            <p:spPr>
              <a:xfrm>
                <a:off x="9811498" y="3998124"/>
                <a:ext cx="1084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60E07C-80F7-F749-7B5E-6FB3BA71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498" y="3998124"/>
                <a:ext cx="10841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C89BBAD-1312-0B09-4AAB-DB519CAA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3" y="4367456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4A9BF16-5F35-6F0D-3B82-8FE1F6B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42" y="4367456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9C53E3-6417-38E4-A23A-4EDB2605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97" y="4367456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3ABB2AD-3B9F-1BE1-3595-0136804A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33" y="4367456"/>
            <a:ext cx="2880000" cy="16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29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4E556-9470-BF05-FC72-023C3B6A4F93}"/>
              </a:ext>
            </a:extLst>
          </p:cNvPr>
          <p:cNvSpPr txBox="1"/>
          <p:nvPr/>
        </p:nvSpPr>
        <p:spPr>
          <a:xfrm>
            <a:off x="3966098" y="136005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2,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B234D-1FBC-F4B9-1267-2711E136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92" y="1721743"/>
            <a:ext cx="3313683" cy="1841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E8F8D-11B7-F531-9D8C-4A66A8976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10" y="1229671"/>
            <a:ext cx="4394598" cy="3053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F002A-2C67-1D29-4547-30FD53B64B39}"/>
              </a:ext>
            </a:extLst>
          </p:cNvPr>
          <p:cNvSpPr txBox="1"/>
          <p:nvPr/>
        </p:nvSpPr>
        <p:spPr>
          <a:xfrm flipH="1">
            <a:off x="310722" y="5487947"/>
            <a:ext cx="745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solve the constrained optimization problems due to the values running to large number leading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0F152-A080-059A-F7C8-E4CD55AB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" y="88780"/>
            <a:ext cx="1129595" cy="1140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64504-8DAE-75B3-37C5-3AD474B8C9F2}"/>
              </a:ext>
            </a:extLst>
          </p:cNvPr>
          <p:cNvSpPr txBox="1"/>
          <p:nvPr/>
        </p:nvSpPr>
        <p:spPr>
          <a:xfrm>
            <a:off x="3966098" y="2905780"/>
            <a:ext cx="425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631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Project Presentation 3 ME 609 – Optimisation Methods in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S</dc:creator>
  <cp:lastModifiedBy>Nirmal S.</cp:lastModifiedBy>
  <cp:revision>33</cp:revision>
  <dcterms:created xsi:type="dcterms:W3CDTF">2023-09-06T06:54:41Z</dcterms:created>
  <dcterms:modified xsi:type="dcterms:W3CDTF">2023-11-09T11:24:02Z</dcterms:modified>
</cp:coreProperties>
</file>