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95" d="100"/>
          <a:sy n="95" d="100"/>
        </p:scale>
        <p:origin x="2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DBE452-3E62-47D7-B855-E9C8106859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226732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BE452-3E62-47D7-B855-E9C8106859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334001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BE452-3E62-47D7-B855-E9C8106859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403022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BE452-3E62-47D7-B855-E9C8106859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400283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BE452-3E62-47D7-B855-E9C8106859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146166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DBE452-3E62-47D7-B855-E9C8106859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155581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DBE452-3E62-47D7-B855-E9C81068594E}"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176015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DBE452-3E62-47D7-B855-E9C81068594E}"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224878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BE452-3E62-47D7-B855-E9C81068594E}"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242925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BE452-3E62-47D7-B855-E9C8106859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406744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BE452-3E62-47D7-B855-E9C8106859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4FA5-5A43-4C3D-813D-CFA582DB04B0}" type="slidenum">
              <a:rPr lang="en-US" smtClean="0"/>
              <a:t>‹#›</a:t>
            </a:fld>
            <a:endParaRPr lang="en-US"/>
          </a:p>
        </p:txBody>
      </p:sp>
    </p:spTree>
    <p:extLst>
      <p:ext uri="{BB962C8B-B14F-4D97-AF65-F5344CB8AC3E}">
        <p14:creationId xmlns:p14="http://schemas.microsoft.com/office/powerpoint/2010/main" val="426648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BE452-3E62-47D7-B855-E9C81068594E}" type="datetimeFigureOut">
              <a:rPr lang="en-US" smtClean="0"/>
              <a:t>6/13/2022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54FA5-5A43-4C3D-813D-CFA582DB04B0}" type="slidenum">
              <a:rPr lang="en-US" smtClean="0"/>
              <a:t>‹#›</a:t>
            </a:fld>
            <a:endParaRPr lang="en-US"/>
          </a:p>
        </p:txBody>
      </p:sp>
    </p:spTree>
    <p:extLst>
      <p:ext uri="{BB962C8B-B14F-4D97-AF65-F5344CB8AC3E}">
        <p14:creationId xmlns:p14="http://schemas.microsoft.com/office/powerpoint/2010/main" val="231922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6589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096000" y="2157664"/>
            <a:ext cx="5707459" cy="3219592"/>
          </a:xfrm>
          <a:prstGeom prst="rect">
            <a:avLst/>
          </a:prstGeom>
        </p:spPr>
      </p:pic>
      <p:pic>
        <p:nvPicPr>
          <p:cNvPr id="5" name="Picture 4"/>
          <p:cNvPicPr>
            <a:picLocks noChangeAspect="1"/>
          </p:cNvPicPr>
          <p:nvPr/>
        </p:nvPicPr>
        <p:blipFill>
          <a:blip r:embed="rId3"/>
          <a:stretch>
            <a:fillRect/>
          </a:stretch>
        </p:blipFill>
        <p:spPr>
          <a:xfrm>
            <a:off x="537409" y="1825625"/>
            <a:ext cx="5138093" cy="4310480"/>
          </a:xfrm>
          <a:prstGeom prst="rect">
            <a:avLst/>
          </a:prstGeom>
        </p:spPr>
      </p:pic>
    </p:spTree>
    <p:extLst>
      <p:ext uri="{BB962C8B-B14F-4D97-AF65-F5344CB8AC3E}">
        <p14:creationId xmlns:p14="http://schemas.microsoft.com/office/powerpoint/2010/main" val="82813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and cross entropy</a:t>
            </a:r>
            <a:endParaRPr lang="en-US" dirty="0"/>
          </a:p>
        </p:txBody>
      </p:sp>
      <p:pic>
        <p:nvPicPr>
          <p:cNvPr id="4" name="Content Placeholder 3"/>
          <p:cNvPicPr>
            <a:picLocks noGrp="1" noChangeAspect="1"/>
          </p:cNvPicPr>
          <p:nvPr>
            <p:ph idx="1"/>
          </p:nvPr>
        </p:nvPicPr>
        <p:blipFill>
          <a:blip r:embed="rId2"/>
          <a:stretch>
            <a:fillRect/>
          </a:stretch>
        </p:blipFill>
        <p:spPr>
          <a:xfrm>
            <a:off x="473242" y="1690688"/>
            <a:ext cx="3826042" cy="2651267"/>
          </a:xfrm>
          <a:prstGeom prst="rect">
            <a:avLst/>
          </a:prstGeom>
        </p:spPr>
      </p:pic>
      <p:pic>
        <p:nvPicPr>
          <p:cNvPr id="5" name="Picture 4"/>
          <p:cNvPicPr>
            <a:picLocks noChangeAspect="1"/>
          </p:cNvPicPr>
          <p:nvPr/>
        </p:nvPicPr>
        <p:blipFill>
          <a:blip r:embed="rId3"/>
          <a:stretch>
            <a:fillRect/>
          </a:stretch>
        </p:blipFill>
        <p:spPr>
          <a:xfrm>
            <a:off x="5638799" y="1382647"/>
            <a:ext cx="5976687" cy="3677385"/>
          </a:xfrm>
          <a:prstGeom prst="rect">
            <a:avLst/>
          </a:prstGeom>
        </p:spPr>
      </p:pic>
    </p:spTree>
    <p:extLst>
      <p:ext uri="{BB962C8B-B14F-4D97-AF65-F5344CB8AC3E}">
        <p14:creationId xmlns:p14="http://schemas.microsoft.com/office/powerpoint/2010/main" val="360921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Exploding and vanishing gradient problems</a:t>
            </a:r>
            <a:endParaRPr lang="en-US" dirty="0"/>
          </a:p>
        </p:txBody>
      </p:sp>
      <p:sp>
        <p:nvSpPr>
          <p:cNvPr id="3" name="Content Placeholder 2"/>
          <p:cNvSpPr>
            <a:spLocks noGrp="1"/>
          </p:cNvSpPr>
          <p:nvPr>
            <p:ph idx="1"/>
          </p:nvPr>
        </p:nvSpPr>
        <p:spPr/>
        <p:txBody>
          <a:bodyPr>
            <a:normAutofit fontScale="92500"/>
          </a:bodyPr>
          <a:lstStyle/>
          <a:p>
            <a:r>
              <a:rPr lang="en-US" dirty="0" smtClean="0"/>
              <a:t>Vanishing gradient: as name suggests gradient vanishes because of negative and  positive values</a:t>
            </a:r>
          </a:p>
          <a:p>
            <a:r>
              <a:rPr lang="en-US" dirty="0" smtClean="0"/>
              <a:t>Hence to fix it we pass the weights through a </a:t>
            </a:r>
            <a:r>
              <a:rPr lang="en-US" dirty="0" err="1" smtClean="0"/>
              <a:t>ReLU</a:t>
            </a:r>
            <a:r>
              <a:rPr lang="en-US" dirty="0" smtClean="0"/>
              <a:t>(</a:t>
            </a:r>
            <a:r>
              <a:rPr lang="en-US" dirty="0"/>
              <a:t>rectified linear activation </a:t>
            </a:r>
            <a:r>
              <a:rPr lang="en-US" dirty="0" smtClean="0"/>
              <a:t>function), instead of sigmoid, that makes all negative values zero</a:t>
            </a:r>
          </a:p>
          <a:p>
            <a:endParaRPr lang="en-US" dirty="0"/>
          </a:p>
          <a:p>
            <a:r>
              <a:rPr lang="en-US" dirty="0" smtClean="0"/>
              <a:t>Exploding gradient: small errors in gradients with large values propagates  and causes large errors, causing completely wrong prediction models</a:t>
            </a:r>
          </a:p>
          <a:p>
            <a:r>
              <a:rPr lang="en-US" dirty="0" smtClean="0"/>
              <a:t>We solve this by gradient clipping, I.e. we establish an upper limit for gradients</a:t>
            </a:r>
          </a:p>
        </p:txBody>
      </p:sp>
    </p:spTree>
    <p:extLst>
      <p:ext uri="{BB962C8B-B14F-4D97-AF65-F5344CB8AC3E}">
        <p14:creationId xmlns:p14="http://schemas.microsoft.com/office/powerpoint/2010/main" val="414146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96645863"/>
              </p:ext>
            </p:extLst>
          </p:nvPr>
        </p:nvGraphicFramePr>
        <p:xfrm>
          <a:off x="838200" y="1825624"/>
          <a:ext cx="10515600" cy="2578625"/>
        </p:xfrm>
        <a:graphic>
          <a:graphicData uri="http://schemas.openxmlformats.org/drawingml/2006/table">
            <a:tbl>
              <a:tblPr firstRow="1" bandRow="1">
                <a:tableStyleId>{5C22544A-7EE6-4342-B048-85BDC9FD1C3A}</a:tableStyleId>
              </a:tblPr>
              <a:tblGrid>
                <a:gridCol w="3505200"/>
                <a:gridCol w="3505200"/>
                <a:gridCol w="3505200"/>
              </a:tblGrid>
              <a:tr h="384065">
                <a:tc>
                  <a:txBody>
                    <a:bodyPr/>
                    <a:lstStyle/>
                    <a:p>
                      <a:r>
                        <a:rPr lang="en-US" dirty="0" smtClean="0"/>
                        <a:t>Spherical</a:t>
                      </a:r>
                      <a:r>
                        <a:rPr lang="en-US" baseline="0" dirty="0" smtClean="0"/>
                        <a:t> geometry</a:t>
                      </a:r>
                      <a:endParaRPr lang="en-US" dirty="0"/>
                    </a:p>
                  </a:txBody>
                  <a:tcPr/>
                </a:tc>
                <a:tc>
                  <a:txBody>
                    <a:bodyPr/>
                    <a:lstStyle/>
                    <a:p>
                      <a:r>
                        <a:rPr lang="en-US" dirty="0" smtClean="0"/>
                        <a:t>Euclidian</a:t>
                      </a:r>
                      <a:r>
                        <a:rPr lang="en-US" baseline="0" dirty="0" smtClean="0"/>
                        <a:t> geometry</a:t>
                      </a:r>
                      <a:endParaRPr lang="en-US" dirty="0"/>
                    </a:p>
                  </a:txBody>
                  <a:tcPr/>
                </a:tc>
                <a:tc>
                  <a:txBody>
                    <a:bodyPr/>
                    <a:lstStyle/>
                    <a:p>
                      <a:r>
                        <a:rPr lang="en-US" dirty="0" err="1" smtClean="0"/>
                        <a:t>Hyperbolc</a:t>
                      </a:r>
                      <a:r>
                        <a:rPr lang="en-US" dirty="0" smtClean="0"/>
                        <a:t> geometry</a:t>
                      </a:r>
                      <a:endParaRPr lang="en-US" dirty="0"/>
                    </a:p>
                  </a:txBody>
                  <a:tcPr/>
                </a:tc>
              </a:tr>
              <a:tr h="662906">
                <a:tc>
                  <a:txBody>
                    <a:bodyPr/>
                    <a:lstStyle/>
                    <a:p>
                      <a:r>
                        <a:rPr lang="en-US" dirty="0" smtClean="0"/>
                        <a:t>*</a:t>
                      </a:r>
                      <a:r>
                        <a:rPr lang="en-US" sz="1200" dirty="0" smtClean="0"/>
                        <a:t>Follows first</a:t>
                      </a:r>
                      <a:r>
                        <a:rPr lang="en-US" sz="1200" baseline="0" dirty="0" smtClean="0"/>
                        <a:t> four </a:t>
                      </a:r>
                      <a:r>
                        <a:rPr lang="en-US" sz="1200" baseline="0" dirty="0" err="1" smtClean="0"/>
                        <a:t>euclids</a:t>
                      </a:r>
                      <a:r>
                        <a:rPr lang="en-US" sz="1200" baseline="0" dirty="0" smtClean="0"/>
                        <a:t> postulates</a:t>
                      </a:r>
                    </a:p>
                    <a:p>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*any 2 lines will always converge, </a:t>
                      </a:r>
                      <a:r>
                        <a:rPr lang="en-US" sz="1200" baseline="0" dirty="0" err="1" smtClean="0"/>
                        <a:t>i.e.intersect</a:t>
                      </a: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*angles of a triangle add up greater than 180</a:t>
                      </a:r>
                      <a:endParaRPr lang="en-US" baseline="0" dirty="0" smtClean="0"/>
                    </a:p>
                    <a:p>
                      <a:endParaRPr lang="en-US" baseline="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*Follows all</a:t>
                      </a:r>
                      <a:r>
                        <a:rPr lang="en-US" sz="1200" baseline="0" dirty="0" smtClean="0"/>
                        <a:t> </a:t>
                      </a:r>
                      <a:r>
                        <a:rPr lang="en-US" sz="1200" baseline="0" dirty="0" err="1" smtClean="0"/>
                        <a:t>euclidean</a:t>
                      </a:r>
                      <a:r>
                        <a:rPr lang="en-US" sz="1200" baseline="0" dirty="0" smtClean="0"/>
                        <a:t> postulates</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b="1" i="0" kern="1200" dirty="0" smtClean="0">
                          <a:solidFill>
                            <a:schemeClr val="dk1"/>
                          </a:solidFill>
                          <a:effectLst/>
                          <a:latin typeface="+mn-lt"/>
                          <a:ea typeface="+mn-ea"/>
                          <a:cs typeface="+mn-cs"/>
                        </a:rPr>
                        <a:t>If two lines are intersected by a third in such a way that the sum of the inner angles on one side is less than two right angles, then the two lines will intersect each other on that side if produced indefinitely.</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aseline="0" dirty="0" smtClean="0"/>
                        <a:t>angles of a triangle add upto180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*Follows first</a:t>
                      </a:r>
                      <a:r>
                        <a:rPr lang="en-US" sz="1200" baseline="0" dirty="0" smtClean="0"/>
                        <a:t> four </a:t>
                      </a:r>
                      <a:r>
                        <a:rPr lang="en-US" sz="1200" baseline="0" dirty="0" err="1" smtClean="0"/>
                        <a:t>euclids</a:t>
                      </a:r>
                      <a:r>
                        <a:rPr lang="en-US" sz="1200" baseline="0" dirty="0" smtClean="0"/>
                        <a:t> postulates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dirty="0" smtClean="0"/>
                        <a:t>any</a:t>
                      </a:r>
                      <a:r>
                        <a:rPr lang="en-US" sz="1200" baseline="0" dirty="0" smtClean="0"/>
                        <a:t> 2 lines will always diverge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*angles of a triangle add up lesser than 180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pic>
        <p:nvPicPr>
          <p:cNvPr id="9" name="Picture 8"/>
          <p:cNvPicPr>
            <a:picLocks noChangeAspect="1"/>
          </p:cNvPicPr>
          <p:nvPr/>
        </p:nvPicPr>
        <p:blipFill>
          <a:blip r:embed="rId2"/>
          <a:stretch>
            <a:fillRect/>
          </a:stretch>
        </p:blipFill>
        <p:spPr>
          <a:xfrm>
            <a:off x="2268297" y="4691120"/>
            <a:ext cx="7172325" cy="1763469"/>
          </a:xfrm>
          <a:prstGeom prst="rect">
            <a:avLst/>
          </a:prstGeom>
        </p:spPr>
      </p:pic>
    </p:spTree>
    <p:extLst>
      <p:ext uri="{BB962C8B-B14F-4D97-AF65-F5344CB8AC3E}">
        <p14:creationId xmlns:p14="http://schemas.microsoft.com/office/powerpoint/2010/main" val="2454046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Visualising</a:t>
            </a:r>
            <a:r>
              <a:rPr lang="en-US" dirty="0" smtClean="0"/>
              <a:t> hyperbolic geometry</a:t>
            </a:r>
            <a:endParaRPr lang="en-US" dirty="0"/>
          </a:p>
        </p:txBody>
      </p:sp>
      <p:pic>
        <p:nvPicPr>
          <p:cNvPr id="4" name="Content Placeholder 3"/>
          <p:cNvPicPr>
            <a:picLocks noGrp="1" noChangeAspect="1"/>
          </p:cNvPicPr>
          <p:nvPr>
            <p:ph idx="1"/>
          </p:nvPr>
        </p:nvPicPr>
        <p:blipFill>
          <a:blip r:embed="rId2"/>
          <a:stretch>
            <a:fillRect/>
          </a:stretch>
        </p:blipFill>
        <p:spPr>
          <a:xfrm>
            <a:off x="1145801" y="1925684"/>
            <a:ext cx="2800350" cy="2752725"/>
          </a:xfrm>
          <a:prstGeom prst="rect">
            <a:avLst/>
          </a:prstGeom>
        </p:spPr>
      </p:pic>
      <p:pic>
        <p:nvPicPr>
          <p:cNvPr id="6" name="Picture 5"/>
          <p:cNvPicPr>
            <a:picLocks noChangeAspect="1"/>
          </p:cNvPicPr>
          <p:nvPr/>
        </p:nvPicPr>
        <p:blipFill>
          <a:blip r:embed="rId3"/>
          <a:stretch>
            <a:fillRect/>
          </a:stretch>
        </p:blipFill>
        <p:spPr>
          <a:xfrm>
            <a:off x="4500282" y="2590175"/>
            <a:ext cx="7439305" cy="3910637"/>
          </a:xfrm>
          <a:prstGeom prst="rect">
            <a:avLst/>
          </a:prstGeom>
        </p:spPr>
      </p:pic>
    </p:spTree>
    <p:extLst>
      <p:ext uri="{BB962C8B-B14F-4D97-AF65-F5344CB8AC3E}">
        <p14:creationId xmlns:p14="http://schemas.microsoft.com/office/powerpoint/2010/main" val="124959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Reimannian</a:t>
            </a:r>
            <a:r>
              <a:rPr lang="en-US" dirty="0" smtClean="0"/>
              <a:t> manifold of constant negative sectional/Gaussian curvature</a:t>
            </a:r>
          </a:p>
          <a:p>
            <a:endParaRPr lang="en-US" dirty="0"/>
          </a:p>
          <a:p>
            <a:r>
              <a:rPr lang="en-US" dirty="0" smtClean="0"/>
              <a:t>Riemannian metric: The metric tensor gives a local notion of angle, length of curves, surface area, and volume. For a manifold M, a Riemannian metric 𝔤(𝑥) is a smooth collection of inner products on the associated tangent space: &lt; ·, · &gt;𝑥: T𝑥M × T𝑥M</a:t>
            </a:r>
          </a:p>
          <a:p>
            <a:endParaRPr lang="en-US" dirty="0" smtClean="0"/>
          </a:p>
          <a:p>
            <a:r>
              <a:rPr lang="en-US" dirty="0" smtClean="0"/>
              <a:t>Tangent space: For each point 𝑥 ∈ M, the tangent space T𝑥M of M at 𝑥 is defined as a 𝑛-dimensional vector-space approximating M around 𝑥 at a first order</a:t>
            </a:r>
          </a:p>
          <a:p>
            <a:endParaRPr lang="en-US" dirty="0"/>
          </a:p>
          <a:p>
            <a:r>
              <a:rPr lang="en-US" dirty="0" smtClean="0"/>
              <a:t>Manifold: A manifold M of dimension 𝑛 is a topological space of which each point’s neighborhood can be locally approximated by the Euclidean space R 𝑛 . </a:t>
            </a:r>
            <a:endParaRPr lang="en-US" dirty="0"/>
          </a:p>
        </p:txBody>
      </p:sp>
    </p:spTree>
    <p:extLst>
      <p:ext uri="{BB962C8B-B14F-4D97-AF65-F5344CB8AC3E}">
        <p14:creationId xmlns:p14="http://schemas.microsoft.com/office/powerpoint/2010/main" val="152203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Poinclare</a:t>
            </a:r>
            <a:r>
              <a:rPr lang="en-US" dirty="0" smtClean="0"/>
              <a:t> Ball</a:t>
            </a:r>
            <a:endParaRPr lang="en-US" dirty="0"/>
          </a:p>
        </p:txBody>
      </p:sp>
      <p:sp>
        <p:nvSpPr>
          <p:cNvPr id="3" name="Content Placeholder 2"/>
          <p:cNvSpPr>
            <a:spLocks noGrp="1"/>
          </p:cNvSpPr>
          <p:nvPr>
            <p:ph idx="1"/>
          </p:nvPr>
        </p:nvSpPr>
        <p:spPr/>
        <p:txBody>
          <a:bodyPr/>
          <a:lstStyle/>
          <a:p>
            <a:r>
              <a:rPr lang="en-US" dirty="0" smtClean="0"/>
              <a:t>We represent hierarchical data using a </a:t>
            </a:r>
            <a:r>
              <a:rPr lang="en-US" dirty="0" err="1" smtClean="0"/>
              <a:t>poinclare</a:t>
            </a:r>
            <a:r>
              <a:rPr lang="en-US" dirty="0" smtClean="0"/>
              <a:t> ball</a:t>
            </a:r>
          </a:p>
          <a:p>
            <a:r>
              <a:rPr lang="en-US" dirty="0" smtClean="0"/>
              <a:t>We first map every node to a point in hyperbolic space</a:t>
            </a:r>
          </a:p>
          <a:p>
            <a:r>
              <a:rPr lang="en-US" dirty="0" smtClean="0"/>
              <a:t>Then calculate the distance as follows</a:t>
            </a:r>
          </a:p>
          <a:p>
            <a:endParaRPr lang="en-US" dirty="0"/>
          </a:p>
        </p:txBody>
      </p:sp>
      <p:pic>
        <p:nvPicPr>
          <p:cNvPr id="4" name="Picture 3"/>
          <p:cNvPicPr>
            <a:picLocks noChangeAspect="1"/>
          </p:cNvPicPr>
          <p:nvPr/>
        </p:nvPicPr>
        <p:blipFill>
          <a:blip r:embed="rId2"/>
          <a:stretch>
            <a:fillRect/>
          </a:stretch>
        </p:blipFill>
        <p:spPr>
          <a:xfrm>
            <a:off x="2455695" y="3417219"/>
            <a:ext cx="6150895" cy="3532117"/>
          </a:xfrm>
          <a:prstGeom prst="rect">
            <a:avLst/>
          </a:prstGeom>
        </p:spPr>
      </p:pic>
    </p:spTree>
    <p:extLst>
      <p:ext uri="{BB962C8B-B14F-4D97-AF65-F5344CB8AC3E}">
        <p14:creationId xmlns:p14="http://schemas.microsoft.com/office/powerpoint/2010/main" val="230532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hyperbolic space?</a:t>
            </a:r>
            <a:endParaRPr lang="en-US" dirty="0"/>
          </a:p>
        </p:txBody>
      </p:sp>
      <p:pic>
        <p:nvPicPr>
          <p:cNvPr id="4" name="Content Placeholder 3"/>
          <p:cNvPicPr>
            <a:picLocks noGrp="1" noChangeAspect="1"/>
          </p:cNvPicPr>
          <p:nvPr>
            <p:ph idx="1"/>
          </p:nvPr>
        </p:nvPicPr>
        <p:blipFill>
          <a:blip r:embed="rId2"/>
          <a:stretch>
            <a:fillRect/>
          </a:stretch>
        </p:blipFill>
        <p:spPr>
          <a:xfrm>
            <a:off x="761750" y="1416008"/>
            <a:ext cx="4852988" cy="2734974"/>
          </a:xfrm>
          <a:prstGeom prst="rect">
            <a:avLst/>
          </a:prstGeom>
        </p:spPr>
      </p:pic>
      <p:pic>
        <p:nvPicPr>
          <p:cNvPr id="5" name="Picture 4"/>
          <p:cNvPicPr>
            <a:picLocks noChangeAspect="1"/>
          </p:cNvPicPr>
          <p:nvPr/>
        </p:nvPicPr>
        <p:blipFill>
          <a:blip r:embed="rId3"/>
          <a:stretch>
            <a:fillRect/>
          </a:stretch>
        </p:blipFill>
        <p:spPr>
          <a:xfrm>
            <a:off x="697083" y="4219074"/>
            <a:ext cx="6594053" cy="2403558"/>
          </a:xfrm>
          <a:prstGeom prst="rect">
            <a:avLst/>
          </a:prstGeom>
        </p:spPr>
      </p:pic>
    </p:spTree>
    <p:extLst>
      <p:ext uri="{BB962C8B-B14F-4D97-AF65-F5344CB8AC3E}">
        <p14:creationId xmlns:p14="http://schemas.microsoft.com/office/powerpoint/2010/main" val="200151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(what do intermediate layers learn)</a:t>
            </a:r>
            <a:endParaRPr lang="en-US" dirty="0"/>
          </a:p>
        </p:txBody>
      </p:sp>
      <p:pic>
        <p:nvPicPr>
          <p:cNvPr id="4" name="Content Placeholder 3"/>
          <p:cNvPicPr>
            <a:picLocks noGrp="1" noChangeAspect="1"/>
          </p:cNvPicPr>
          <p:nvPr>
            <p:ph idx="1"/>
          </p:nvPr>
        </p:nvPicPr>
        <p:blipFill>
          <a:blip r:embed="rId2"/>
          <a:stretch>
            <a:fillRect/>
          </a:stretch>
        </p:blipFill>
        <p:spPr>
          <a:xfrm>
            <a:off x="2571750" y="1934369"/>
            <a:ext cx="7048500" cy="4133850"/>
          </a:xfrm>
          <a:prstGeom prst="rect">
            <a:avLst/>
          </a:prstGeom>
        </p:spPr>
      </p:pic>
    </p:spTree>
    <p:extLst>
      <p:ext uri="{BB962C8B-B14F-4D97-AF65-F5344CB8AC3E}">
        <p14:creationId xmlns:p14="http://schemas.microsoft.com/office/powerpoint/2010/main" val="295217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Backpropogation</a:t>
            </a:r>
            <a:endParaRPr lang="en-US" dirty="0"/>
          </a:p>
        </p:txBody>
      </p:sp>
      <p:pic>
        <p:nvPicPr>
          <p:cNvPr id="4" name="Content Placeholder 3"/>
          <p:cNvPicPr>
            <a:picLocks noGrp="1" noChangeAspect="1"/>
          </p:cNvPicPr>
          <p:nvPr>
            <p:ph idx="1"/>
          </p:nvPr>
        </p:nvPicPr>
        <p:blipFill>
          <a:blip r:embed="rId2"/>
          <a:stretch>
            <a:fillRect/>
          </a:stretch>
        </p:blipFill>
        <p:spPr>
          <a:xfrm>
            <a:off x="3260558" y="1285935"/>
            <a:ext cx="7527758" cy="2888558"/>
          </a:xfrm>
          <a:prstGeom prst="rect">
            <a:avLst/>
          </a:prstGeom>
        </p:spPr>
      </p:pic>
      <p:pic>
        <p:nvPicPr>
          <p:cNvPr id="5" name="Picture 4"/>
          <p:cNvPicPr>
            <a:picLocks noChangeAspect="1"/>
          </p:cNvPicPr>
          <p:nvPr/>
        </p:nvPicPr>
        <p:blipFill>
          <a:blip r:embed="rId3"/>
          <a:stretch>
            <a:fillRect/>
          </a:stretch>
        </p:blipFill>
        <p:spPr>
          <a:xfrm>
            <a:off x="438150" y="3946358"/>
            <a:ext cx="4733607" cy="2649704"/>
          </a:xfrm>
          <a:prstGeom prst="rect">
            <a:avLst/>
          </a:prstGeom>
        </p:spPr>
      </p:pic>
    </p:spTree>
    <p:extLst>
      <p:ext uri="{BB962C8B-B14F-4D97-AF65-F5344CB8AC3E}">
        <p14:creationId xmlns:p14="http://schemas.microsoft.com/office/powerpoint/2010/main" val="271388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61294"/>
            <a:ext cx="5939589" cy="3561464"/>
          </a:xfrm>
          <a:prstGeom prst="rect">
            <a:avLst/>
          </a:prstGeom>
        </p:spPr>
      </p:pic>
      <p:pic>
        <p:nvPicPr>
          <p:cNvPr id="5" name="Picture 4"/>
          <p:cNvPicPr>
            <a:picLocks noChangeAspect="1"/>
          </p:cNvPicPr>
          <p:nvPr/>
        </p:nvPicPr>
        <p:blipFill>
          <a:blip r:embed="rId3"/>
          <a:stretch>
            <a:fillRect/>
          </a:stretch>
        </p:blipFill>
        <p:spPr>
          <a:xfrm>
            <a:off x="6914147" y="2426620"/>
            <a:ext cx="4729164" cy="2272715"/>
          </a:xfrm>
          <a:prstGeom prst="rect">
            <a:avLst/>
          </a:prstGeom>
        </p:spPr>
      </p:pic>
    </p:spTree>
    <p:extLst>
      <p:ext uri="{BB962C8B-B14F-4D97-AF65-F5344CB8AC3E}">
        <p14:creationId xmlns:p14="http://schemas.microsoft.com/office/powerpoint/2010/main" val="353864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376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Geometry</vt:lpstr>
      <vt:lpstr>Visualising hyperbolic geometry</vt:lpstr>
      <vt:lpstr>Technical definition</vt:lpstr>
      <vt:lpstr>Poinclare Ball</vt:lpstr>
      <vt:lpstr>Why use hyperbolic space?</vt:lpstr>
      <vt:lpstr>Neural networks (what do intermediate layers learn)</vt:lpstr>
      <vt:lpstr>Backpropogation</vt:lpstr>
      <vt:lpstr>PowerPoint Presentation</vt:lpstr>
      <vt:lpstr>PowerPoint Presentation</vt:lpstr>
      <vt:lpstr>Softmax and cross entropy</vt:lpstr>
      <vt:lpstr>Exploding and vanishing gradient problems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2022-06-07T00:54:57Z</dcterms:created>
  <dcterms:modified xsi:type="dcterms:W3CDTF">2022-06-13T04:57:05Z</dcterms:modified>
</cp:coreProperties>
</file>