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6" r:id="rId3"/>
    <p:sldId id="257" r:id="rId4"/>
    <p:sldId id="258" r:id="rId5"/>
    <p:sldId id="266" r:id="rId6"/>
    <p:sldId id="271" r:id="rId7"/>
    <p:sldId id="273" r:id="rId8"/>
    <p:sldId id="275" r:id="rId9"/>
    <p:sldId id="265"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392" y="0"/>
            <a:ext cx="9779268" cy="1646302"/>
          </a:xfrm>
        </p:spPr>
        <p:txBody>
          <a:bodyPr/>
          <a:lstStyle/>
          <a:p>
            <a:pPr algn="l"/>
            <a:r>
              <a:rPr lang="en-US" sz="4800" dirty="0"/>
              <a:t>SHIVAJIRAO KADAM INSTITUTE OF TEACHNOLOGY AND MANAGMENT</a:t>
            </a:r>
          </a:p>
        </p:txBody>
      </p:sp>
      <p:sp>
        <p:nvSpPr>
          <p:cNvPr id="3" name="Subtitle 2"/>
          <p:cNvSpPr>
            <a:spLocks noGrp="1"/>
          </p:cNvSpPr>
          <p:nvPr>
            <p:ph type="subTitle" idx="1"/>
          </p:nvPr>
        </p:nvSpPr>
        <p:spPr>
          <a:xfrm>
            <a:off x="1808253" y="1828145"/>
            <a:ext cx="8849715" cy="1096899"/>
          </a:xfrm>
        </p:spPr>
        <p:txBody>
          <a:bodyPr/>
          <a:lstStyle/>
          <a:p>
            <a:pPr algn="l"/>
            <a:r>
              <a:rPr lang="en-US" sz="2400" b="1" dirty="0">
                <a:latin typeface="Arial Black" panose="020B0A04020102020204" pitchFamily="34" charset="0"/>
                <a:cs typeface="Times New Roman" panose="02020603050405020304" pitchFamily="18" charset="0"/>
              </a:rPr>
              <a:t>              ONLINE BOOK STORE</a:t>
            </a:r>
          </a:p>
          <a:p>
            <a:endParaRPr lang="en-US" b="1" dirty="0">
              <a:latin typeface="Arial Black" panose="020B0A04020102020204" pitchFamily="34" charset="0"/>
              <a:cs typeface="Times New Roman" panose="02020603050405020304" pitchFamily="18" charset="0"/>
            </a:endParaRPr>
          </a:p>
        </p:txBody>
      </p:sp>
      <p:sp>
        <p:nvSpPr>
          <p:cNvPr id="4" name="TextBox 3"/>
          <p:cNvSpPr txBox="1"/>
          <p:nvPr/>
        </p:nvSpPr>
        <p:spPr>
          <a:xfrm>
            <a:off x="683392" y="2634518"/>
            <a:ext cx="9009246" cy="4708981"/>
          </a:xfrm>
          <a:prstGeom prst="rect">
            <a:avLst/>
          </a:prstGeom>
          <a:noFill/>
        </p:spPr>
        <p:txBody>
          <a:bodyPr wrap="square" rtlCol="0">
            <a:spAutoFit/>
          </a:bodyPr>
          <a:lstStyle/>
          <a:p>
            <a:pPr algn="ctr"/>
            <a:r>
              <a:rPr lang="en-US" sz="2000" b="1" dirty="0">
                <a:latin typeface="+mj-lt"/>
                <a:cs typeface="Times New Roman" panose="02020603050405020304" pitchFamily="18" charset="0"/>
              </a:rPr>
              <a:t>            Guided By –                                        Submitted By -     </a:t>
            </a:r>
          </a:p>
          <a:p>
            <a:pPr algn="ctr"/>
            <a:r>
              <a:rPr lang="en-US" sz="2000" b="1" dirty="0">
                <a:latin typeface="+mj-lt"/>
                <a:cs typeface="Times New Roman" panose="02020603050405020304" pitchFamily="18" charset="0"/>
              </a:rPr>
              <a:t> </a:t>
            </a:r>
          </a:p>
          <a:p>
            <a:pPr algn="ctr"/>
            <a:r>
              <a:rPr lang="en-US" sz="2000" b="1" dirty="0">
                <a:latin typeface="+mj-lt"/>
                <a:cs typeface="Times New Roman" panose="02020603050405020304" pitchFamily="18" charset="0"/>
              </a:rPr>
              <a:t>Prof. Deepa Vyas                                 Nirmal Sen</a:t>
            </a:r>
            <a:r>
              <a:rPr lang="en-US" sz="2000" b="1" dirty="0">
                <a:cs typeface="Times New Roman" panose="02020603050405020304" pitchFamily="18" charset="0"/>
              </a:rPr>
              <a:t> </a:t>
            </a:r>
          </a:p>
          <a:p>
            <a:pPr algn="ctr"/>
            <a:r>
              <a:rPr lang="en-US" sz="2000" b="1" dirty="0">
                <a:cs typeface="Times New Roman" panose="02020603050405020304" pitchFamily="18" charset="0"/>
              </a:rPr>
              <a:t>                                                                  0875CS171094   </a:t>
            </a:r>
          </a:p>
          <a:p>
            <a:pPr algn="ctr"/>
            <a:r>
              <a:rPr lang="en-US" sz="2000" b="1" dirty="0">
                <a:latin typeface="+mj-lt"/>
                <a:cs typeface="Times New Roman" panose="02020603050405020304" pitchFamily="18" charset="0"/>
              </a:rPr>
              <a:t>                                                       </a:t>
            </a:r>
          </a:p>
          <a:p>
            <a:pPr algn="ctr"/>
            <a:r>
              <a:rPr lang="en-US" sz="2000" b="1" dirty="0">
                <a:latin typeface="+mj-lt"/>
                <a:cs typeface="Times New Roman" panose="02020603050405020304" pitchFamily="18" charset="0"/>
              </a:rPr>
              <a:t>                                                               </a:t>
            </a:r>
            <a:r>
              <a:rPr lang="en-US" sz="2000" b="1" dirty="0" err="1">
                <a:latin typeface="+mj-lt"/>
                <a:cs typeface="Times New Roman" panose="02020603050405020304" pitchFamily="18" charset="0"/>
              </a:rPr>
              <a:t>Kirtish</a:t>
            </a:r>
            <a:r>
              <a:rPr lang="en-US" sz="2000" b="1" dirty="0">
                <a:latin typeface="+mj-lt"/>
                <a:cs typeface="Times New Roman" panose="02020603050405020304" pitchFamily="18" charset="0"/>
              </a:rPr>
              <a:t> Ajmera </a:t>
            </a:r>
          </a:p>
          <a:p>
            <a:pPr algn="ctr"/>
            <a:r>
              <a:rPr lang="en-US" sz="2000" b="1" dirty="0">
                <a:latin typeface="+mj-lt"/>
                <a:cs typeface="Times New Roman" panose="02020603050405020304" pitchFamily="18" charset="0"/>
              </a:rPr>
              <a:t>                                                                 0875CS171068  </a:t>
            </a:r>
          </a:p>
          <a:p>
            <a:pPr algn="ctr"/>
            <a:endParaRPr lang="en-US" sz="2000" b="1" dirty="0">
              <a:latin typeface="+mj-lt"/>
              <a:cs typeface="Times New Roman" panose="02020603050405020304" pitchFamily="18" charset="0"/>
            </a:endParaRPr>
          </a:p>
          <a:p>
            <a:pPr algn="ctr"/>
            <a:r>
              <a:rPr lang="en-US" sz="2000" b="1" dirty="0">
                <a:latin typeface="+mj-lt"/>
                <a:cs typeface="Times New Roman" panose="02020603050405020304" pitchFamily="18" charset="0"/>
              </a:rPr>
              <a:t>                                                               </a:t>
            </a:r>
            <a:r>
              <a:rPr lang="en-US" sz="2000" b="1" dirty="0" err="1">
                <a:latin typeface="+mj-lt"/>
                <a:cs typeface="Times New Roman" panose="02020603050405020304" pitchFamily="18" charset="0"/>
              </a:rPr>
              <a:t>Purvi</a:t>
            </a:r>
            <a:r>
              <a:rPr lang="en-US" sz="2000" b="1" dirty="0">
                <a:latin typeface="+mj-lt"/>
                <a:cs typeface="Times New Roman" panose="02020603050405020304" pitchFamily="18" charset="0"/>
              </a:rPr>
              <a:t> </a:t>
            </a:r>
            <a:r>
              <a:rPr lang="en-US" sz="2000" b="1" dirty="0" err="1">
                <a:latin typeface="+mj-lt"/>
                <a:cs typeface="Times New Roman" panose="02020603050405020304" pitchFamily="18" charset="0"/>
              </a:rPr>
              <a:t>Bhawsar</a:t>
            </a:r>
            <a:r>
              <a:rPr lang="en-US" sz="2000" b="1" dirty="0">
                <a:latin typeface="+mj-lt"/>
                <a:cs typeface="Times New Roman" panose="02020603050405020304" pitchFamily="18" charset="0"/>
              </a:rPr>
              <a:t>          </a:t>
            </a:r>
          </a:p>
          <a:p>
            <a:pPr algn="ctr"/>
            <a:r>
              <a:rPr lang="en-US" sz="2000" b="1" dirty="0">
                <a:latin typeface="+mj-lt"/>
                <a:cs typeface="Times New Roman" panose="02020603050405020304" pitchFamily="18" charset="0"/>
              </a:rPr>
              <a:t>                                                                0875CS171109</a:t>
            </a:r>
          </a:p>
          <a:p>
            <a:pPr algn="ctr"/>
            <a:r>
              <a:rPr lang="en-US" sz="2000" b="1" dirty="0">
                <a:latin typeface="+mj-lt"/>
                <a:cs typeface="Times New Roman" panose="02020603050405020304" pitchFamily="18" charset="0"/>
              </a:rPr>
              <a:t> </a:t>
            </a:r>
          </a:p>
          <a:p>
            <a:pPr algn="ctr"/>
            <a:r>
              <a:rPr lang="en-US" sz="2000" b="1" dirty="0">
                <a:latin typeface="+mj-lt"/>
                <a:cs typeface="Times New Roman" panose="02020603050405020304" pitchFamily="18" charset="0"/>
              </a:rPr>
              <a:t>                                                                Kushal </a:t>
            </a:r>
            <a:r>
              <a:rPr lang="en-US" sz="2000" b="1" dirty="0" err="1">
                <a:latin typeface="+mj-lt"/>
                <a:cs typeface="Times New Roman" panose="02020603050405020304" pitchFamily="18" charset="0"/>
              </a:rPr>
              <a:t>vaishnav</a:t>
            </a:r>
            <a:endParaRPr lang="en-US" sz="2000" b="1" dirty="0">
              <a:latin typeface="+mj-lt"/>
              <a:cs typeface="Times New Roman" panose="02020603050405020304" pitchFamily="18" charset="0"/>
            </a:endParaRPr>
          </a:p>
          <a:p>
            <a:pPr algn="ctr"/>
            <a:r>
              <a:rPr lang="en-US" sz="2000" b="1" dirty="0">
                <a:latin typeface="+mj-lt"/>
                <a:cs typeface="Times New Roman" panose="02020603050405020304" pitchFamily="18" charset="0"/>
              </a:rPr>
              <a:t>                                                                 0875CS1710773                         </a:t>
            </a:r>
          </a:p>
          <a:p>
            <a:pPr algn="ctr"/>
            <a:r>
              <a:rPr lang="en-US" sz="2000" b="1" dirty="0">
                <a:latin typeface="+mj-lt"/>
                <a:cs typeface="Times New Roman" panose="02020603050405020304" pitchFamily="18" charset="0"/>
              </a:rPr>
              <a:t>                                                     </a:t>
            </a:r>
          </a:p>
          <a:p>
            <a:pPr algn="ctr"/>
            <a:r>
              <a:rPr lang="en-US" sz="2000" b="1" dirty="0">
                <a:latin typeface="+mj-lt"/>
                <a:cs typeface="Times New Roman" panose="02020603050405020304" pitchFamily="18" charset="0"/>
              </a:rPr>
              <a:t>                                                          </a:t>
            </a:r>
            <a:endParaRPr lang="en-US" dirty="0"/>
          </a:p>
        </p:txBody>
      </p:sp>
    </p:spTree>
    <p:extLst>
      <p:ext uri="{BB962C8B-B14F-4D97-AF65-F5344CB8AC3E}">
        <p14:creationId xmlns:p14="http://schemas.microsoft.com/office/powerpoint/2010/main" val="217290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CD16-BA8B-4DC1-BE7A-35F2D38DA536}"/>
              </a:ext>
            </a:extLst>
          </p:cNvPr>
          <p:cNvSpPr>
            <a:spLocks noGrp="1"/>
          </p:cNvSpPr>
          <p:nvPr>
            <p:ph type="title"/>
          </p:nvPr>
        </p:nvSpPr>
        <p:spPr>
          <a:xfrm>
            <a:off x="2896752" y="1429304"/>
            <a:ext cx="5785609" cy="2835923"/>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427536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3256"/>
            <a:ext cx="7766936" cy="895148"/>
          </a:xfrm>
        </p:spPr>
        <p:txBody>
          <a:bodyPr/>
          <a:lstStyle/>
          <a:p>
            <a:pPr algn="l"/>
            <a:r>
              <a:rPr lang="en-US" dirty="0"/>
              <a:t>Introduction</a:t>
            </a:r>
          </a:p>
        </p:txBody>
      </p:sp>
      <p:sp>
        <p:nvSpPr>
          <p:cNvPr id="3" name="Subtitle 2"/>
          <p:cNvSpPr>
            <a:spLocks noGrp="1"/>
          </p:cNvSpPr>
          <p:nvPr>
            <p:ph type="subTitle" idx="1"/>
          </p:nvPr>
        </p:nvSpPr>
        <p:spPr>
          <a:xfrm>
            <a:off x="1009905" y="1374918"/>
            <a:ext cx="8272976" cy="4084850"/>
          </a:xfrm>
        </p:spPr>
        <p:txBody>
          <a:bodyPr>
            <a:normAutofit/>
          </a:bodyPr>
          <a:lstStyle/>
          <a:p>
            <a:pPr marL="285750" indent="-285750" algn="l">
              <a:buFont typeface="Arial" panose="020B0604020202020204" pitchFamily="34" charset="0"/>
              <a:buChar char="•"/>
            </a:pPr>
            <a:r>
              <a:rPr lang="en-US" altLang="en-US" dirty="0"/>
              <a:t>An online bookstore software projects that acts as a central database containing various books in stock along with their title, author  and cost. This project is a website that acts as a central book store.</a:t>
            </a:r>
          </a:p>
          <a:p>
            <a:pPr marL="285750" indent="-285750" algn="l">
              <a:buFont typeface="Arial" panose="020B0604020202020204" pitchFamily="34" charset="0"/>
              <a:buChar char="•"/>
            </a:pPr>
            <a:r>
              <a:rPr lang="en-US" altLang="en-US" dirty="0"/>
              <a:t>This web project is developed using php as the front and python as an back end.</a:t>
            </a:r>
          </a:p>
          <a:p>
            <a:pPr marL="285750" indent="-285750" algn="l">
              <a:buFont typeface="Arial" panose="020B0604020202020204" pitchFamily="34" charset="0"/>
              <a:buChar char="•"/>
            </a:pPr>
            <a:r>
              <a:rPr lang="en-US" altLang="en-US" dirty="0"/>
              <a:t>The </a:t>
            </a:r>
            <a:r>
              <a:rPr lang="en-US" altLang="en-US" dirty="0" err="1"/>
              <a:t>sql</a:t>
            </a:r>
            <a:r>
              <a:rPr lang="en-US" altLang="en-US" dirty="0"/>
              <a:t> database stores various book related details.</a:t>
            </a:r>
          </a:p>
          <a:p>
            <a:pPr marL="285750" indent="-285750" algn="l">
              <a:buFont typeface="Arial" panose="020B0604020202020204" pitchFamily="34" charset="0"/>
              <a:buChar char="•"/>
            </a:pPr>
            <a:r>
              <a:rPr lang="en-GB" altLang="en-US" dirty="0"/>
              <a:t>The user may even search for specific books on the website. Once the user selects a </a:t>
            </a:r>
            <a:r>
              <a:rPr lang="en-GB" altLang="en-US" dirty="0" err="1"/>
              <a:t>book,he</a:t>
            </a:r>
            <a:r>
              <a:rPr lang="en-GB" altLang="en-US" dirty="0"/>
              <a:t> then has to fill a form and the book is booked for the user.</a:t>
            </a:r>
          </a:p>
          <a:p>
            <a:pPr marL="285750" indent="-285750" algn="l">
              <a:buFont typeface="Arial" panose="020B0604020202020204" pitchFamily="34" charset="0"/>
              <a:buChar char="•"/>
            </a:pPr>
            <a:endParaRPr lang="en-GB" altLang="en-US" dirty="0"/>
          </a:p>
        </p:txBody>
      </p:sp>
    </p:spTree>
    <p:extLst>
      <p:ext uri="{BB962C8B-B14F-4D97-AF65-F5344CB8AC3E}">
        <p14:creationId xmlns:p14="http://schemas.microsoft.com/office/powerpoint/2010/main" val="96830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7562"/>
          </a:xfrm>
        </p:spPr>
        <p:txBody>
          <a:bodyPr/>
          <a:lstStyle/>
          <a:p>
            <a:pPr lvl="0"/>
            <a:r>
              <a:rPr lang="en-US" b="1" dirty="0"/>
              <a:t>PROBLEM DOMAIN</a:t>
            </a:r>
            <a:endParaRPr lang="en-US" dirty="0"/>
          </a:p>
        </p:txBody>
      </p:sp>
      <p:sp>
        <p:nvSpPr>
          <p:cNvPr id="3" name="Content Placeholder 2"/>
          <p:cNvSpPr>
            <a:spLocks noGrp="1"/>
          </p:cNvSpPr>
          <p:nvPr>
            <p:ph idx="1"/>
          </p:nvPr>
        </p:nvSpPr>
        <p:spPr>
          <a:xfrm>
            <a:off x="677334" y="1357162"/>
            <a:ext cx="8596668" cy="5332395"/>
          </a:xfrm>
        </p:spPr>
        <p:txBody>
          <a:bodyPr>
            <a:normAutofit lnSpcReduction="10000"/>
          </a:bodyPr>
          <a:lstStyle/>
          <a:p>
            <a:pPr lvl="0"/>
            <a:r>
              <a:rPr lang="en-US" b="1" dirty="0"/>
              <a:t>Problem identification :</a:t>
            </a:r>
            <a:endParaRPr lang="en-US" dirty="0"/>
          </a:p>
          <a:p>
            <a:pPr marL="0" indent="0">
              <a:buNone/>
            </a:pPr>
            <a:r>
              <a:rPr lang="en-US" dirty="0"/>
              <a:t>This project aims to develop an online shopping facility  for customers with the goal so that it is very easy to shop your loved books from these particular platform . With the help of this you can carry out an online shopping from your home . Here is no compelling reason to go to the </a:t>
            </a:r>
            <a:r>
              <a:rPr lang="en-US" dirty="0" err="1"/>
              <a:t>croweded</a:t>
            </a:r>
            <a:r>
              <a:rPr lang="en-US" dirty="0"/>
              <a:t> stores or shopping </a:t>
            </a:r>
            <a:r>
              <a:rPr lang="en-US" dirty="0" err="1"/>
              <a:t>centres</a:t>
            </a:r>
            <a:r>
              <a:rPr lang="en-US" dirty="0"/>
              <a:t> during festivals seasons or examination . You  simply require a PC or laptop or your own personal mobile and one important payment sending option to shop online .</a:t>
            </a:r>
            <a:endParaRPr lang="en-IN" dirty="0"/>
          </a:p>
          <a:p>
            <a:pPr marL="0" indent="0">
              <a:buNone/>
            </a:pPr>
            <a:endParaRPr lang="en-US" dirty="0"/>
          </a:p>
          <a:p>
            <a:r>
              <a:rPr lang="en-US" b="1" dirty="0"/>
              <a:t>Problem in existing system :</a:t>
            </a:r>
            <a:br>
              <a:rPr lang="en-US" b="1" dirty="0"/>
            </a:br>
            <a:r>
              <a:rPr lang="en-US" dirty="0"/>
              <a:t> </a:t>
            </a:r>
            <a:endParaRPr lang="en-IN" dirty="0"/>
          </a:p>
          <a:p>
            <a:pPr lvl="0" fontAlgn="base"/>
            <a:r>
              <a:rPr lang="en-US" dirty="0"/>
              <a:t>Time consuming.</a:t>
            </a:r>
            <a:endParaRPr lang="en-IN" dirty="0"/>
          </a:p>
          <a:p>
            <a:pPr lvl="0" fontAlgn="base"/>
            <a:r>
              <a:rPr lang="en-US" dirty="0"/>
              <a:t>Issues related to product quality .</a:t>
            </a:r>
            <a:endParaRPr lang="en-IN" dirty="0"/>
          </a:p>
          <a:p>
            <a:pPr lvl="0" fontAlgn="base"/>
            <a:r>
              <a:rPr lang="en-US" dirty="0"/>
              <a:t>Logistics related problem .</a:t>
            </a:r>
            <a:endParaRPr lang="en-IN" dirty="0"/>
          </a:p>
          <a:p>
            <a:pPr lvl="0" fontAlgn="base"/>
            <a:r>
              <a:rPr lang="en-US" dirty="0"/>
              <a:t>Hidden charges .</a:t>
            </a:r>
            <a:endParaRPr lang="en-IN" dirty="0"/>
          </a:p>
          <a:p>
            <a:pPr lvl="0" fontAlgn="base"/>
            <a:r>
              <a:rPr lang="en-US" dirty="0"/>
              <a:t>Payment issues .</a:t>
            </a:r>
            <a:endParaRPr lang="en-IN" dirty="0"/>
          </a:p>
          <a:p>
            <a:pPr lvl="0"/>
            <a:endParaRPr lang="en-US" dirty="0"/>
          </a:p>
        </p:txBody>
      </p:sp>
    </p:spTree>
    <p:extLst>
      <p:ext uri="{BB962C8B-B14F-4D97-AF65-F5344CB8AC3E}">
        <p14:creationId xmlns:p14="http://schemas.microsoft.com/office/powerpoint/2010/main" val="77402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795338"/>
          </a:xfrm>
        </p:spPr>
        <p:txBody>
          <a:bodyPr/>
          <a:lstStyle/>
          <a:p>
            <a:pPr lvl="0"/>
            <a:r>
              <a:rPr lang="en-US" b="1" dirty="0"/>
              <a:t>SOLUTION DOMAIN</a:t>
            </a:r>
            <a:endParaRPr lang="en-US" dirty="0"/>
          </a:p>
        </p:txBody>
      </p:sp>
      <p:sp>
        <p:nvSpPr>
          <p:cNvPr id="3" name="Content Placeholder 2"/>
          <p:cNvSpPr>
            <a:spLocks noGrp="1"/>
          </p:cNvSpPr>
          <p:nvPr>
            <p:ph idx="4294967295"/>
          </p:nvPr>
        </p:nvSpPr>
        <p:spPr>
          <a:xfrm>
            <a:off x="0" y="1404938"/>
            <a:ext cx="8596313" cy="4637087"/>
          </a:xfrm>
        </p:spPr>
        <p:txBody>
          <a:bodyPr/>
          <a:lstStyle/>
          <a:p>
            <a:pPr lvl="0"/>
            <a:r>
              <a:rPr lang="en-US" b="1" dirty="0"/>
              <a:t>Suggested solution :</a:t>
            </a:r>
          </a:p>
          <a:p>
            <a:pPr marL="0" lvl="0" indent="0">
              <a:buNone/>
            </a:pPr>
            <a:r>
              <a:rPr lang="en-US" dirty="0"/>
              <a:t>The   online book store is an online web application where the customer can purchase books online . Through a web browser can purchase books online . Through a web browser the customer can search for a book by its title or author ,later can add to the shopping cart and finally purchase the books ,and a easy mode of getting the desired book of every profession </a:t>
            </a:r>
          </a:p>
          <a:p>
            <a:pPr lvl="0"/>
            <a:r>
              <a:rPr lang="en-US" b="1" dirty="0"/>
              <a:t>Purpose of project:</a:t>
            </a:r>
          </a:p>
          <a:p>
            <a:pPr marL="0" indent="0">
              <a:buNone/>
            </a:pPr>
            <a:r>
              <a:rPr lang="en-US" dirty="0"/>
              <a:t>The purpose of the project is to manage the details of Books, stocks, order , payment .It manages all the information about Books  bill , payment ,books .The project is totally built at administrative end and thus only the administrative is guaranteed the </a:t>
            </a:r>
            <a:r>
              <a:rPr lang="en-US" dirty="0" err="1"/>
              <a:t>access.The</a:t>
            </a:r>
            <a:r>
              <a:rPr lang="en-US" dirty="0"/>
              <a:t> purpose of the project is to build an application program to reduce the manual work , time saving ,stocks of book ,bills .It tracks the details about the customer ,order ,payment.</a:t>
            </a:r>
            <a:endParaRPr lang="en-IN" dirty="0"/>
          </a:p>
          <a:p>
            <a:pPr marL="0" indent="0">
              <a:buNone/>
            </a:pPr>
            <a:endParaRPr lang="en-IN" dirty="0"/>
          </a:p>
          <a:p>
            <a:pPr lvl="0"/>
            <a:endParaRPr lang="en-US" dirty="0"/>
          </a:p>
        </p:txBody>
      </p:sp>
    </p:spTree>
    <p:extLst>
      <p:ext uri="{BB962C8B-B14F-4D97-AF65-F5344CB8AC3E}">
        <p14:creationId xmlns:p14="http://schemas.microsoft.com/office/powerpoint/2010/main" val="269531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2CE2A2-8993-5C4B-8F72-763699676ECB}"/>
              </a:ext>
            </a:extLst>
          </p:cNvPr>
          <p:cNvSpPr txBox="1"/>
          <p:nvPr/>
        </p:nvSpPr>
        <p:spPr>
          <a:xfrm>
            <a:off x="318492" y="590967"/>
            <a:ext cx="11304983" cy="4247317"/>
          </a:xfrm>
          <a:prstGeom prst="rect">
            <a:avLst/>
          </a:prstGeom>
          <a:noFill/>
        </p:spPr>
        <p:txBody>
          <a:bodyPr wrap="square">
            <a:spAutoFit/>
          </a:bodyPr>
          <a:lstStyle/>
          <a:p>
            <a:pPr algn="l"/>
            <a:r>
              <a:rPr lang="en-US" sz="3600" b="1" i="0" dirty="0">
                <a:solidFill>
                  <a:schemeClr val="accent1"/>
                </a:solidFill>
                <a:effectLst/>
                <a:latin typeface="+mj-lt"/>
              </a:rPr>
              <a:t>FUNCTIONAL REQUIREMENTS</a:t>
            </a:r>
          </a:p>
          <a:p>
            <a:pPr algn="l"/>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Browse Books</a:t>
            </a:r>
          </a:p>
          <a:p>
            <a:pPr algn="l"/>
            <a:r>
              <a:rPr lang="en-US" b="0" i="0" dirty="0">
                <a:solidFill>
                  <a:srgbClr val="000000"/>
                </a:solidFill>
                <a:effectLst/>
                <a:latin typeface="Arial" panose="020B0604020202020204" pitchFamily="34" charset="0"/>
              </a:rPr>
              <a:t>              An user logging into the site can browse through the books both  by category or in a random manner.</a:t>
            </a:r>
          </a:p>
          <a:p>
            <a:pPr algn="l"/>
            <a:endParaRPr lang="en-US" b="0" i="0" dirty="0">
              <a:solidFill>
                <a:srgbClr val="000000"/>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View Details</a:t>
            </a:r>
          </a:p>
          <a:p>
            <a:pPr algn="l"/>
            <a:r>
              <a:rPr lang="en-US" b="0" i="0" dirty="0">
                <a:solidFill>
                  <a:srgbClr val="000000"/>
                </a:solidFill>
                <a:effectLst/>
                <a:latin typeface="Arial" panose="020B0604020202020204" pitchFamily="34" charset="0"/>
              </a:rPr>
              <a:t>             An user can also view the details of the book(</a:t>
            </a:r>
            <a:r>
              <a:rPr lang="en-US" b="0" i="0" dirty="0" err="1">
                <a:solidFill>
                  <a:srgbClr val="000000"/>
                </a:solidFill>
                <a:effectLst/>
                <a:latin typeface="Arial" panose="020B0604020202020204" pitchFamily="34" charset="0"/>
              </a:rPr>
              <a:t>egprice,author</a:t>
            </a:r>
            <a:r>
              <a:rPr lang="en-US" b="0" i="0" dirty="0">
                <a:solidFill>
                  <a:srgbClr val="000000"/>
                </a:solidFill>
                <a:effectLst/>
                <a:latin typeface="Arial" panose="020B0604020202020204" pitchFamily="34" charset="0"/>
              </a:rPr>
              <a:t>) as well as a short excerpt from the book.</a:t>
            </a:r>
          </a:p>
          <a:p>
            <a:pPr algn="l"/>
            <a:endParaRPr lang="en-US" b="0" i="0" dirty="0">
              <a:solidFill>
                <a:srgbClr val="000000"/>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Add to Cart</a:t>
            </a:r>
          </a:p>
          <a:p>
            <a:pPr algn="l"/>
            <a:r>
              <a:rPr lang="en-US" b="0" i="0" dirty="0">
                <a:solidFill>
                  <a:srgbClr val="000000"/>
                </a:solidFill>
                <a:effectLst/>
                <a:latin typeface="Arial" panose="020B0604020202020204" pitchFamily="34" charset="0"/>
              </a:rPr>
              <a:t>            The user can add the books of his choice to the shopping cart.</a:t>
            </a:r>
          </a:p>
          <a:p>
            <a:pPr algn="l"/>
            <a:endParaRPr lang="en-US" b="0" i="0" dirty="0">
              <a:solidFill>
                <a:srgbClr val="000000"/>
              </a:solidFill>
              <a:effectLst/>
              <a:latin typeface="Arial" panose="020B0604020202020204" pitchFamily="34" charset="0"/>
            </a:endParaRPr>
          </a:p>
          <a:p>
            <a:pPr algn="l"/>
            <a:r>
              <a:rPr lang="en-US" b="1" i="0" dirty="0">
                <a:solidFill>
                  <a:srgbClr val="000000"/>
                </a:solidFill>
                <a:effectLst/>
                <a:latin typeface="Arial" panose="020B0604020202020204" pitchFamily="34" charset="0"/>
              </a:rPr>
              <a:t>Make Payments</a:t>
            </a:r>
          </a:p>
          <a:p>
            <a:pPr algn="l"/>
            <a:r>
              <a:rPr lang="en-US" b="0" i="0" dirty="0">
                <a:solidFill>
                  <a:srgbClr val="000000"/>
                </a:solidFill>
                <a:effectLst/>
                <a:latin typeface="Arial" panose="020B0604020202020204" pitchFamily="34" charset="0"/>
              </a:rPr>
              <a:t>            The user ultimately visits his cart and makes the payment.</a:t>
            </a:r>
          </a:p>
        </p:txBody>
      </p:sp>
    </p:spTree>
    <p:extLst>
      <p:ext uri="{BB962C8B-B14F-4D97-AF65-F5344CB8AC3E}">
        <p14:creationId xmlns:p14="http://schemas.microsoft.com/office/powerpoint/2010/main" val="292589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578" y="103573"/>
            <a:ext cx="8596668" cy="1320800"/>
          </a:xfrm>
        </p:spPr>
        <p:txBody>
          <a:bodyPr/>
          <a:lstStyle/>
          <a:p>
            <a:r>
              <a:rPr lang="en-US" dirty="0"/>
              <a:t>Data Flow Diagram</a:t>
            </a:r>
          </a:p>
        </p:txBody>
      </p:sp>
      <p:pic>
        <p:nvPicPr>
          <p:cNvPr id="9" name="Picture 8">
            <a:extLst>
              <a:ext uri="{FF2B5EF4-FFF2-40B4-BE49-F238E27FC236}">
                <a16:creationId xmlns:a16="http://schemas.microsoft.com/office/drawing/2014/main" id="{204D43FB-1FF9-4D96-B4C6-70296F3327E2}"/>
              </a:ext>
            </a:extLst>
          </p:cNvPr>
          <p:cNvPicPr>
            <a:picLocks noChangeAspect="1"/>
          </p:cNvPicPr>
          <p:nvPr/>
        </p:nvPicPr>
        <p:blipFill rotWithShape="1">
          <a:blip r:embed="rId2"/>
          <a:srcRect t="9202" b="18159"/>
          <a:stretch/>
        </p:blipFill>
        <p:spPr>
          <a:xfrm>
            <a:off x="4280249" y="852255"/>
            <a:ext cx="6275299" cy="5663953"/>
          </a:xfrm>
          <a:prstGeom prst="rect">
            <a:avLst/>
          </a:prstGeom>
        </p:spPr>
      </p:pic>
    </p:spTree>
    <p:extLst>
      <p:ext uri="{BB962C8B-B14F-4D97-AF65-F5344CB8AC3E}">
        <p14:creationId xmlns:p14="http://schemas.microsoft.com/office/powerpoint/2010/main" val="6880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51" y="79899"/>
            <a:ext cx="8596668" cy="1320800"/>
          </a:xfrm>
        </p:spPr>
        <p:txBody>
          <a:bodyPr/>
          <a:lstStyle/>
          <a:p>
            <a:r>
              <a:rPr lang="en-US" dirty="0"/>
              <a:t>Entity-Relationship</a:t>
            </a:r>
            <a:br>
              <a:rPr lang="en-US" dirty="0"/>
            </a:br>
            <a:r>
              <a:rPr lang="en-US" dirty="0"/>
              <a:t>Diagram</a:t>
            </a:r>
          </a:p>
        </p:txBody>
      </p:sp>
      <p:sp>
        <p:nvSpPr>
          <p:cNvPr id="6" name="Rectangle 5">
            <a:extLst>
              <a:ext uri="{FF2B5EF4-FFF2-40B4-BE49-F238E27FC236}">
                <a16:creationId xmlns:a16="http://schemas.microsoft.com/office/drawing/2014/main" id="{35A0606D-1973-4406-83B3-A696968570B2}"/>
              </a:ext>
            </a:extLst>
          </p:cNvPr>
          <p:cNvSpPr/>
          <p:nvPr/>
        </p:nvSpPr>
        <p:spPr>
          <a:xfrm>
            <a:off x="11381174" y="6709299"/>
            <a:ext cx="230819" cy="108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D9D4899-9661-4DEB-BDA2-CA9E0B07A4C6}"/>
              </a:ext>
            </a:extLst>
          </p:cNvPr>
          <p:cNvPicPr>
            <a:picLocks noChangeAspect="1"/>
          </p:cNvPicPr>
          <p:nvPr/>
        </p:nvPicPr>
        <p:blipFill>
          <a:blip r:embed="rId2"/>
          <a:stretch>
            <a:fillRect/>
          </a:stretch>
        </p:blipFill>
        <p:spPr>
          <a:xfrm>
            <a:off x="5251563" y="0"/>
            <a:ext cx="5115654" cy="6858000"/>
          </a:xfrm>
          <a:prstGeom prst="rect">
            <a:avLst/>
          </a:prstGeom>
        </p:spPr>
      </p:pic>
    </p:spTree>
    <p:extLst>
      <p:ext uri="{BB962C8B-B14F-4D97-AF65-F5344CB8AC3E}">
        <p14:creationId xmlns:p14="http://schemas.microsoft.com/office/powerpoint/2010/main" val="280164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CD16-BA8B-4DC1-BE7A-35F2D38DA536}"/>
              </a:ext>
            </a:extLst>
          </p:cNvPr>
          <p:cNvSpPr>
            <a:spLocks noGrp="1"/>
          </p:cNvSpPr>
          <p:nvPr>
            <p:ph type="title"/>
          </p:nvPr>
        </p:nvSpPr>
        <p:spPr>
          <a:xfrm>
            <a:off x="730600" y="432047"/>
            <a:ext cx="8596668" cy="1320800"/>
          </a:xfrm>
        </p:spPr>
        <p:txBody>
          <a:bodyPr/>
          <a:lstStyle/>
          <a:p>
            <a:r>
              <a:rPr lang="en-US" dirty="0"/>
              <a:t>USE CASE </a:t>
            </a:r>
            <a:br>
              <a:rPr lang="en-US" dirty="0"/>
            </a:br>
            <a:r>
              <a:rPr lang="en-US" dirty="0"/>
              <a:t>DIAGRAM</a:t>
            </a:r>
            <a:endParaRPr lang="en-IN" dirty="0"/>
          </a:p>
        </p:txBody>
      </p:sp>
      <p:pic>
        <p:nvPicPr>
          <p:cNvPr id="9" name="Picture 8">
            <a:extLst>
              <a:ext uri="{FF2B5EF4-FFF2-40B4-BE49-F238E27FC236}">
                <a16:creationId xmlns:a16="http://schemas.microsoft.com/office/drawing/2014/main" id="{714B3022-E955-4932-9BF8-51F5A20B7748}"/>
              </a:ext>
            </a:extLst>
          </p:cNvPr>
          <p:cNvPicPr>
            <a:picLocks noChangeAspect="1"/>
          </p:cNvPicPr>
          <p:nvPr/>
        </p:nvPicPr>
        <p:blipFill>
          <a:blip r:embed="rId2"/>
          <a:stretch>
            <a:fillRect/>
          </a:stretch>
        </p:blipFill>
        <p:spPr>
          <a:xfrm>
            <a:off x="3793632" y="100012"/>
            <a:ext cx="7143750" cy="6657975"/>
          </a:xfrm>
          <a:prstGeom prst="rect">
            <a:avLst/>
          </a:prstGeom>
        </p:spPr>
      </p:pic>
    </p:spTree>
    <p:extLst>
      <p:ext uri="{BB962C8B-B14F-4D97-AF65-F5344CB8AC3E}">
        <p14:creationId xmlns:p14="http://schemas.microsoft.com/office/powerpoint/2010/main" val="155478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49" y="609600"/>
            <a:ext cx="8596668" cy="713874"/>
          </a:xfrm>
        </p:spPr>
        <p:txBody>
          <a:bodyPr>
            <a:normAutofit fontScale="90000"/>
          </a:bodyPr>
          <a:lstStyle/>
          <a:p>
            <a:r>
              <a:rPr lang="en-US" dirty="0"/>
              <a:t>Why Shop at Online Bookstores?</a:t>
            </a:r>
            <a:br>
              <a:rPr lang="en-US" dirty="0"/>
            </a:br>
            <a:br>
              <a:rPr lang="en-US" dirty="0"/>
            </a:br>
            <a:endParaRPr lang="en-IN" dirty="0"/>
          </a:p>
        </p:txBody>
      </p:sp>
      <p:sp>
        <p:nvSpPr>
          <p:cNvPr id="3" name="Content Placeholder 2"/>
          <p:cNvSpPr>
            <a:spLocks noGrp="1"/>
          </p:cNvSpPr>
          <p:nvPr>
            <p:ph idx="1"/>
          </p:nvPr>
        </p:nvSpPr>
        <p:spPr>
          <a:xfrm>
            <a:off x="393249" y="1211047"/>
            <a:ext cx="8596668" cy="4116309"/>
          </a:xfrm>
        </p:spPr>
        <p:txBody>
          <a:bodyPr/>
          <a:lstStyle/>
          <a:p>
            <a:pPr>
              <a:buNone/>
            </a:pPr>
            <a:endParaRPr lang="en-US" dirty="0"/>
          </a:p>
          <a:p>
            <a:r>
              <a:rPr lang="en-US" dirty="0"/>
              <a:t>Shopping for books online helps you find the best possible price for just about any book you want. If you’re in the market for rare, collectible or autographed books, it’s much cheaper and faster to search online than it would be to call up local used and independent bookstores that carry these types of items.</a:t>
            </a:r>
          </a:p>
          <a:p>
            <a:r>
              <a:rPr lang="en-US" dirty="0"/>
              <a:t>The features available on many online bookstores also allow you to compare similar titles with the click of a mouse and read reviews from professionals and customers. You can also resell your used books to get more cash in your pocket and to clear out your cluttered bookshelf. It’s never been easier to ensure you never get stuck with a crummy title again.</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424</TotalTime>
  <Words>660</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Trebuchet MS</vt:lpstr>
      <vt:lpstr>Wingdings 3</vt:lpstr>
      <vt:lpstr>Facet</vt:lpstr>
      <vt:lpstr>SHIVAJIRAO KADAM INSTITUTE OF TEACHNOLOGY AND MANAGMENT</vt:lpstr>
      <vt:lpstr>Introduction</vt:lpstr>
      <vt:lpstr>PROBLEM DOMAIN</vt:lpstr>
      <vt:lpstr>SOLUTION DOMAIN</vt:lpstr>
      <vt:lpstr>PowerPoint Presentation</vt:lpstr>
      <vt:lpstr>Data Flow Diagram</vt:lpstr>
      <vt:lpstr>Entity-Relationship Diagram</vt:lpstr>
      <vt:lpstr>USE CASE  DIAGRAM</vt:lpstr>
      <vt:lpstr>Why Shop at Online Bookstores?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dalodia</dc:creator>
  <cp:lastModifiedBy>Kushal</cp:lastModifiedBy>
  <cp:revision>33</cp:revision>
  <dcterms:created xsi:type="dcterms:W3CDTF">2019-09-19T16:48:34Z</dcterms:created>
  <dcterms:modified xsi:type="dcterms:W3CDTF">2020-02-22T06:03:36Z</dcterms:modified>
</cp:coreProperties>
</file>