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7" r:id="rId10"/>
    <p:sldId id="262" r:id="rId11"/>
    <p:sldId id="263"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2528F3-B5EC-4344-AC8A-675626C1A7D9}" type="datetimeFigureOut">
              <a:rPr lang="en-US" smtClean="0"/>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741347-1A12-47E9-8AF2-8AF571892DD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 proxy to </a:t>
            </a:r>
            <a:r>
              <a:rPr lang="en-US" dirty="0" err="1" smtClean="0"/>
              <a:t>ishaan</a:t>
            </a:r>
            <a:r>
              <a:rPr lang="en-US" smtClean="0"/>
              <a:t> sir</a:t>
            </a:r>
            <a:endParaRPr lang="en-US"/>
          </a:p>
        </p:txBody>
      </p:sp>
      <p:sp>
        <p:nvSpPr>
          <p:cNvPr id="4" name="Slide Number Placeholder 3"/>
          <p:cNvSpPr>
            <a:spLocks noGrp="1"/>
          </p:cNvSpPr>
          <p:nvPr>
            <p:ph type="sldNum" sz="quarter" idx="10"/>
          </p:nvPr>
        </p:nvSpPr>
        <p:spPr/>
        <p:txBody>
          <a:bodyPr/>
          <a:lstStyle/>
          <a:p>
            <a:fld id="{07741347-1A12-47E9-8AF2-8AF571892DD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 GENOME</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1600" dirty="0" smtClean="0"/>
              <a:t>Reference genome as the name suggests is a genomic database which is used as a reference map to locate each and every gene present in the individual’s genome.</a:t>
            </a:r>
          </a:p>
          <a:p>
            <a:r>
              <a:rPr lang="en-US" sz="1600" dirty="0" smtClean="0"/>
              <a:t>The current reference genome assembly works as the foundation for all genomic data and databases. It provides a platform for genome assembly, variant calling (check the variation </a:t>
            </a:r>
            <a:r>
              <a:rPr lang="en-US" sz="1600" dirty="0" smtClean="0"/>
              <a:t>in between </a:t>
            </a:r>
            <a:r>
              <a:rPr lang="en-US" sz="1600" dirty="0" smtClean="0"/>
              <a:t>two individuals), RNA or other sequencing read alignment, gene annotation, and functional analysis. </a:t>
            </a:r>
          </a:p>
          <a:p>
            <a:r>
              <a:rPr lang="en-US" sz="1600" dirty="0" smtClean="0"/>
              <a:t>Genes are referred to by their loci, with their base positions defined by reference genome coordinates. Variants and alleles are labeled as such when compared to the reference. Diploid and personal genomes are assembled using the reference as a scaffold, and RNA-</a:t>
            </a:r>
            <a:r>
              <a:rPr lang="en-US" sz="1600" dirty="0" err="1" smtClean="0"/>
              <a:t>seq</a:t>
            </a:r>
            <a:r>
              <a:rPr lang="en-US" sz="1600" dirty="0" smtClean="0"/>
              <a:t> reads are typically mapped to the reference genome.</a:t>
            </a:r>
          </a:p>
          <a:p>
            <a:r>
              <a:rPr lang="en-US" sz="1600" dirty="0" smtClean="0"/>
              <a:t>The latest build of the human reference genome, officially named GRCh38 (for Genome Research Consortium human build 38) but commonly nicknamed Hg38 (for Human genome build 38), greatly expanded the list of ALT </a:t>
            </a:r>
            <a:r>
              <a:rPr lang="en-US" sz="1600" dirty="0" err="1" smtClean="0"/>
              <a:t>contigs</a:t>
            </a:r>
            <a:r>
              <a:rPr lang="en-US" sz="1600" dirty="0" smtClean="0"/>
              <a:t> (For diverging </a:t>
            </a:r>
            <a:r>
              <a:rPr lang="en-US" sz="1600" dirty="0" err="1" smtClean="0"/>
              <a:t>haplotypes</a:t>
            </a:r>
            <a:r>
              <a:rPr lang="en-US" sz="1600" dirty="0" smtClean="0"/>
              <a:t>). This have a significant impact on our power to detect and analyze genomic variation that is specific to populations that carry alternate </a:t>
            </a:r>
            <a:r>
              <a:rPr lang="en-US" sz="1600" dirty="0" err="1" smtClean="0"/>
              <a:t>haplotypes</a:t>
            </a:r>
            <a:r>
              <a:rPr lang="en-US" sz="1600" dirty="0" smtClean="0"/>
              <a:t>.</a:t>
            </a:r>
          </a:p>
          <a:p>
            <a:r>
              <a:rPr lang="en-US" sz="1600" b="1" dirty="0" err="1" smtClean="0"/>
              <a:t>Haplotype</a:t>
            </a:r>
            <a:r>
              <a:rPr lang="en-US" sz="1600" b="1" dirty="0" smtClean="0"/>
              <a:t>: </a:t>
            </a:r>
            <a:r>
              <a:rPr lang="en-US" sz="1600" dirty="0" smtClean="0"/>
              <a:t>A </a:t>
            </a:r>
            <a:r>
              <a:rPr lang="en-US" sz="1600" dirty="0" err="1" smtClean="0"/>
              <a:t>haplotype</a:t>
            </a:r>
            <a:r>
              <a:rPr lang="en-US" sz="1600" dirty="0" smtClean="0"/>
              <a:t> is in its most general sense referring to a set of DNA variations along a chromosome that tend to be inherited together because they're very close together. These are variations in the DNA that are so close together that they tend not to recombine, and therefore tend to be passed down through the generations together.</a:t>
            </a:r>
            <a:endParaRPr lang="en-US" sz="1600" b="1" dirty="0" smtClean="0"/>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NANOPORE SEQUENCING</a:t>
            </a:r>
            <a:endParaRPr lang="en-US" dirty="0"/>
          </a:p>
        </p:txBody>
      </p:sp>
      <p:sp>
        <p:nvSpPr>
          <p:cNvPr id="3" name="Content Placeholder 2"/>
          <p:cNvSpPr>
            <a:spLocks noGrp="1"/>
          </p:cNvSpPr>
          <p:nvPr>
            <p:ph idx="1"/>
          </p:nvPr>
        </p:nvSpPr>
        <p:spPr/>
        <p:txBody>
          <a:bodyPr>
            <a:normAutofit fontScale="92500"/>
          </a:bodyPr>
          <a:lstStyle/>
          <a:p>
            <a:r>
              <a:rPr lang="en-US" sz="1800" dirty="0" smtClean="0"/>
              <a:t>Despite improvements in sequencing technology, assembling human genomes with high accuracy and completeness remains challenging. This is due to size (∼3.1 </a:t>
            </a:r>
            <a:r>
              <a:rPr lang="en-US" sz="1800" dirty="0" err="1" smtClean="0"/>
              <a:t>Gb</a:t>
            </a:r>
            <a:r>
              <a:rPr lang="en-US" sz="1800" dirty="0" smtClean="0"/>
              <a:t>), </a:t>
            </a:r>
            <a:r>
              <a:rPr lang="en-US" sz="1800" dirty="0" err="1" smtClean="0"/>
              <a:t>heterozygosity</a:t>
            </a:r>
            <a:r>
              <a:rPr lang="en-US" sz="1800" dirty="0" smtClean="0"/>
              <a:t>, regions of GC% bias, diverse repeat families, and segmental duplications (up to 1.7 </a:t>
            </a:r>
            <a:r>
              <a:rPr lang="en-US" sz="1800" dirty="0" err="1" smtClean="0"/>
              <a:t>Mbp</a:t>
            </a:r>
            <a:r>
              <a:rPr lang="en-US" sz="1800" dirty="0" smtClean="0"/>
              <a:t> in size) that make up at least 50% of the genome. Even more challenging are the </a:t>
            </a:r>
            <a:r>
              <a:rPr lang="en-US" sz="1800" dirty="0" err="1" smtClean="0"/>
              <a:t>pericentromeric</a:t>
            </a:r>
            <a:r>
              <a:rPr lang="en-US" sz="1800" dirty="0" smtClean="0"/>
              <a:t>, </a:t>
            </a:r>
            <a:r>
              <a:rPr lang="en-US" sz="1800" dirty="0" err="1" smtClean="0"/>
              <a:t>centromeric</a:t>
            </a:r>
            <a:r>
              <a:rPr lang="en-US" sz="1800" dirty="0" smtClean="0"/>
              <a:t>, and </a:t>
            </a:r>
            <a:r>
              <a:rPr lang="en-US" sz="1800" dirty="0" err="1" smtClean="0"/>
              <a:t>acrocentric</a:t>
            </a:r>
            <a:r>
              <a:rPr lang="en-US" sz="1800" dirty="0" smtClean="0"/>
              <a:t> short arms of chromosomes, which contain satellite DNA and tandem repeats of 3–10 Mb in length.</a:t>
            </a:r>
          </a:p>
          <a:p>
            <a:r>
              <a:rPr lang="en-US" sz="1800" dirty="0" smtClean="0"/>
              <a:t>Repetitive structures pose challenges for </a:t>
            </a:r>
            <a:r>
              <a:rPr lang="en-US" sz="1800" i="1" dirty="0" smtClean="0"/>
              <a:t>de novo</a:t>
            </a:r>
            <a:r>
              <a:rPr lang="en-US" sz="1800" dirty="0" smtClean="0"/>
              <a:t> assembly using “short read” sequencing technologies, such as </a:t>
            </a:r>
            <a:r>
              <a:rPr lang="en-US" sz="1800" dirty="0" err="1" smtClean="0"/>
              <a:t>Illumina's</a:t>
            </a:r>
            <a:r>
              <a:rPr lang="en-US" sz="1800" dirty="0" smtClean="0"/>
              <a:t>. Such data, while enabling highly accurate genotyping in non-repetitive regions, do not provide contiguous </a:t>
            </a:r>
            <a:r>
              <a:rPr lang="en-US" sz="1800" i="1" dirty="0" smtClean="0"/>
              <a:t>de novo</a:t>
            </a:r>
            <a:r>
              <a:rPr lang="en-US" sz="1800" dirty="0" smtClean="0"/>
              <a:t> assemblies.</a:t>
            </a:r>
          </a:p>
          <a:p>
            <a:r>
              <a:rPr lang="en-US" sz="1800" dirty="0" smtClean="0"/>
              <a:t>Single-molecule sequencers, such as Pacific Biosciences' (</a:t>
            </a:r>
            <a:r>
              <a:rPr lang="en-US" sz="1800" dirty="0" err="1" smtClean="0"/>
              <a:t>PacBio</a:t>
            </a:r>
            <a:r>
              <a:rPr lang="en-US" sz="1800" dirty="0" smtClean="0"/>
              <a:t>), can produce read lengths of 10 kb or more, which makes </a:t>
            </a:r>
            <a:r>
              <a:rPr lang="en-US" sz="1800" i="1" dirty="0" smtClean="0"/>
              <a:t>de novo</a:t>
            </a:r>
            <a:r>
              <a:rPr lang="en-US" sz="1800" dirty="0" smtClean="0"/>
              <a:t> human genome assembly more tractable. However, single-molecule sequencing reads have significantly higher error rates compared with </a:t>
            </a:r>
            <a:r>
              <a:rPr lang="en-US" sz="1800" dirty="0" err="1" smtClean="0"/>
              <a:t>Illumina</a:t>
            </a:r>
            <a:r>
              <a:rPr lang="en-US" sz="1800" dirty="0" smtClean="0"/>
              <a:t> sequencing. </a:t>
            </a:r>
          </a:p>
          <a:p>
            <a:r>
              <a:rPr lang="en-US" sz="1800" dirty="0" smtClean="0"/>
              <a:t>This has necessitated development of </a:t>
            </a:r>
            <a:r>
              <a:rPr lang="en-US" sz="1800" i="1" dirty="0" smtClean="0"/>
              <a:t>de novo</a:t>
            </a:r>
            <a:r>
              <a:rPr lang="en-US" sz="1800" dirty="0" smtClean="0"/>
              <a:t> assembly algorithms and the use of long noisy data in conjunction with accurate short reads to produce high-quality reference genomes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000" dirty="0" smtClean="0"/>
              <a:t>A protein </a:t>
            </a:r>
            <a:r>
              <a:rPr lang="en-US" sz="2000" dirty="0" err="1" smtClean="0"/>
              <a:t>nanopore</a:t>
            </a:r>
            <a:r>
              <a:rPr lang="en-US" sz="2000" dirty="0" smtClean="0"/>
              <a:t> is set in an electrically resistant polymer membrane. An ionic current is passed through the </a:t>
            </a:r>
            <a:r>
              <a:rPr lang="en-US" sz="2000" dirty="0" err="1" smtClean="0"/>
              <a:t>nanopore</a:t>
            </a:r>
            <a:r>
              <a:rPr lang="en-US" sz="2000" dirty="0" smtClean="0"/>
              <a:t> by setting a voltage across this membrane. If an </a:t>
            </a:r>
            <a:r>
              <a:rPr lang="en-US" sz="2000" dirty="0" err="1" smtClean="0"/>
              <a:t>analyte</a:t>
            </a:r>
            <a:r>
              <a:rPr lang="en-US" sz="2000" dirty="0" smtClean="0"/>
              <a:t> passes through the pore or near its aperture, this event creates a characteristic disruption in current (as shown in the diagram below). Measurement of that current makes it possible to identify the molecule in question.</a:t>
            </a:r>
          </a:p>
          <a:p>
            <a:r>
              <a:rPr lang="en-US" sz="2000" dirty="0" smtClean="0"/>
              <a:t>A strand of DNA is passed through a </a:t>
            </a:r>
            <a:r>
              <a:rPr lang="en-US" sz="2000" dirty="0" err="1" smtClean="0"/>
              <a:t>nanopore</a:t>
            </a:r>
            <a:r>
              <a:rPr lang="en-US" sz="2000" dirty="0" smtClean="0"/>
              <a:t>. The current is changed as the bases G, A, T and C pass through the pore in different combination.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NOVO GRAPH</a:t>
            </a:r>
            <a:endParaRPr lang="en-US" b="1" dirty="0"/>
          </a:p>
        </p:txBody>
      </p:sp>
      <p:sp>
        <p:nvSpPr>
          <p:cNvPr id="3" name="Content Placeholder 2"/>
          <p:cNvSpPr>
            <a:spLocks noGrp="1"/>
          </p:cNvSpPr>
          <p:nvPr>
            <p:ph idx="1"/>
          </p:nvPr>
        </p:nvSpPr>
        <p:spPr>
          <a:xfrm>
            <a:off x="457200" y="990600"/>
            <a:ext cx="8229600" cy="5562600"/>
          </a:xfrm>
        </p:spPr>
        <p:txBody>
          <a:bodyPr>
            <a:normAutofit/>
          </a:bodyPr>
          <a:lstStyle/>
          <a:p>
            <a:r>
              <a:rPr lang="en-US" sz="1800" dirty="0" smtClean="0"/>
              <a:t>By explicitly representing genetic variants and alternative </a:t>
            </a:r>
            <a:r>
              <a:rPr lang="en-US" sz="1800" dirty="0" err="1" smtClean="0"/>
              <a:t>haplotypes</a:t>
            </a:r>
            <a:r>
              <a:rPr lang="en-US" sz="1800" dirty="0" smtClean="0"/>
              <a:t> in a </a:t>
            </a:r>
            <a:r>
              <a:rPr lang="en-US" sz="1800" dirty="0" err="1" smtClean="0"/>
              <a:t>mappable</a:t>
            </a:r>
            <a:r>
              <a:rPr lang="en-US" sz="1800" dirty="0" smtClean="0"/>
              <a:t> data structure, Genome graph can enable the improved analysis of structurally variable and </a:t>
            </a:r>
            <a:r>
              <a:rPr lang="en-US" sz="1800" dirty="0" err="1" smtClean="0"/>
              <a:t>hyperpolymorphic</a:t>
            </a:r>
            <a:r>
              <a:rPr lang="en-US" sz="1800" dirty="0" smtClean="0"/>
              <a:t> regions of the genome;</a:t>
            </a:r>
          </a:p>
          <a:p>
            <a:r>
              <a:rPr lang="en-US" sz="1800" dirty="0" smtClean="0"/>
              <a:t>Instead of mapping reads to a single reference genome, it is now possible to map reads to a reference genome graph. A reference genome graph can be thought of as a data structure that provides a unified representation of multiple genomes from the same species. </a:t>
            </a:r>
          </a:p>
          <a:p>
            <a:r>
              <a:rPr lang="en-US" sz="1800" dirty="0" smtClean="0"/>
              <a:t>Technically, a genome graph is an acyclic or cyclic graph structure with nucleotide-labeled edges or nodes; each input genome can typically be reconstructed as a traversal of the graph, and nodes with more than one incoming or outgoing edge represent transition points between the input genomes.  </a:t>
            </a:r>
          </a:p>
          <a:p>
            <a:r>
              <a:rPr lang="en-US" sz="1800" dirty="0" err="1" smtClean="0"/>
              <a:t>NovoGraph</a:t>
            </a:r>
            <a:r>
              <a:rPr lang="en-US" sz="1800" dirty="0" smtClean="0"/>
              <a:t> constructs a whole-genome graph by merging the input assembly sequences at positions of homology. This approach has the advantage that the resulting graph will generally include the complete set of sequences present in the input assemblies, including (at base-pair resolution) the sequences that correspond to structural variants and divergent </a:t>
            </a:r>
            <a:r>
              <a:rPr lang="en-US" sz="1800" dirty="0" err="1" smtClean="0"/>
              <a:t>haplotypes</a:t>
            </a:r>
            <a:r>
              <a:rPr lang="en-US" sz="1800" dirty="0" smtClean="0"/>
              <a:t>. Constructed graphs are represented in VCF format, which enables them to be used with any of the established genome-wide graph toolkits.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943600"/>
          </a:xfrm>
        </p:spPr>
        <p:txBody>
          <a:bodyPr>
            <a:normAutofit/>
          </a:bodyPr>
          <a:lstStyle/>
          <a:p>
            <a:r>
              <a:rPr lang="en-US" sz="1800" dirty="0" smtClean="0"/>
              <a:t>The </a:t>
            </a:r>
            <a:r>
              <a:rPr lang="en-US" sz="1800" dirty="0" err="1" smtClean="0"/>
              <a:t>NovoGraph</a:t>
            </a:r>
            <a:r>
              <a:rPr lang="en-US" sz="1800" dirty="0" smtClean="0"/>
              <a:t> pipeline for constructing a genome graph from a set of assembly </a:t>
            </a:r>
            <a:r>
              <a:rPr lang="en-US" sz="1800" dirty="0" err="1" smtClean="0"/>
              <a:t>contigs</a:t>
            </a:r>
            <a:r>
              <a:rPr lang="en-US" sz="1800" dirty="0" smtClean="0"/>
              <a:t> consists of the following steps:</a:t>
            </a:r>
          </a:p>
          <a:p>
            <a:pPr>
              <a:buNone/>
            </a:pPr>
            <a:r>
              <a:rPr lang="en-US" sz="1800" dirty="0" smtClean="0"/>
              <a:t>       1. For each input </a:t>
            </a:r>
            <a:r>
              <a:rPr lang="en-US" sz="1800" dirty="0" err="1" smtClean="0"/>
              <a:t>contig</a:t>
            </a:r>
            <a:r>
              <a:rPr lang="en-US" sz="1800" dirty="0" smtClean="0"/>
              <a:t>, compute a global </a:t>
            </a:r>
            <a:r>
              <a:rPr lang="en-US" sz="1800" dirty="0" err="1" smtClean="0"/>
              <a:t>pairwise</a:t>
            </a:r>
            <a:r>
              <a:rPr lang="en-US" sz="1800" dirty="0" smtClean="0"/>
              <a:t> alignment to the GRCh38 primary assembly. This alignment determines the approximate placement of each input </a:t>
            </a:r>
            <a:r>
              <a:rPr lang="en-US" sz="1800" dirty="0" err="1" smtClean="0"/>
              <a:t>contig</a:t>
            </a:r>
            <a:r>
              <a:rPr lang="en-US" sz="1800" dirty="0" smtClean="0"/>
              <a:t> relative to the reference.</a:t>
            </a:r>
          </a:p>
          <a:p>
            <a:pPr>
              <a:buNone/>
            </a:pPr>
            <a:r>
              <a:rPr lang="en-US" sz="1800" dirty="0" smtClean="0"/>
              <a:t>       2. Compute an approximate global multiple sequence alignment (MSA) between all input </a:t>
            </a:r>
            <a:r>
              <a:rPr lang="en-US" sz="1800" dirty="0" err="1" smtClean="0"/>
              <a:t>contigs</a:t>
            </a:r>
            <a:r>
              <a:rPr lang="en-US" sz="1800" dirty="0" smtClean="0"/>
              <a:t> and the reference genome. This multiple sequence alignment embodies the joint sequence homology relationships between all input sequences and the reference genome. The </a:t>
            </a:r>
            <a:r>
              <a:rPr lang="en-US" sz="1800" dirty="0" err="1" smtClean="0"/>
              <a:t>pairwise</a:t>
            </a:r>
            <a:r>
              <a:rPr lang="en-US" sz="1800" dirty="0" smtClean="0"/>
              <a:t> </a:t>
            </a:r>
            <a:r>
              <a:rPr lang="en-US" sz="1800" dirty="0" err="1" smtClean="0"/>
              <a:t>contig</a:t>
            </a:r>
            <a:r>
              <a:rPr lang="en-US" sz="1800" dirty="0" smtClean="0"/>
              <a:t>-to-reference alignments from Step 1 are used to guide this process.</a:t>
            </a:r>
          </a:p>
          <a:p>
            <a:pPr>
              <a:buNone/>
            </a:pPr>
            <a:r>
              <a:rPr lang="en-US" sz="1800" dirty="0" smtClean="0"/>
              <a:t>       3. Compute a directed acyclic graph (DAG) from the global MSA, connecting </a:t>
            </a:r>
            <a:r>
              <a:rPr lang="en-US" sz="1800" dirty="0" err="1" smtClean="0"/>
              <a:t>contigs</a:t>
            </a:r>
            <a:r>
              <a:rPr lang="en-US" sz="1800" dirty="0" smtClean="0"/>
              <a:t> at positions that are both homologous and sequence-identical.</a:t>
            </a:r>
          </a:p>
          <a:p>
            <a:r>
              <a:rPr lang="en-US" sz="1800" dirty="0" smtClean="0"/>
              <a:t> “Mosaic” genome— that is, a path through the graph which was not observed in            </a:t>
            </a:r>
            <a:r>
              <a:rPr lang="en-US" sz="1800" smtClean="0"/>
              <a:t>any genome</a:t>
            </a:r>
            <a:r>
              <a:rPr lang="en-US" sz="1800" dirty="0" smtClean="0"/>
              <a:t>.</a:t>
            </a:r>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PROBLEMS ASSOCIATED WITH CURRENT REFERENCE GENOME</a:t>
            </a:r>
            <a:endParaRPr lang="en-US" sz="2400" b="1" dirty="0"/>
          </a:p>
        </p:txBody>
      </p:sp>
      <p:sp>
        <p:nvSpPr>
          <p:cNvPr id="3" name="Content Placeholder 2"/>
          <p:cNvSpPr>
            <a:spLocks noGrp="1"/>
          </p:cNvSpPr>
          <p:nvPr>
            <p:ph idx="1"/>
          </p:nvPr>
        </p:nvSpPr>
        <p:spPr/>
        <p:txBody>
          <a:bodyPr>
            <a:normAutofit fontScale="92500" lnSpcReduction="10000"/>
          </a:bodyPr>
          <a:lstStyle/>
          <a:p>
            <a:r>
              <a:rPr lang="en-US" sz="1800" b="1" dirty="0" smtClean="0"/>
              <a:t>The reference genome is idiosyncratic</a:t>
            </a:r>
            <a:r>
              <a:rPr lang="en-US" sz="1800" dirty="0" smtClean="0"/>
              <a:t> : It is more closely related to one individual’s genome.  The allelic diversity within the reference genome is not an average of the global population (or any population), but rather contains long stretches that are highly specific to one individual. </a:t>
            </a:r>
          </a:p>
          <a:p>
            <a:r>
              <a:rPr lang="en-US" sz="1800" dirty="0" smtClean="0"/>
              <a:t>Of the 20 donors the reference was meant to sample from, 70% of the sequence was obtained from a single sample, ‘RPC-11’, from an individual who had a high risk for diabetes. The remaining 30% is split 23% from 10 samples and 7% from over 50 sources. </a:t>
            </a:r>
          </a:p>
          <a:p>
            <a:r>
              <a:rPr lang="en-US" sz="1800" dirty="0" smtClean="0"/>
              <a:t>In practice, the current reference can be considered a well-defined (and well-assembled) haploid personal genome. As such, it is a good type specimen, exemplifying the properties of the individual genomes.</a:t>
            </a:r>
          </a:p>
          <a:p>
            <a:r>
              <a:rPr lang="en-US" sz="1800" b="1" dirty="0" smtClean="0"/>
              <a:t>Reference Bias: </a:t>
            </a:r>
            <a:r>
              <a:rPr lang="en-US" sz="1800" dirty="0" smtClean="0"/>
              <a:t>Reference bias refers to the tendency for some reads or sequences to map more readily to the reference alleles, whereas reads with non-reference alleles may not be mapped or mapped at lower rates. Useful in Variant calling, Owing to the presence of rare alleles in the reference genome</a:t>
            </a:r>
            <a:r>
              <a:rPr lang="en-US" sz="1800" b="1" dirty="0" smtClean="0"/>
              <a:t>,</a:t>
            </a:r>
            <a:r>
              <a:rPr lang="en-US" sz="1800" dirty="0" smtClean="0"/>
              <a:t> some known pathogenic variants are easily ignored as benign. A variant called with respect to the reference genome will be biased, reflecting the properties of the reference genome rather than properties that are broadly shared in the population.</a:t>
            </a:r>
            <a:endParaRPr lang="en-US" sz="1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lnSpcReduction="10000"/>
          </a:bodyPr>
          <a:lstStyle/>
          <a:p>
            <a:r>
              <a:rPr lang="en-US" sz="2000" dirty="0" smtClean="0"/>
              <a:t>Enhanced and diploid genomes include additional alleles or sequences that are inserted into the current reference, helping to remove reference bias.</a:t>
            </a:r>
          </a:p>
          <a:p>
            <a:r>
              <a:rPr lang="en-US" sz="2000" dirty="0" smtClean="0"/>
              <a:t>More long-term fixes include the generation of new independent alternative references that eliminate the particularities of the original samples, such as those proposed by the McDonnell </a:t>
            </a:r>
            <a:r>
              <a:rPr lang="en-US" sz="2000" i="1" dirty="0" smtClean="0"/>
              <a:t>Genome</a:t>
            </a:r>
            <a:r>
              <a:rPr lang="en-US" sz="2000" dirty="0" smtClean="0"/>
              <a:t> Institute (MGI) Reference Genome Improvement project.</a:t>
            </a:r>
          </a:p>
          <a:p>
            <a:r>
              <a:rPr lang="en-US" sz="2000" dirty="0" smtClean="0"/>
              <a:t> The goal there is to amend the lack of diversity of the reference by creating gold genomes: gold-standard references each specific for an individual population.</a:t>
            </a:r>
          </a:p>
          <a:p>
            <a:r>
              <a:rPr lang="en-US" sz="2000" dirty="0" smtClean="0"/>
              <a:t>The most popular recommendation is the development of pan-genomes, comprising a collection of multiple genomes from the same species. A pan-genome contains all possible DNA sequences, many of which may be missing from any one individual. A human pan-genome may improve variant calling by virtue of containing more variation, but this is offset by the difficulties in referring to such a reference. When compared with a linear reference genome, the coordinates in a pan-genome are harder to incorporate into existing software structures.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ALTERNATE APPROACH: CONSENSUS REFERENCE GENOME</a:t>
            </a:r>
            <a:endParaRPr lang="en-US" sz="2400" b="1" dirty="0"/>
          </a:p>
        </p:txBody>
      </p:sp>
      <p:sp>
        <p:nvSpPr>
          <p:cNvPr id="3" name="Content Placeholder 2"/>
          <p:cNvSpPr>
            <a:spLocks noGrp="1"/>
          </p:cNvSpPr>
          <p:nvPr>
            <p:ph idx="1"/>
          </p:nvPr>
        </p:nvSpPr>
        <p:spPr/>
        <p:txBody>
          <a:bodyPr>
            <a:normAutofit lnSpcReduction="10000"/>
          </a:bodyPr>
          <a:lstStyle/>
          <a:p>
            <a:r>
              <a:rPr lang="en-US" sz="1800" dirty="0" smtClean="0"/>
              <a:t>A consensus genome represents the most common alleles and variants within a population. A consensus genome offers some benefits with almost no costs: (</a:t>
            </a:r>
            <a:r>
              <a:rPr lang="en-US" sz="1800" dirty="0" err="1" smtClean="0"/>
              <a:t>i</a:t>
            </a:r>
            <a:r>
              <a:rPr lang="en-US" sz="1800" dirty="0" smtClean="0"/>
              <a:t>) it is easy to replicate and accessible to evaluate anew from data; (ii) it is empirical with an explicit meaning to baseline (common); (iii) it is easily open to novel evaluation; and (iv) it can be recalculated whenever that is necessary to establish new baselines.</a:t>
            </a:r>
          </a:p>
          <a:p>
            <a:r>
              <a:rPr lang="en-US" sz="1800" dirty="0" smtClean="0"/>
              <a:t>The problem associated with Consensus genome approach is that minor alleles or those that are absent from certain ethnically distinct populations cause trouble in downstream clinical assessments and tools have been built to screen for them.</a:t>
            </a:r>
          </a:p>
          <a:p>
            <a:r>
              <a:rPr lang="en-US" sz="1800" dirty="0" smtClean="0"/>
              <a:t>A related gene-specific correction was first proposed by </a:t>
            </a:r>
            <a:r>
              <a:rPr lang="en-US" sz="1800" dirty="0" err="1" smtClean="0"/>
              <a:t>Balasubramanian</a:t>
            </a:r>
            <a:r>
              <a:rPr lang="en-US" sz="1800" dirty="0" smtClean="0"/>
              <a:t> et al. , who aimed to incorporate functional diversity in the protein-coding genome by using the ancestral allele. In this case, rather than using the most common or representative allele in a population, the variant alleles carried by the last common ancestor of all humans are incorporated into the sequence. But the problem with this modification is that its use is limited to the to positions in the genome for which information on the ancestral variant is available.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000" dirty="0" smtClean="0"/>
              <a:t>A final major consideration is the inclusion of structural variants (SVs). </a:t>
            </a:r>
            <a:r>
              <a:rPr lang="en-US" sz="2000" b="1" dirty="0" smtClean="0"/>
              <a:t>Structural variation</a:t>
            </a:r>
            <a:r>
              <a:rPr lang="en-US" sz="2000" dirty="0" smtClean="0"/>
              <a:t> (SV) is generally defined as a region of DNA approximately 1 kb and larger in size and can include inversions and balanced translocations or genomic imbalances (insertions and deletions).</a:t>
            </a:r>
          </a:p>
          <a:p>
            <a:r>
              <a:rPr lang="en-US" sz="2000" dirty="0" smtClean="0"/>
              <a:t>The inclusion of SVs in the genome not only improves mapping accuracy, but also helps us to understand the impact of variants on protein function.</a:t>
            </a:r>
          </a:p>
          <a:p>
            <a:r>
              <a:rPr lang="en-US" sz="2000" dirty="0" smtClean="0"/>
              <a:t>In the simplest of cases, a consensus genome remains a haploid linear reference, in which each base pair represents the most commonly observed allele in a population.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 Novo Human Genome Assembly</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r>
              <a:rPr lang="en-US" sz="1800" dirty="0" smtClean="0"/>
              <a:t>De novo sequence assemblers are a type of program that assembles short nucleotide sequences into longer ones without the use of a reference genome.</a:t>
            </a:r>
          </a:p>
          <a:p>
            <a:r>
              <a:rPr lang="en-US" sz="1800" dirty="0" smtClean="0"/>
              <a:t>Short read DNA sequencing, approach involves reading the sequence of tens of millions of short (100-200 base pair) DNA fragments, then assembling these “reads” into longer contiguous sequences. Assembly typically involves mapping an individual read to a unique region of the standard reference human genome. </a:t>
            </a:r>
          </a:p>
          <a:p>
            <a:r>
              <a:rPr lang="en-US" sz="1800" dirty="0" smtClean="0"/>
              <a:t>However, simply assembling all the reads into one contiguous sequence, a “</a:t>
            </a:r>
            <a:r>
              <a:rPr lang="en-US" sz="1800" dirty="0" err="1" smtClean="0"/>
              <a:t>contig</a:t>
            </a:r>
            <a:r>
              <a:rPr lang="en-US" sz="1800" dirty="0" smtClean="0"/>
              <a:t>,” is not enough. One has to ensure that the assembled sequence does indeed resemble what is truly present in the cell. Some common hurdles are low coverage areas, false positive read-read alignments, false negative alignments, poor sequence quality, polymorphism, and repeated regions of the genome.</a:t>
            </a:r>
          </a:p>
          <a:p>
            <a:r>
              <a:rPr lang="en-US" sz="1800" dirty="0" smtClean="0"/>
              <a:t>These limitations can be largely overcome by assembling the genome of each clinical or research sample individually using long read sequencing, which can read DNA fragments more than a 1000 times longer than those analyzed by short read sequencing. They can also read through the entire lengths of RNA transcripts, allowing for precisely determining the specific </a:t>
            </a:r>
            <a:r>
              <a:rPr lang="en-US" sz="1800" dirty="0" err="1" smtClean="0"/>
              <a:t>isoform</a:t>
            </a:r>
            <a:r>
              <a:rPr lang="en-US" sz="1800" dirty="0" smtClean="0"/>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smtClean="0"/>
              <a:t>Overview of Next-Generation Sequencing Platforms</a:t>
            </a:r>
            <a:br>
              <a:rPr lang="en-US" sz="2800" b="1" dirty="0" smtClean="0"/>
            </a:br>
            <a:endParaRPr lang="en-US" sz="2800" dirty="0"/>
          </a:p>
        </p:txBody>
      </p:sp>
      <p:sp>
        <p:nvSpPr>
          <p:cNvPr id="3" name="Content Placeholder 2"/>
          <p:cNvSpPr>
            <a:spLocks noGrp="1"/>
          </p:cNvSpPr>
          <p:nvPr>
            <p:ph idx="1"/>
          </p:nvPr>
        </p:nvSpPr>
        <p:spPr>
          <a:xfrm>
            <a:off x="457200" y="838200"/>
            <a:ext cx="8229600" cy="5715000"/>
          </a:xfrm>
        </p:spPr>
        <p:txBody>
          <a:bodyPr>
            <a:normAutofit/>
          </a:bodyPr>
          <a:lstStyle/>
          <a:p>
            <a:r>
              <a:rPr lang="en-US" sz="1800" dirty="0" smtClean="0"/>
              <a:t>Roche’s 454 sequencing is based on </a:t>
            </a:r>
            <a:r>
              <a:rPr lang="en-US" sz="1800" dirty="0" err="1" smtClean="0"/>
              <a:t>Nyren’s</a:t>
            </a:r>
            <a:r>
              <a:rPr lang="en-US" sz="1800" dirty="0" smtClean="0"/>
              <a:t> </a:t>
            </a:r>
            <a:r>
              <a:rPr lang="en-US" sz="1800" dirty="0" err="1" smtClean="0"/>
              <a:t>pyrosequencing</a:t>
            </a:r>
            <a:r>
              <a:rPr lang="en-US" sz="1800" dirty="0" smtClean="0"/>
              <a:t> approach. Roche’s approach, referred to as “sequencing by synthesis” (SS), takes one DNA strand as a template and then uses it to synthesize the sequence of its complementary strand. Roche’s SS uses four polymerase enzymes to extend several DNA strands in parallel. Whenever a nucleotide attaches itself onto template DNA, a pyrophosphate molecule is produced which emits light when triggered. The bioluminescence produced by these bases helps in recognizing the bases and, therefore, the sequence. Some characteristics of Roche sequencing include its automated procedures and high speed, while some drawbacks are lower read accuracy for </a:t>
            </a:r>
            <a:r>
              <a:rPr lang="en-US" sz="1800" dirty="0" err="1" smtClean="0"/>
              <a:t>homopolymer</a:t>
            </a:r>
            <a:r>
              <a:rPr lang="en-US" sz="1800" dirty="0" smtClean="0"/>
              <a:t> segments of identical bases and relatively high operating costs.</a:t>
            </a:r>
          </a:p>
          <a:p>
            <a:r>
              <a:rPr lang="en-US" sz="1800" dirty="0" err="1" smtClean="0"/>
              <a:t>Illumina</a:t>
            </a:r>
            <a:r>
              <a:rPr lang="en-US" sz="1800" dirty="0" smtClean="0"/>
              <a:t> employs reversible terminators for primer extension of the complementary strand. </a:t>
            </a:r>
            <a:r>
              <a:rPr lang="en-US" sz="1800" dirty="0" err="1" smtClean="0"/>
              <a:t>Illumina’s</a:t>
            </a:r>
            <a:r>
              <a:rPr lang="en-US" sz="1800" dirty="0" smtClean="0"/>
              <a:t> 3-O-azidomethyl reversible terminators are tagged with four different colored </a:t>
            </a:r>
            <a:r>
              <a:rPr lang="en-US" sz="1800" dirty="0" err="1" smtClean="0"/>
              <a:t>fluorophores</a:t>
            </a:r>
            <a:r>
              <a:rPr lang="en-US" sz="1800" dirty="0" smtClean="0"/>
              <a:t> to distinguish between the four nucleotides. Therefore, using these reversible terminators aids in observing the identity of the nucleotides as they attach onto the DNA fragment because the </a:t>
            </a:r>
            <a:r>
              <a:rPr lang="en-US" sz="1800" dirty="0" err="1" smtClean="0"/>
              <a:t>fluorophores</a:t>
            </a:r>
            <a:r>
              <a:rPr lang="en-US" sz="1800" dirty="0" smtClean="0"/>
              <a:t> are detected by highly sensitive CCD cameras. Its characteristic short read lengths (&lt;300 </a:t>
            </a:r>
            <a:r>
              <a:rPr lang="en-US" sz="1800" dirty="0" err="1" smtClean="0"/>
              <a:t>bp</a:t>
            </a:r>
            <a:r>
              <a:rPr lang="en-US" sz="1800" dirty="0" smtClean="0"/>
              <a:t>) present challenges when resolving short sequence repeats.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6248400"/>
          </a:xfrm>
        </p:spPr>
        <p:txBody>
          <a:bodyPr>
            <a:normAutofit/>
          </a:bodyPr>
          <a:lstStyle/>
          <a:p>
            <a:r>
              <a:rPr lang="en-US" sz="1800" dirty="0" err="1" smtClean="0"/>
              <a:t>SOLiD</a:t>
            </a:r>
            <a:r>
              <a:rPr lang="en-US" sz="1800" dirty="0" smtClean="0"/>
              <a:t> uses the principle of “sequencing by ligation” (SL). SL uses </a:t>
            </a:r>
            <a:r>
              <a:rPr lang="en-US" sz="1800" dirty="0" err="1" smtClean="0"/>
              <a:t>dibase</a:t>
            </a:r>
            <a:r>
              <a:rPr lang="en-US" sz="1800" dirty="0" smtClean="0"/>
              <a:t> (fluorescent compound with an excitation peak at 482 nm) fluorescent labeled octaoligonucleotide adaptors which link the template DNA and are bound with 1 </a:t>
            </a:r>
            <a:r>
              <a:rPr lang="en-US" sz="1800" i="1" dirty="0" smtClean="0"/>
              <a:t>µ</a:t>
            </a:r>
            <a:r>
              <a:rPr lang="en-US" sz="1800" dirty="0" smtClean="0"/>
              <a:t>m magnetic beads. At each step, </a:t>
            </a:r>
            <a:r>
              <a:rPr lang="en-US" sz="1800" dirty="0" err="1" smtClean="0"/>
              <a:t>SOLiD’s</a:t>
            </a:r>
            <a:r>
              <a:rPr lang="en-US" sz="1800" dirty="0" smtClean="0"/>
              <a:t> technique encrypts two bases simultaneously and every nucleotide is cross-examined twice: first as the right nucleotide of a pair and then as the left one. This approach reduces </a:t>
            </a:r>
            <a:r>
              <a:rPr lang="en-US" sz="1800" dirty="0" err="1" smtClean="0"/>
              <a:t>homopolymeric</a:t>
            </a:r>
            <a:r>
              <a:rPr lang="en-US" sz="1800" dirty="0" smtClean="0"/>
              <a:t> sequencing errors (error rate is 0.01%). However, similar to </a:t>
            </a:r>
            <a:r>
              <a:rPr lang="en-US" sz="1800" dirty="0" err="1" smtClean="0"/>
              <a:t>Illumina</a:t>
            </a:r>
            <a:r>
              <a:rPr lang="en-US" sz="1800" dirty="0" smtClean="0"/>
              <a:t>, </a:t>
            </a:r>
            <a:r>
              <a:rPr lang="en-US" sz="1800" dirty="0" err="1" smtClean="0"/>
              <a:t>SOLiD</a:t>
            </a:r>
            <a:r>
              <a:rPr lang="en-US" sz="1800" dirty="0" smtClean="0"/>
              <a:t> generates short read length data which incur complications in the sequence assembly.</a:t>
            </a:r>
          </a:p>
          <a:p>
            <a:r>
              <a:rPr lang="en-US" sz="1800" dirty="0" smtClean="0"/>
              <a:t>Ion Proton and Ion PGM, both use SS amplification and hydrogen ion sensing semiconductors . The sequence is obtained by sensing hydrogen ions emitted when nucleotides incorporate themselves onto template DNA, a process catalyzed by DNA polymerase. Massively parallel transistor-based integrated circuits with about two million wells allow simultaneous detection of multiple reactions. Furthermore, signal processing tools translate voltage fluctuations into base calls for successive nucleotides. Error rate is 1%.</a:t>
            </a:r>
          </a:p>
          <a:p>
            <a:r>
              <a:rPr lang="en-US" sz="1800" dirty="0" err="1" smtClean="0"/>
              <a:t>PacBio's</a:t>
            </a:r>
            <a:r>
              <a:rPr lang="en-US" sz="1800" dirty="0" smtClean="0"/>
              <a:t> SMRT (single molecule real time) sequencing is one of the most commonly used third-generation sequencing technologies. SMRT Sequencing technology requires no PCR amplification and the read length is 100 times longer than that of 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6096000"/>
          </a:xfrm>
        </p:spPr>
        <p:txBody>
          <a:bodyPr>
            <a:normAutofit/>
          </a:bodyPr>
          <a:lstStyle/>
          <a:p>
            <a:r>
              <a:rPr lang="en-US" sz="1800" dirty="0" err="1" smtClean="0"/>
              <a:t>PacBio</a:t>
            </a:r>
            <a:r>
              <a:rPr lang="en-US" sz="1800" dirty="0" smtClean="0"/>
              <a:t> SMRT Sequencing uses the innovation of ZMW to distinguish the ideal fluorescent signal from the strong fluorescent backgrounds caused by unincorporated free-floating nucleotides. The binding of a DNA polymerase and the template DNA strand is anchored to the bottom glass surface of a ZMW. Laser light travels through the bottom surface of a ZMW and not completely penetrates it, since the ZMW dimensions are smaller than the wavelength of the light. Therefore, it allows selective excitation and identification of light emitted from nucleotides recruited for base elongation.</a:t>
            </a:r>
          </a:p>
          <a:p>
            <a:r>
              <a:rPr lang="en-US" sz="1800" dirty="0" smtClean="0"/>
              <a:t>A </a:t>
            </a:r>
            <a:r>
              <a:rPr lang="en-US" sz="1800" b="1" dirty="0" smtClean="0"/>
              <a:t>zero-mode waveguide</a:t>
            </a:r>
            <a:r>
              <a:rPr lang="en-US" sz="1800" dirty="0" smtClean="0"/>
              <a:t> is an optical waveguide that guides light energy into a volume that is small in all dimensions compared to the wavelength of the light. ZMWs are capable of confining an excitation volume to the range of </a:t>
            </a:r>
            <a:r>
              <a:rPr lang="en-US" sz="1800" dirty="0" err="1" smtClean="0"/>
              <a:t>attoliters</a:t>
            </a:r>
            <a:r>
              <a:rPr lang="en-US" sz="1800" dirty="0" smtClean="0"/>
              <a:t> (10</a:t>
            </a:r>
            <a:r>
              <a:rPr lang="en-US" sz="1800" baseline="30000" dirty="0" smtClean="0"/>
              <a:t>−18</a:t>
            </a:r>
            <a:r>
              <a:rPr lang="en-US" sz="1800" dirty="0" smtClean="0"/>
              <a:t> liters), which allows individual molecules to be isolated for optical analysis at physiologically relevant concentrations of fluorescently labeled </a:t>
            </a:r>
            <a:r>
              <a:rPr lang="en-US" sz="1800" dirty="0" err="1" smtClean="0"/>
              <a:t>biomolecules</a:t>
            </a:r>
            <a:r>
              <a:rPr lang="en-US" sz="1800" dirty="0" smtClean="0"/>
              <a:t>. </a:t>
            </a:r>
            <a:r>
              <a:rPr lang="en-US" sz="1800" dirty="0" err="1" smtClean="0"/>
              <a:t>PacBio</a:t>
            </a:r>
            <a:r>
              <a:rPr lang="en-US" sz="1800" dirty="0" smtClean="0"/>
              <a:t> RS II (by </a:t>
            </a:r>
            <a:r>
              <a:rPr lang="en-US" sz="1800" dirty="0" err="1" smtClean="0"/>
              <a:t>HeliScope</a:t>
            </a:r>
            <a:r>
              <a:rPr lang="en-US" sz="1800" dirty="0" smtClean="0"/>
              <a:t>) utilizes SMRT sequencing and can produce about 50,000 reads ranging from 15,000 to 40,000 bases in length in just three hours. The extended read length facilitates sequence alignment and improves precision in drafting an assembly, simply because long repetitive DNA fragments can be easily spanned.  Error rate is approximately 15%.</a:t>
            </a:r>
          </a:p>
          <a:p>
            <a:r>
              <a:rPr lang="en-US" sz="1800" dirty="0" smtClean="0"/>
              <a:t>Together with </a:t>
            </a:r>
            <a:r>
              <a:rPr lang="en-US" sz="1800" dirty="0" err="1" smtClean="0"/>
              <a:t>nonoptic</a:t>
            </a:r>
            <a:r>
              <a:rPr lang="en-US" sz="1800" dirty="0" smtClean="0"/>
              <a:t> semiconductor </a:t>
            </a:r>
            <a:r>
              <a:rPr lang="en-US" sz="1800" dirty="0" err="1" smtClean="0"/>
              <a:t>nanopore</a:t>
            </a:r>
            <a:r>
              <a:rPr lang="en-US" sz="1800" dirty="0" smtClean="0"/>
              <a:t> technology, SMRT sequencers are referred to as “third-generation-sequencers”.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1164</Words>
  <Application>Microsoft Office PowerPoint</Application>
  <PresentationFormat>On-screen Show (4:3)</PresentationFormat>
  <Paragraphs>61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REFERENCE GENOME</vt:lpstr>
      <vt:lpstr>PROBLEMS ASSOCIATED WITH CURRENT REFERENCE GENOME</vt:lpstr>
      <vt:lpstr> </vt:lpstr>
      <vt:lpstr>ALTERNATE APPROACH: CONSENSUS REFERENCE GENOME</vt:lpstr>
      <vt:lpstr> </vt:lpstr>
      <vt:lpstr>De Novo Human Genome Assembly</vt:lpstr>
      <vt:lpstr>Overview of Next-Generation Sequencing Platforms </vt:lpstr>
      <vt:lpstr> </vt:lpstr>
      <vt:lpstr> </vt:lpstr>
      <vt:lpstr>NANOPORE SEQUENCING</vt:lpstr>
      <vt:lpstr> </vt:lpstr>
      <vt:lpstr>NOVO GRAPH</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GENOME</dc:title>
  <dc:creator>Nirmu</dc:creator>
  <cp:lastModifiedBy>Hp</cp:lastModifiedBy>
  <cp:revision>32</cp:revision>
  <dcterms:created xsi:type="dcterms:W3CDTF">2006-08-16T00:00:00Z</dcterms:created>
  <dcterms:modified xsi:type="dcterms:W3CDTF">2020-11-02T08:18:00Z</dcterms:modified>
</cp:coreProperties>
</file>