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59" r:id="rId4"/>
    <p:sldId id="284" r:id="rId5"/>
    <p:sldId id="265" r:id="rId6"/>
    <p:sldId id="260" r:id="rId7"/>
    <p:sldId id="261" r:id="rId8"/>
    <p:sldId id="262" r:id="rId9"/>
    <p:sldId id="263" r:id="rId10"/>
    <p:sldId id="264" r:id="rId11"/>
    <p:sldId id="285" r:id="rId12"/>
    <p:sldId id="266" r:id="rId13"/>
    <p:sldId id="267" r:id="rId14"/>
    <p:sldId id="257" r:id="rId15"/>
    <p:sldId id="258"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166C7-5255-4D81-A79B-ECE7081AB98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0812-CDBE-4D42-96E6-0914BB0F59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32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166C7-5255-4D81-A79B-ECE7081AB98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13479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166C7-5255-4D81-A79B-ECE7081AB98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75810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166C7-5255-4D81-A79B-ECE7081AB98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394223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166C7-5255-4D81-A79B-ECE7081AB98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0812-CDBE-4D42-96E6-0914BB0F59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11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166C7-5255-4D81-A79B-ECE7081AB98B}"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391956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4166C7-5255-4D81-A79B-ECE7081AB98B}"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152974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4166C7-5255-4D81-A79B-ECE7081AB98B}"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255141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4166C7-5255-4D81-A79B-ECE7081AB98B}" type="datetimeFigureOut">
              <a:rPr lang="en-US" smtClean="0"/>
              <a:t>4/10/2024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66336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4166C7-5255-4D81-A79B-ECE7081AB98B}" type="datetimeFigureOut">
              <a:rPr lang="en-US" smtClean="0"/>
              <a:t>4/10/2024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E60812-CDBE-4D42-96E6-0914BB0F5984}" type="slidenum">
              <a:rPr lang="en-US" smtClean="0"/>
              <a:t>‹#›</a:t>
            </a:fld>
            <a:endParaRPr lang="en-US"/>
          </a:p>
        </p:txBody>
      </p:sp>
    </p:spTree>
    <p:extLst>
      <p:ext uri="{BB962C8B-B14F-4D97-AF65-F5344CB8AC3E}">
        <p14:creationId xmlns:p14="http://schemas.microsoft.com/office/powerpoint/2010/main" val="219707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4166C7-5255-4D81-A79B-ECE7081AB98B}"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117980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4166C7-5255-4D81-A79B-ECE7081AB98B}" type="datetimeFigureOut">
              <a:rPr lang="en-US" smtClean="0"/>
              <a:t>4/10/2024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E60812-CDBE-4D42-96E6-0914BB0F598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409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77E1-0FC2-2216-4E03-2AD085E56A12}"/>
              </a:ext>
            </a:extLst>
          </p:cNvPr>
          <p:cNvSpPr>
            <a:spLocks noGrp="1"/>
          </p:cNvSpPr>
          <p:nvPr>
            <p:ph type="ctrTitle"/>
          </p:nvPr>
        </p:nvSpPr>
        <p:spPr/>
        <p:txBody>
          <a:bodyPr/>
          <a:lstStyle/>
          <a:p>
            <a:pPr algn="ctr"/>
            <a:r>
              <a:rPr lang="en-US" dirty="0"/>
              <a:t>Tourism Package Report</a:t>
            </a:r>
          </a:p>
        </p:txBody>
      </p:sp>
      <p:sp>
        <p:nvSpPr>
          <p:cNvPr id="3" name="Subtitle 2">
            <a:extLst>
              <a:ext uri="{FF2B5EF4-FFF2-40B4-BE49-F238E27FC236}">
                <a16:creationId xmlns:a16="http://schemas.microsoft.com/office/drawing/2014/main" id="{D38D67C0-9A9B-0D48-69A7-5B46BE9A91F8}"/>
              </a:ext>
            </a:extLst>
          </p:cNvPr>
          <p:cNvSpPr>
            <a:spLocks noGrp="1"/>
          </p:cNvSpPr>
          <p:nvPr>
            <p:ph type="subTitle" idx="1"/>
          </p:nvPr>
        </p:nvSpPr>
        <p:spPr/>
        <p:txBody>
          <a:bodyPr/>
          <a:lstStyle/>
          <a:p>
            <a:pPr algn="ctr"/>
            <a:r>
              <a:rPr lang="en-US" dirty="0"/>
              <a:t>NIRMAL KUIRY</a:t>
            </a:r>
          </a:p>
        </p:txBody>
      </p:sp>
    </p:spTree>
    <p:extLst>
      <p:ext uri="{BB962C8B-B14F-4D97-AF65-F5344CB8AC3E}">
        <p14:creationId xmlns:p14="http://schemas.microsoft.com/office/powerpoint/2010/main" val="366775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1AB9-A59F-21FA-B9A5-4846727F14C2}"/>
              </a:ext>
            </a:extLst>
          </p:cNvPr>
          <p:cNvSpPr>
            <a:spLocks noGrp="1"/>
          </p:cNvSpPr>
          <p:nvPr>
            <p:ph type="title"/>
          </p:nvPr>
        </p:nvSpPr>
        <p:spPr/>
        <p:txBody>
          <a:bodyPr/>
          <a:lstStyle/>
          <a:p>
            <a:r>
              <a:rPr lang="en-US" dirty="0"/>
              <a:t>EDA Results</a:t>
            </a:r>
          </a:p>
        </p:txBody>
      </p:sp>
      <p:sp>
        <p:nvSpPr>
          <p:cNvPr id="3" name="Content Placeholder 2">
            <a:extLst>
              <a:ext uri="{FF2B5EF4-FFF2-40B4-BE49-F238E27FC236}">
                <a16:creationId xmlns:a16="http://schemas.microsoft.com/office/drawing/2014/main" id="{C798A60C-AC33-6893-A95B-6141282A48C9}"/>
              </a:ext>
            </a:extLst>
          </p:cNvPr>
          <p:cNvSpPr>
            <a:spLocks noGrp="1"/>
          </p:cNvSpPr>
          <p:nvPr>
            <p:ph idx="1"/>
          </p:nvPr>
        </p:nvSpPr>
        <p:spPr/>
        <p:txBody>
          <a:bodyPr/>
          <a:lstStyle/>
          <a:p>
            <a:pPr marL="0" indent="0">
              <a:buNone/>
            </a:pPr>
            <a:r>
              <a:rPr lang="en-US" dirty="0"/>
              <a:t>● The Number of trips and Age have a weak positive </a:t>
            </a:r>
          </a:p>
          <a:p>
            <a:pPr marL="0" indent="0">
              <a:buNone/>
            </a:pPr>
            <a:r>
              <a:rPr lang="en-US" dirty="0"/>
              <a:t>correlation, which makes sense as Age increases </a:t>
            </a:r>
          </a:p>
          <a:p>
            <a:pPr marL="0" indent="0">
              <a:buNone/>
            </a:pPr>
            <a:r>
              <a:rPr lang="en-US" dirty="0"/>
              <a:t>Number of trips is expected to increase. </a:t>
            </a:r>
          </a:p>
          <a:p>
            <a:pPr marL="0" indent="0">
              <a:buNone/>
            </a:pPr>
            <a:r>
              <a:rPr lang="en-US" dirty="0"/>
              <a:t>● Age and Monthly Income are positively correlated. </a:t>
            </a:r>
          </a:p>
          <a:p>
            <a:pPr marL="0" indent="0">
              <a:buNone/>
            </a:pPr>
            <a:r>
              <a:rPr lang="en-US" dirty="0"/>
              <a:t>● </a:t>
            </a:r>
            <a:r>
              <a:rPr lang="en-US" dirty="0" err="1"/>
              <a:t>ProdTaken</a:t>
            </a:r>
            <a:r>
              <a:rPr lang="en-US" dirty="0"/>
              <a:t> has a weak negative correlation with </a:t>
            </a:r>
          </a:p>
          <a:p>
            <a:pPr marL="0" indent="0">
              <a:buNone/>
            </a:pPr>
            <a:r>
              <a:rPr lang="en-US" dirty="0"/>
              <a:t>age which agrees with our earlier observation that </a:t>
            </a:r>
          </a:p>
          <a:p>
            <a:pPr marL="0" indent="0">
              <a:buNone/>
            </a:pPr>
            <a:r>
              <a:rPr lang="en-US" dirty="0"/>
              <a:t>as age increases the probability for purchasing </a:t>
            </a:r>
          </a:p>
          <a:p>
            <a:pPr marL="0" indent="0">
              <a:buNone/>
            </a:pPr>
            <a:r>
              <a:rPr lang="en-US" dirty="0"/>
              <a:t>a package decreases. </a:t>
            </a:r>
          </a:p>
          <a:p>
            <a:pPr marL="0" indent="0">
              <a:buNone/>
            </a:pPr>
            <a:r>
              <a:rPr lang="en-US" dirty="0"/>
              <a:t>● No other variables have a high correlation among them. </a:t>
            </a:r>
          </a:p>
        </p:txBody>
      </p:sp>
      <p:pic>
        <p:nvPicPr>
          <p:cNvPr id="4" name="Picture 3">
            <a:extLst>
              <a:ext uri="{FF2B5EF4-FFF2-40B4-BE49-F238E27FC236}">
                <a16:creationId xmlns:a16="http://schemas.microsoft.com/office/drawing/2014/main" id="{B21F9E9A-1B25-C3D9-4D76-798EC8CEEA02}"/>
              </a:ext>
            </a:extLst>
          </p:cNvPr>
          <p:cNvPicPr>
            <a:picLocks noChangeAspect="1"/>
          </p:cNvPicPr>
          <p:nvPr/>
        </p:nvPicPr>
        <p:blipFill>
          <a:blip r:embed="rId2"/>
          <a:stretch>
            <a:fillRect/>
          </a:stretch>
        </p:blipFill>
        <p:spPr>
          <a:xfrm>
            <a:off x="6659312" y="1845734"/>
            <a:ext cx="4496368" cy="3341644"/>
          </a:xfrm>
          <a:prstGeom prst="rect">
            <a:avLst/>
          </a:prstGeom>
          <a:ln>
            <a:solidFill>
              <a:schemeClr val="tx1"/>
            </a:solidFill>
          </a:ln>
        </p:spPr>
      </p:pic>
    </p:spTree>
    <p:extLst>
      <p:ext uri="{BB962C8B-B14F-4D97-AF65-F5344CB8AC3E}">
        <p14:creationId xmlns:p14="http://schemas.microsoft.com/office/powerpoint/2010/main" val="273814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9545-A755-A164-DC15-11D474EF5F98}"/>
              </a:ext>
            </a:extLst>
          </p:cNvPr>
          <p:cNvSpPr>
            <a:spLocks noGrp="1"/>
          </p:cNvSpPr>
          <p:nvPr>
            <p:ph type="title"/>
          </p:nvPr>
        </p:nvSpPr>
        <p:spPr/>
        <p:txBody>
          <a:bodyPr/>
          <a:lstStyle/>
          <a:p>
            <a:r>
              <a:rPr lang="en-US" dirty="0"/>
              <a:t>Model Building Steps</a:t>
            </a:r>
          </a:p>
        </p:txBody>
      </p:sp>
      <p:sp>
        <p:nvSpPr>
          <p:cNvPr id="3" name="Content Placeholder 2">
            <a:extLst>
              <a:ext uri="{FF2B5EF4-FFF2-40B4-BE49-F238E27FC236}">
                <a16:creationId xmlns:a16="http://schemas.microsoft.com/office/drawing/2014/main" id="{75A43017-A00A-9864-D7C6-B6EB791C43CD}"/>
              </a:ext>
            </a:extLst>
          </p:cNvPr>
          <p:cNvSpPr>
            <a:spLocks noGrp="1"/>
          </p:cNvSpPr>
          <p:nvPr>
            <p:ph idx="1"/>
          </p:nvPr>
        </p:nvSpPr>
        <p:spPr/>
        <p:txBody>
          <a:bodyPr>
            <a:normAutofit/>
          </a:bodyPr>
          <a:lstStyle/>
          <a:p>
            <a:pPr marL="0" indent="0">
              <a:buNone/>
            </a:pPr>
            <a:r>
              <a:rPr lang="en-US" dirty="0"/>
              <a:t>● Split the dataset into train, test and validation sets </a:t>
            </a:r>
          </a:p>
          <a:p>
            <a:pPr marL="0" indent="0">
              <a:buNone/>
            </a:pPr>
            <a:r>
              <a:rPr lang="en-US" dirty="0"/>
              <a:t>● Impute missing values using mode </a:t>
            </a:r>
          </a:p>
          <a:p>
            <a:pPr marL="0" indent="0">
              <a:buNone/>
            </a:pPr>
            <a:r>
              <a:rPr lang="en-US" dirty="0"/>
              <a:t>● Choose Model performance evaluation metric </a:t>
            </a:r>
          </a:p>
          <a:p>
            <a:pPr marL="0" indent="0">
              <a:buNone/>
            </a:pPr>
            <a:r>
              <a:rPr lang="en-US" dirty="0"/>
              <a:t>● Build different models - Logistic </a:t>
            </a:r>
            <a:r>
              <a:rPr lang="en-US" dirty="0" err="1"/>
              <a:t>Regression,DecisionTreeClassifier</a:t>
            </a:r>
            <a:r>
              <a:rPr lang="en-US" dirty="0"/>
              <a:t>, </a:t>
            </a:r>
            <a:r>
              <a:rPr lang="en-US" dirty="0" err="1"/>
              <a:t>RandomForestClassifier</a:t>
            </a:r>
            <a:r>
              <a:rPr lang="en-US" dirty="0"/>
              <a:t>, </a:t>
            </a:r>
            <a:r>
              <a:rPr lang="en-US" dirty="0" err="1"/>
              <a:t>BaggingClassifier</a:t>
            </a:r>
            <a:r>
              <a:rPr lang="en-US" dirty="0"/>
              <a:t>, </a:t>
            </a:r>
            <a:r>
              <a:rPr lang="en-US" dirty="0" err="1"/>
              <a:t>AdaBoostClassifier</a:t>
            </a:r>
            <a:r>
              <a:rPr lang="en-US" dirty="0"/>
              <a:t>, </a:t>
            </a:r>
            <a:r>
              <a:rPr lang="en-US" dirty="0" err="1"/>
              <a:t>GradientBoostingClassifier</a:t>
            </a:r>
            <a:r>
              <a:rPr lang="en-US" dirty="0"/>
              <a:t>, </a:t>
            </a:r>
            <a:r>
              <a:rPr lang="en-US" dirty="0" err="1"/>
              <a:t>XGBClassifier</a:t>
            </a:r>
            <a:r>
              <a:rPr lang="en-US" dirty="0"/>
              <a:t> </a:t>
            </a:r>
          </a:p>
        </p:txBody>
      </p:sp>
    </p:spTree>
    <p:extLst>
      <p:ext uri="{BB962C8B-B14F-4D97-AF65-F5344CB8AC3E}">
        <p14:creationId xmlns:p14="http://schemas.microsoft.com/office/powerpoint/2010/main" val="122691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D8AE-F204-6AF5-32CF-824FDDC91CC6}"/>
              </a:ext>
            </a:extLst>
          </p:cNvPr>
          <p:cNvSpPr>
            <a:spLocks noGrp="1"/>
          </p:cNvSpPr>
          <p:nvPr>
            <p:ph type="title"/>
          </p:nvPr>
        </p:nvSpPr>
        <p:spPr/>
        <p:txBody>
          <a:bodyPr/>
          <a:lstStyle/>
          <a:p>
            <a:r>
              <a:rPr lang="en-US" dirty="0"/>
              <a:t>Model Performance Summary</a:t>
            </a:r>
          </a:p>
        </p:txBody>
      </p:sp>
      <p:sp>
        <p:nvSpPr>
          <p:cNvPr id="3" name="Content Placeholder 2">
            <a:extLst>
              <a:ext uri="{FF2B5EF4-FFF2-40B4-BE49-F238E27FC236}">
                <a16:creationId xmlns:a16="http://schemas.microsoft.com/office/drawing/2014/main" id="{FB6B5751-616B-21FD-404A-B7CDDD9F980D}"/>
              </a:ext>
            </a:extLst>
          </p:cNvPr>
          <p:cNvSpPr>
            <a:spLocks noGrp="1"/>
          </p:cNvSpPr>
          <p:nvPr>
            <p:ph idx="1"/>
          </p:nvPr>
        </p:nvSpPr>
        <p:spPr>
          <a:xfrm>
            <a:off x="1097280" y="1845734"/>
            <a:ext cx="10058400" cy="4529064"/>
          </a:xfrm>
        </p:spPr>
        <p:txBody>
          <a:bodyPr>
            <a:normAutofit fontScale="92500" lnSpcReduction="10000"/>
          </a:bodyPr>
          <a:lstStyle/>
          <a:p>
            <a:pPr marL="0" indent="0">
              <a:buNone/>
            </a:pPr>
            <a:r>
              <a:rPr lang="en-US" sz="2200" dirty="0"/>
              <a:t>● We want to predict whether a liability customer will buy newly introduced travel package or not using the information provided to us. </a:t>
            </a:r>
          </a:p>
          <a:p>
            <a:pPr marL="0" indent="0">
              <a:lnSpc>
                <a:spcPct val="120000"/>
              </a:lnSpc>
              <a:buNone/>
            </a:pPr>
            <a:r>
              <a:rPr lang="en-US" sz="2200" dirty="0"/>
              <a:t>● We will use Recall as the performance metric for our model because: </a:t>
            </a:r>
          </a:p>
          <a:p>
            <a:pPr marL="292608" lvl="1" indent="0">
              <a:lnSpc>
                <a:spcPct val="120000"/>
              </a:lnSpc>
              <a:buNone/>
            </a:pPr>
            <a:r>
              <a:rPr lang="en-US" dirty="0"/>
              <a:t>● Predicting a customer will buy the product and the customer doesn't buy - Loss of resources </a:t>
            </a:r>
          </a:p>
          <a:p>
            <a:pPr marL="292608" lvl="1" indent="0">
              <a:buNone/>
            </a:pPr>
            <a:r>
              <a:rPr lang="en-US" dirty="0"/>
              <a:t>● Predicting a customer will not buy the product and the customer buys - Loss of opportunity </a:t>
            </a:r>
          </a:p>
          <a:p>
            <a:pPr marL="0" indent="0">
              <a:buNone/>
            </a:pPr>
            <a:r>
              <a:rPr lang="en-US" sz="2200" dirty="0"/>
              <a:t>● Hence, Recall is to be maximized. The greater the Recall higher the chances of minimizing false negatives. </a:t>
            </a:r>
          </a:p>
          <a:p>
            <a:pPr marL="0" indent="0">
              <a:buNone/>
            </a:pPr>
            <a:r>
              <a:rPr lang="en-US" sz="2200" dirty="0"/>
              <a:t>● Tuned </a:t>
            </a:r>
            <a:r>
              <a:rPr lang="en-US" sz="2200" dirty="0" err="1"/>
              <a:t>XGBoost</a:t>
            </a:r>
            <a:r>
              <a:rPr lang="en-US" sz="2200" dirty="0"/>
              <a:t> model indicates the most significant predictors of buying a travel package: </a:t>
            </a:r>
          </a:p>
          <a:p>
            <a:pPr marL="0" indent="0">
              <a:buNone/>
            </a:pPr>
            <a:r>
              <a:rPr lang="en-US" sz="1800" dirty="0"/>
              <a:t>	○ Passport </a:t>
            </a:r>
          </a:p>
          <a:p>
            <a:pPr marL="0" indent="0">
              <a:buNone/>
            </a:pPr>
            <a:r>
              <a:rPr lang="en-US" sz="1800" dirty="0"/>
              <a:t>	○ Designation </a:t>
            </a:r>
          </a:p>
          <a:p>
            <a:pPr marL="0" indent="0">
              <a:buNone/>
            </a:pPr>
            <a:r>
              <a:rPr lang="en-US" sz="1800" dirty="0"/>
              <a:t>	○ Marital Status </a:t>
            </a:r>
          </a:p>
          <a:p>
            <a:pPr marL="0" indent="0">
              <a:buNone/>
            </a:pPr>
            <a:r>
              <a:rPr lang="en-US" sz="1800" dirty="0"/>
              <a:t>	○ City tier</a:t>
            </a:r>
          </a:p>
        </p:txBody>
      </p:sp>
    </p:spTree>
    <p:extLst>
      <p:ext uri="{BB962C8B-B14F-4D97-AF65-F5344CB8AC3E}">
        <p14:creationId xmlns:p14="http://schemas.microsoft.com/office/powerpoint/2010/main" val="3745206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DE58-A400-F67A-8983-D5D7843BEA0C}"/>
              </a:ext>
            </a:extLst>
          </p:cNvPr>
          <p:cNvSpPr>
            <a:spLocks noGrp="1"/>
          </p:cNvSpPr>
          <p:nvPr>
            <p:ph type="title"/>
          </p:nvPr>
        </p:nvSpPr>
        <p:spPr/>
        <p:txBody>
          <a:bodyPr/>
          <a:lstStyle/>
          <a:p>
            <a:r>
              <a:rPr lang="en-US" dirty="0"/>
              <a:t>Model Performance Summary</a:t>
            </a:r>
          </a:p>
        </p:txBody>
      </p:sp>
      <p:pic>
        <p:nvPicPr>
          <p:cNvPr id="4" name="Content Placeholder 3">
            <a:extLst>
              <a:ext uri="{FF2B5EF4-FFF2-40B4-BE49-F238E27FC236}">
                <a16:creationId xmlns:a16="http://schemas.microsoft.com/office/drawing/2014/main" id="{277D4FED-4686-7231-6597-EDB211FA0517}"/>
              </a:ext>
            </a:extLst>
          </p:cNvPr>
          <p:cNvPicPr>
            <a:picLocks noGrp="1" noChangeAspect="1"/>
          </p:cNvPicPr>
          <p:nvPr>
            <p:ph idx="1"/>
          </p:nvPr>
        </p:nvPicPr>
        <p:blipFill>
          <a:blip r:embed="rId2"/>
          <a:stretch>
            <a:fillRect/>
          </a:stretch>
        </p:blipFill>
        <p:spPr>
          <a:xfrm>
            <a:off x="1247356" y="1846263"/>
            <a:ext cx="9757613" cy="4022725"/>
          </a:xfrm>
          <a:prstGeom prst="rect">
            <a:avLst/>
          </a:prstGeom>
          <a:ln>
            <a:solidFill>
              <a:schemeClr val="tx1"/>
            </a:solidFill>
          </a:ln>
        </p:spPr>
      </p:pic>
    </p:spTree>
    <p:extLst>
      <p:ext uri="{BB962C8B-B14F-4D97-AF65-F5344CB8AC3E}">
        <p14:creationId xmlns:p14="http://schemas.microsoft.com/office/powerpoint/2010/main" val="325413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78A9-D22A-6BF8-6A25-40A3A0BD7B47}"/>
              </a:ext>
            </a:extLst>
          </p:cNvPr>
          <p:cNvSpPr>
            <a:spLocks noGrp="1"/>
          </p:cNvSpPr>
          <p:nvPr>
            <p:ph type="title"/>
          </p:nvPr>
        </p:nvSpPr>
        <p:spPr/>
        <p:txBody>
          <a:bodyPr/>
          <a:lstStyle/>
          <a:p>
            <a:r>
              <a:rPr lang="en-US" dirty="0"/>
              <a:t>Business Insights and Recommendations</a:t>
            </a:r>
          </a:p>
        </p:txBody>
      </p:sp>
      <p:sp>
        <p:nvSpPr>
          <p:cNvPr id="3" name="Content Placeholder 2">
            <a:extLst>
              <a:ext uri="{FF2B5EF4-FFF2-40B4-BE49-F238E27FC236}">
                <a16:creationId xmlns:a16="http://schemas.microsoft.com/office/drawing/2014/main" id="{6BD842CF-5583-3159-B10A-F89CFDBBCEF3}"/>
              </a:ext>
            </a:extLst>
          </p:cNvPr>
          <p:cNvSpPr>
            <a:spLocks noGrp="1"/>
          </p:cNvSpPr>
          <p:nvPr>
            <p:ph idx="1"/>
          </p:nvPr>
        </p:nvSpPr>
        <p:spPr/>
        <p:txBody>
          <a:bodyPr>
            <a:normAutofit/>
          </a:bodyPr>
          <a:lstStyle/>
          <a:p>
            <a:pPr marL="0" indent="0">
              <a:buNone/>
            </a:pPr>
            <a:r>
              <a:rPr lang="en-US" dirty="0"/>
              <a:t>● Our analysis shows that very few customers have passports and they are more likely to purchase the travel package. The company should customize more international packages to attract more such customers. </a:t>
            </a:r>
          </a:p>
          <a:p>
            <a:pPr marL="0" indent="0">
              <a:buNone/>
            </a:pPr>
            <a:r>
              <a:rPr lang="en-US" dirty="0"/>
              <a:t>● We have customers from tier 1 and tier 3 cities but very few from tier 2 cities. The company should expand its marketing strategies to increase the number of customers from tier 2 cities. </a:t>
            </a:r>
          </a:p>
          <a:p>
            <a:pPr marL="0" indent="0">
              <a:buNone/>
            </a:pPr>
            <a:r>
              <a:rPr lang="en-US" dirty="0"/>
              <a:t>● We saw in our analysis that people with higher income or at high positions like AVP or VP are less likely to buy the product. The company can offer short-term travel packages and customize the package for higher- income customers with added luxuries to target such customers. </a:t>
            </a:r>
          </a:p>
          <a:p>
            <a:pPr marL="0" indent="0">
              <a:buNone/>
            </a:pPr>
            <a:r>
              <a:rPr lang="en-US" dirty="0"/>
              <a:t>● When implementing a marketing strategy, external factors, such as the number of follow-ups, time of call, should also be carefully considered as our analysis shows that the customers who have been followed up more are the ones buying the package.</a:t>
            </a:r>
          </a:p>
        </p:txBody>
      </p:sp>
    </p:spTree>
    <p:extLst>
      <p:ext uri="{BB962C8B-B14F-4D97-AF65-F5344CB8AC3E}">
        <p14:creationId xmlns:p14="http://schemas.microsoft.com/office/powerpoint/2010/main" val="354655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4FD9-5D9F-AFE7-5D49-CE15470A85B8}"/>
              </a:ext>
            </a:extLst>
          </p:cNvPr>
          <p:cNvSpPr>
            <a:spLocks noGrp="1"/>
          </p:cNvSpPr>
          <p:nvPr>
            <p:ph type="title"/>
          </p:nvPr>
        </p:nvSpPr>
        <p:spPr/>
        <p:txBody>
          <a:bodyPr/>
          <a:lstStyle/>
          <a:p>
            <a:r>
              <a:rPr lang="en-US" dirty="0"/>
              <a:t>Business Insights and Recommendations</a:t>
            </a:r>
          </a:p>
        </p:txBody>
      </p:sp>
      <p:sp>
        <p:nvSpPr>
          <p:cNvPr id="3" name="Content Placeholder 2">
            <a:extLst>
              <a:ext uri="{FF2B5EF4-FFF2-40B4-BE49-F238E27FC236}">
                <a16:creationId xmlns:a16="http://schemas.microsoft.com/office/drawing/2014/main" id="{D3B690C4-ADB9-6AF0-2B9C-78CB3502D866}"/>
              </a:ext>
            </a:extLst>
          </p:cNvPr>
          <p:cNvSpPr>
            <a:spLocks noGrp="1"/>
          </p:cNvSpPr>
          <p:nvPr>
            <p:ph idx="1"/>
          </p:nvPr>
        </p:nvSpPr>
        <p:spPr/>
        <p:txBody>
          <a:bodyPr/>
          <a:lstStyle/>
          <a:p>
            <a:pPr marL="0" indent="0">
              <a:buNone/>
            </a:pPr>
            <a:r>
              <a:rPr lang="en-US" dirty="0"/>
              <a:t>● After we identify a potential customer, the company should pitch packages as per the customer's monthly income, for example, do not pitch king packages to a customer with low income and such packages can be pitched more to the higher-income customers. </a:t>
            </a:r>
          </a:p>
          <a:p>
            <a:pPr marL="0" indent="0">
              <a:buNone/>
            </a:pPr>
            <a:r>
              <a:rPr lang="en-US" dirty="0"/>
              <a:t>● We saw in our analysis that young and single people are more likely to buy the offered packages. The company can offer discounts or customize the package to attract more couples, families, and customers above 30 years of age.</a:t>
            </a:r>
          </a:p>
        </p:txBody>
      </p:sp>
    </p:spTree>
    <p:extLst>
      <p:ext uri="{BB962C8B-B14F-4D97-AF65-F5344CB8AC3E}">
        <p14:creationId xmlns:p14="http://schemas.microsoft.com/office/powerpoint/2010/main" val="505756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FB1E-49CD-60D8-A3DA-9944743BC8C5}"/>
              </a:ext>
            </a:extLst>
          </p:cNvPr>
          <p:cNvSpPr>
            <a:spLocks noGrp="1"/>
          </p:cNvSpPr>
          <p:nvPr>
            <p:ph type="title"/>
          </p:nvPr>
        </p:nvSpPr>
        <p:spPr/>
        <p:txBody>
          <a:bodyPr/>
          <a:lstStyle/>
          <a:p>
            <a:pPr algn="ctr"/>
            <a:r>
              <a:rPr lang="en-US" dirty="0"/>
              <a:t>Thank you for your time!</a:t>
            </a:r>
          </a:p>
        </p:txBody>
      </p:sp>
      <p:sp>
        <p:nvSpPr>
          <p:cNvPr id="3" name="Content Placeholder 2">
            <a:extLst>
              <a:ext uri="{FF2B5EF4-FFF2-40B4-BE49-F238E27FC236}">
                <a16:creationId xmlns:a16="http://schemas.microsoft.com/office/drawing/2014/main" id="{259A4E55-7F0D-E049-190A-2B16B70D6B08}"/>
              </a:ext>
            </a:extLst>
          </p:cNvPr>
          <p:cNvSpPr>
            <a:spLocks noGrp="1"/>
          </p:cNvSpPr>
          <p:nvPr>
            <p:ph idx="1"/>
          </p:nvPr>
        </p:nvSpPr>
        <p:spPr/>
        <p:txBody>
          <a:bodyPr>
            <a:normAutofit/>
          </a:bodyPr>
          <a:lstStyle/>
          <a:p>
            <a:pPr algn="ctr"/>
            <a:r>
              <a:rPr lang="en-US" sz="4800" dirty="0">
                <a:latin typeface="+mj-lt"/>
              </a:rPr>
              <a:t>Any questions?</a:t>
            </a:r>
          </a:p>
        </p:txBody>
      </p:sp>
    </p:spTree>
    <p:extLst>
      <p:ext uri="{BB962C8B-B14F-4D97-AF65-F5344CB8AC3E}">
        <p14:creationId xmlns:p14="http://schemas.microsoft.com/office/powerpoint/2010/main" val="425258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5321-155B-C6DD-C725-A5EF1A4DE51C}"/>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96A2B842-BA76-6E7A-9FB6-814811F7149B}"/>
              </a:ext>
            </a:extLst>
          </p:cNvPr>
          <p:cNvSpPr>
            <a:spLocks noGrp="1"/>
          </p:cNvSpPr>
          <p:nvPr>
            <p:ph idx="1"/>
          </p:nvPr>
        </p:nvSpPr>
        <p:spPr/>
        <p:txBody>
          <a:bodyPr/>
          <a:lstStyle/>
          <a:p>
            <a:pPr marL="0" indent="0">
              <a:buNone/>
            </a:pPr>
            <a:r>
              <a:rPr lang="en-US" dirty="0"/>
              <a:t>● Business Problem Overview </a:t>
            </a:r>
          </a:p>
          <a:p>
            <a:pPr marL="0" indent="0">
              <a:buNone/>
            </a:pPr>
            <a:r>
              <a:rPr lang="en-US" dirty="0"/>
              <a:t>● Data Overview </a:t>
            </a:r>
          </a:p>
          <a:p>
            <a:pPr marL="0" indent="0">
              <a:buNone/>
            </a:pPr>
            <a:r>
              <a:rPr lang="en-US" dirty="0"/>
              <a:t>● Data Preprocessing </a:t>
            </a:r>
          </a:p>
          <a:p>
            <a:pPr marL="0" indent="0">
              <a:buNone/>
            </a:pPr>
            <a:r>
              <a:rPr lang="en-US" dirty="0"/>
              <a:t>● Exploratory Data Analysis (EDA) </a:t>
            </a:r>
          </a:p>
          <a:p>
            <a:pPr marL="0" indent="0">
              <a:buNone/>
            </a:pPr>
            <a:r>
              <a:rPr lang="en-US" dirty="0"/>
              <a:t>● Model Performance Summary </a:t>
            </a:r>
          </a:p>
          <a:p>
            <a:pPr marL="0" indent="0">
              <a:buNone/>
            </a:pPr>
            <a:r>
              <a:rPr lang="en-US" dirty="0"/>
              <a:t>● Business Insights and Recommendations</a:t>
            </a:r>
          </a:p>
        </p:txBody>
      </p:sp>
    </p:spTree>
    <p:extLst>
      <p:ext uri="{BB962C8B-B14F-4D97-AF65-F5344CB8AC3E}">
        <p14:creationId xmlns:p14="http://schemas.microsoft.com/office/powerpoint/2010/main" val="409379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40D7-A376-5007-042C-3140E588BE26}"/>
              </a:ext>
            </a:extLst>
          </p:cNvPr>
          <p:cNvSpPr>
            <a:spLocks noGrp="1"/>
          </p:cNvSpPr>
          <p:nvPr>
            <p:ph type="title"/>
          </p:nvPr>
        </p:nvSpPr>
        <p:spPr/>
        <p:txBody>
          <a:bodyPr/>
          <a:lstStyle/>
          <a:p>
            <a:r>
              <a:rPr lang="en-US" dirty="0"/>
              <a:t>Business Problem Overview and Solution Approach</a:t>
            </a:r>
          </a:p>
        </p:txBody>
      </p:sp>
      <p:sp>
        <p:nvSpPr>
          <p:cNvPr id="3" name="Content Placeholder 2">
            <a:extLst>
              <a:ext uri="{FF2B5EF4-FFF2-40B4-BE49-F238E27FC236}">
                <a16:creationId xmlns:a16="http://schemas.microsoft.com/office/drawing/2014/main" id="{C1C9FF4E-AC6E-091C-039C-2334B38E37D3}"/>
              </a:ext>
            </a:extLst>
          </p:cNvPr>
          <p:cNvSpPr>
            <a:spLocks noGrp="1"/>
          </p:cNvSpPr>
          <p:nvPr>
            <p:ph idx="1"/>
          </p:nvPr>
        </p:nvSpPr>
        <p:spPr/>
        <p:txBody>
          <a:bodyPr>
            <a:normAutofit fontScale="92500" lnSpcReduction="10000"/>
          </a:bodyPr>
          <a:lstStyle/>
          <a:p>
            <a:pPr marL="0" indent="0">
              <a:buNone/>
            </a:pPr>
            <a:r>
              <a:rPr lang="en-US" dirty="0"/>
              <a:t>● “</a:t>
            </a:r>
            <a:r>
              <a:rPr lang="en-IN" b="1" i="0" dirty="0">
                <a:solidFill>
                  <a:srgbClr val="000000"/>
                </a:solidFill>
                <a:effectLst/>
                <a:highlight>
                  <a:srgbClr val="FFFFFF"/>
                </a:highlight>
                <a:latin typeface="Helvetica Neue"/>
              </a:rPr>
              <a:t>Elysian Adventures</a:t>
            </a:r>
            <a:r>
              <a:rPr lang="en-US" dirty="0"/>
              <a:t>” is a tourism company, and the policymaker wants to enable and establish a viable business model to expand the customer base. A viable business model is a central concept that helps you understand the existing ways of doing business and how to change the ways for the benefit of the tourism sector. </a:t>
            </a:r>
          </a:p>
          <a:p>
            <a:pPr marL="0" indent="0">
              <a:buNone/>
            </a:pPr>
            <a:r>
              <a:rPr lang="en-US" dirty="0"/>
              <a:t>● One of the ways to expand the customer base is to introduce a new offering of packages. Currently, there are 5 types of packages the company is offering - Basic, Standard, Deluxe, Super Deluxe, and King. However, it was difficult to identify the potential customers because customers were contacted at random without looking at the available information. </a:t>
            </a:r>
          </a:p>
          <a:p>
            <a:pPr marL="0" indent="0">
              <a:buNone/>
            </a:pPr>
            <a:r>
              <a:rPr lang="en-US" dirty="0"/>
              <a:t>● The company is now planning to launch a new product i.e. Wellness Tourism Package. Wellness Tourism is defined as Travel that allows the traveler to maintain, enhance or kick-start a healthy lifestyle, and support or increase one's sense of well-being. This time company wants to harness the available data of existing and potential customers to target the right customers. </a:t>
            </a:r>
          </a:p>
          <a:p>
            <a:pPr marL="0" indent="0">
              <a:buNone/>
            </a:pPr>
            <a:r>
              <a:rPr lang="en-US" dirty="0"/>
              <a:t>● The task is to analyze the data and build a model to predict which customer is potentially going to purchase the newly introduced travel package.</a:t>
            </a:r>
          </a:p>
        </p:txBody>
      </p:sp>
    </p:spTree>
    <p:extLst>
      <p:ext uri="{BB962C8B-B14F-4D97-AF65-F5344CB8AC3E}">
        <p14:creationId xmlns:p14="http://schemas.microsoft.com/office/powerpoint/2010/main" val="219127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ABFA-FB8A-9D2C-ECEC-CD3E5C498621}"/>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24FA7898-DB97-5C56-7F38-1B41877246EA}"/>
              </a:ext>
            </a:extLst>
          </p:cNvPr>
          <p:cNvSpPr>
            <a:spLocks noGrp="1"/>
          </p:cNvSpPr>
          <p:nvPr>
            <p:ph idx="1"/>
          </p:nvPr>
        </p:nvSpPr>
        <p:spPr/>
        <p:txBody>
          <a:bodyPr>
            <a:normAutofit/>
          </a:bodyPr>
          <a:lstStyle/>
          <a:p>
            <a:pPr marL="0" indent="0">
              <a:buNone/>
            </a:pPr>
            <a:r>
              <a:rPr lang="en-US" dirty="0"/>
              <a:t>● The data contains information about 4,888 customers and their characteristics </a:t>
            </a:r>
          </a:p>
          <a:p>
            <a:pPr marL="0" indent="0">
              <a:buNone/>
            </a:pPr>
            <a:r>
              <a:rPr lang="en-US" dirty="0"/>
              <a:t>● The characteristics include </a:t>
            </a:r>
            <a:r>
              <a:rPr lang="en-US" dirty="0" err="1"/>
              <a:t>CustomerID</a:t>
            </a:r>
            <a:r>
              <a:rPr lang="en-US" dirty="0"/>
              <a:t>, </a:t>
            </a:r>
            <a:r>
              <a:rPr lang="en-US" dirty="0" err="1"/>
              <a:t>ProdTaken</a:t>
            </a:r>
            <a:r>
              <a:rPr lang="en-US" dirty="0"/>
              <a:t>, Age, </a:t>
            </a:r>
            <a:r>
              <a:rPr lang="en-US" dirty="0" err="1"/>
              <a:t>TypeofContact</a:t>
            </a:r>
            <a:r>
              <a:rPr lang="en-US" dirty="0"/>
              <a:t>, </a:t>
            </a:r>
            <a:r>
              <a:rPr lang="en-US" dirty="0" err="1"/>
              <a:t>CityTier</a:t>
            </a:r>
            <a:r>
              <a:rPr lang="en-US" dirty="0"/>
              <a:t>, </a:t>
            </a:r>
            <a:r>
              <a:rPr lang="en-US" dirty="0" err="1"/>
              <a:t>DurationOfPitch</a:t>
            </a:r>
            <a:r>
              <a:rPr lang="en-US" dirty="0"/>
              <a:t>, Occupation, Gender, </a:t>
            </a:r>
            <a:r>
              <a:rPr lang="en-US" dirty="0" err="1"/>
              <a:t>NumberOfPersonVisiting</a:t>
            </a:r>
            <a:r>
              <a:rPr lang="en-US" dirty="0"/>
              <a:t>, </a:t>
            </a:r>
            <a:r>
              <a:rPr lang="en-US" dirty="0" err="1"/>
              <a:t>NumberOfFollowups</a:t>
            </a:r>
            <a:r>
              <a:rPr lang="en-US" dirty="0"/>
              <a:t>, </a:t>
            </a:r>
            <a:r>
              <a:rPr lang="en-US" dirty="0" err="1"/>
              <a:t>ProductPitched</a:t>
            </a:r>
            <a:r>
              <a:rPr lang="en-US" dirty="0"/>
              <a:t>, </a:t>
            </a:r>
            <a:r>
              <a:rPr lang="en-US" dirty="0" err="1"/>
              <a:t>PreferredPropertyStar</a:t>
            </a:r>
            <a:r>
              <a:rPr lang="en-US" dirty="0"/>
              <a:t>, </a:t>
            </a:r>
            <a:r>
              <a:rPr lang="en-US" dirty="0" err="1"/>
              <a:t>MaritalStatus</a:t>
            </a:r>
            <a:r>
              <a:rPr lang="en-US" dirty="0"/>
              <a:t>, </a:t>
            </a:r>
            <a:r>
              <a:rPr lang="en-US" dirty="0" err="1"/>
              <a:t>NumberOfTrips</a:t>
            </a:r>
            <a:r>
              <a:rPr lang="en-US" dirty="0"/>
              <a:t>, Passport, </a:t>
            </a:r>
            <a:r>
              <a:rPr lang="en-US" dirty="0" err="1"/>
              <a:t>PitchSatisfactionScore</a:t>
            </a:r>
            <a:r>
              <a:rPr lang="en-US" dirty="0"/>
              <a:t>, </a:t>
            </a:r>
            <a:r>
              <a:rPr lang="en-US" dirty="0" err="1"/>
              <a:t>OwnCar</a:t>
            </a:r>
            <a:r>
              <a:rPr lang="en-US" dirty="0"/>
              <a:t>, </a:t>
            </a:r>
            <a:r>
              <a:rPr lang="en-US" dirty="0" err="1"/>
              <a:t>NumberOfChildrenVisiting</a:t>
            </a:r>
            <a:r>
              <a:rPr lang="en-US" dirty="0"/>
              <a:t>, Designation, and </a:t>
            </a:r>
            <a:r>
              <a:rPr lang="en-US" dirty="0" err="1"/>
              <a:t>MonthlyIncome</a:t>
            </a:r>
            <a:endParaRPr lang="en-US" dirty="0"/>
          </a:p>
          <a:p>
            <a:pPr marL="0" indent="0">
              <a:buNone/>
            </a:pPr>
            <a:r>
              <a:rPr lang="en-US" dirty="0"/>
              <a:t>● 8 columns have missing values, but will keep these missing values</a:t>
            </a:r>
          </a:p>
        </p:txBody>
      </p:sp>
    </p:spTree>
    <p:extLst>
      <p:ext uri="{BB962C8B-B14F-4D97-AF65-F5344CB8AC3E}">
        <p14:creationId xmlns:p14="http://schemas.microsoft.com/office/powerpoint/2010/main" val="240383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9702-9334-9851-38CB-7B6E60A1046E}"/>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07A19DB1-9582-4E92-D8E0-E63029FC635D}"/>
              </a:ext>
            </a:extLst>
          </p:cNvPr>
          <p:cNvSpPr>
            <a:spLocks noGrp="1"/>
          </p:cNvSpPr>
          <p:nvPr>
            <p:ph idx="1"/>
          </p:nvPr>
        </p:nvSpPr>
        <p:spPr/>
        <p:txBody>
          <a:bodyPr>
            <a:normAutofit fontScale="92500" lnSpcReduction="10000"/>
          </a:bodyPr>
          <a:lstStyle/>
          <a:p>
            <a:pPr marL="0" indent="0">
              <a:buNone/>
            </a:pPr>
            <a:r>
              <a:rPr lang="en-US" dirty="0"/>
              <a:t>● There are only two observations where the Duration of Pitch is greater than 37, so we will drop these rows. </a:t>
            </a:r>
          </a:p>
          <a:p>
            <a:pPr marL="0" indent="0">
              <a:buNone/>
            </a:pPr>
            <a:r>
              <a:rPr lang="en-US" dirty="0"/>
              <a:t>● There are only four observations where the Monthly Income is greater than 40,000 and less than 12,000. Checked these observations and they seem to be the outliers. </a:t>
            </a:r>
          </a:p>
          <a:p>
            <a:pPr marL="0" indent="0">
              <a:buNone/>
            </a:pPr>
            <a:r>
              <a:rPr lang="en-US" dirty="0"/>
              <a:t>● The percentage of categories for the Number of Trips 19 or above is very less. We can consider these values as outliers. We can see that there are just four observations with a Number of Trips 19 or greater, so we will drop these rows. </a:t>
            </a:r>
          </a:p>
          <a:p>
            <a:pPr marL="0" indent="0">
              <a:buNone/>
            </a:pPr>
            <a:r>
              <a:rPr lang="en-US" dirty="0"/>
              <a:t>● There are missing values in a few of the numeric variables Age, Monthly income, and Number of trips, so we will impute these values with a median. </a:t>
            </a:r>
          </a:p>
          <a:p>
            <a:pPr marL="0" indent="0">
              <a:buNone/>
            </a:pPr>
            <a:r>
              <a:rPr lang="en-US" dirty="0"/>
              <a:t>● There are missing values in a few of the categorical variables Type of contact, Preferred property star, and Number of children visiting, so we will impute these values with mode / most frequent. </a:t>
            </a:r>
          </a:p>
          <a:p>
            <a:pPr marL="0" indent="0">
              <a:buNone/>
            </a:pPr>
            <a:r>
              <a:rPr lang="en-US" dirty="0"/>
              <a:t>● There are 6 categorical variables having string values, so we will be encoding these variables with dummies.</a:t>
            </a:r>
          </a:p>
        </p:txBody>
      </p:sp>
    </p:spTree>
    <p:extLst>
      <p:ext uri="{BB962C8B-B14F-4D97-AF65-F5344CB8AC3E}">
        <p14:creationId xmlns:p14="http://schemas.microsoft.com/office/powerpoint/2010/main" val="244474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7C8C-CA48-4F52-83B0-B4F6582F57D2}"/>
              </a:ext>
            </a:extLst>
          </p:cNvPr>
          <p:cNvSpPr>
            <a:spLocks noGrp="1"/>
          </p:cNvSpPr>
          <p:nvPr>
            <p:ph type="title"/>
          </p:nvPr>
        </p:nvSpPr>
        <p:spPr/>
        <p:txBody>
          <a:bodyPr/>
          <a:lstStyle/>
          <a:p>
            <a:r>
              <a:rPr lang="en-US" dirty="0"/>
              <a:t>EDA Results</a:t>
            </a:r>
          </a:p>
        </p:txBody>
      </p:sp>
      <p:sp>
        <p:nvSpPr>
          <p:cNvPr id="3" name="Content Placeholder 2">
            <a:extLst>
              <a:ext uri="{FF2B5EF4-FFF2-40B4-BE49-F238E27FC236}">
                <a16:creationId xmlns:a16="http://schemas.microsoft.com/office/drawing/2014/main" id="{90B6687C-5114-B430-A086-9478CE281379}"/>
              </a:ext>
            </a:extLst>
          </p:cNvPr>
          <p:cNvSpPr>
            <a:spLocks noGrp="1"/>
          </p:cNvSpPr>
          <p:nvPr>
            <p:ph idx="1"/>
          </p:nvPr>
        </p:nvSpPr>
        <p:spPr/>
        <p:txBody>
          <a:bodyPr>
            <a:normAutofit fontScale="92500" lnSpcReduction="10000"/>
          </a:bodyPr>
          <a:lstStyle/>
          <a:p>
            <a:pPr marL="0" indent="0">
              <a:buNone/>
            </a:pPr>
            <a:r>
              <a:rPr lang="en-US" dirty="0"/>
              <a:t>● The distribution for monthly income shows </a:t>
            </a:r>
          </a:p>
          <a:p>
            <a:pPr marL="0" indent="0">
              <a:buNone/>
            </a:pPr>
            <a:r>
              <a:rPr lang="en-US" dirty="0"/>
              <a:t>that most of the values lie between </a:t>
            </a:r>
          </a:p>
          <a:p>
            <a:pPr marL="0" indent="0">
              <a:buNone/>
            </a:pPr>
            <a:r>
              <a:rPr lang="en-US" dirty="0"/>
              <a:t>20,000 to 40,000. </a:t>
            </a:r>
          </a:p>
          <a:p>
            <a:pPr marL="0" indent="0">
              <a:buNone/>
            </a:pPr>
            <a:r>
              <a:rPr lang="en-US" dirty="0"/>
              <a:t>● Income is one of the important factors </a:t>
            </a:r>
          </a:p>
          <a:p>
            <a:pPr marL="0" indent="0">
              <a:buNone/>
            </a:pPr>
            <a:r>
              <a:rPr lang="en-US" dirty="0"/>
              <a:t>to consider while approaching a customer with </a:t>
            </a:r>
          </a:p>
          <a:p>
            <a:pPr marL="0" indent="0">
              <a:buNone/>
            </a:pPr>
            <a:r>
              <a:rPr lang="en-US" dirty="0"/>
              <a:t>a certain package. We can explore this further </a:t>
            </a:r>
          </a:p>
          <a:p>
            <a:pPr marL="0" indent="0">
              <a:buNone/>
            </a:pPr>
            <a:r>
              <a:rPr lang="en-US" dirty="0"/>
              <a:t>in bivariate analysis. </a:t>
            </a:r>
          </a:p>
          <a:p>
            <a:pPr marL="0" indent="0">
              <a:buNone/>
            </a:pPr>
            <a:r>
              <a:rPr lang="en-US" dirty="0"/>
              <a:t>● There are some observations on the left and </a:t>
            </a:r>
          </a:p>
          <a:p>
            <a:pPr marL="0" indent="0">
              <a:buNone/>
            </a:pPr>
            <a:r>
              <a:rPr lang="en-US" dirty="0"/>
              <a:t>some observations on the right of the boxplot </a:t>
            </a:r>
          </a:p>
          <a:p>
            <a:pPr marL="0" indent="0">
              <a:buNone/>
            </a:pPr>
            <a:r>
              <a:rPr lang="en-US" dirty="0"/>
              <a:t>which can be considered as outliers.</a:t>
            </a:r>
          </a:p>
        </p:txBody>
      </p:sp>
      <p:pic>
        <p:nvPicPr>
          <p:cNvPr id="4" name="Picture 3">
            <a:extLst>
              <a:ext uri="{FF2B5EF4-FFF2-40B4-BE49-F238E27FC236}">
                <a16:creationId xmlns:a16="http://schemas.microsoft.com/office/drawing/2014/main" id="{BF597AC7-4AF7-E720-1AFA-4F2FCCDEF714}"/>
              </a:ext>
            </a:extLst>
          </p:cNvPr>
          <p:cNvPicPr>
            <a:picLocks noChangeAspect="1"/>
          </p:cNvPicPr>
          <p:nvPr/>
        </p:nvPicPr>
        <p:blipFill>
          <a:blip r:embed="rId2"/>
          <a:stretch>
            <a:fillRect/>
          </a:stretch>
        </p:blipFill>
        <p:spPr>
          <a:xfrm>
            <a:off x="5993318" y="2058483"/>
            <a:ext cx="5938663" cy="3521090"/>
          </a:xfrm>
          <a:prstGeom prst="rect">
            <a:avLst/>
          </a:prstGeom>
          <a:ln>
            <a:solidFill>
              <a:schemeClr val="tx1"/>
            </a:solidFill>
          </a:ln>
        </p:spPr>
      </p:pic>
    </p:spTree>
    <p:extLst>
      <p:ext uri="{BB962C8B-B14F-4D97-AF65-F5344CB8AC3E}">
        <p14:creationId xmlns:p14="http://schemas.microsoft.com/office/powerpoint/2010/main" val="203976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E3C1-CE78-7344-0791-F378B4E8B0E3}"/>
              </a:ext>
            </a:extLst>
          </p:cNvPr>
          <p:cNvSpPr>
            <a:spLocks noGrp="1"/>
          </p:cNvSpPr>
          <p:nvPr>
            <p:ph type="title"/>
          </p:nvPr>
        </p:nvSpPr>
        <p:spPr/>
        <p:txBody>
          <a:bodyPr/>
          <a:lstStyle/>
          <a:p>
            <a:r>
              <a:rPr lang="en-US" dirty="0"/>
              <a:t>EDA Results</a:t>
            </a:r>
          </a:p>
        </p:txBody>
      </p:sp>
      <p:sp>
        <p:nvSpPr>
          <p:cNvPr id="3" name="Content Placeholder 2">
            <a:extLst>
              <a:ext uri="{FF2B5EF4-FFF2-40B4-BE49-F238E27FC236}">
                <a16:creationId xmlns:a16="http://schemas.microsoft.com/office/drawing/2014/main" id="{F0067237-9814-A7EC-7283-74DBA18DF4E5}"/>
              </a:ext>
            </a:extLst>
          </p:cNvPr>
          <p:cNvSpPr>
            <a:spLocks noGrp="1"/>
          </p:cNvSpPr>
          <p:nvPr>
            <p:ph idx="1"/>
          </p:nvPr>
        </p:nvSpPr>
        <p:spPr/>
        <p:txBody>
          <a:bodyPr/>
          <a:lstStyle/>
          <a:p>
            <a:pPr marL="0" indent="0">
              <a:buNone/>
            </a:pPr>
            <a:r>
              <a:rPr lang="en-US" dirty="0"/>
              <a:t>● There are approximately 70% of customers who reached out </a:t>
            </a:r>
          </a:p>
          <a:p>
            <a:pPr marL="0" indent="0">
              <a:buNone/>
            </a:pPr>
            <a:r>
              <a:rPr lang="en-US" dirty="0"/>
              <a:t>to the company first i.e. self-inquiry. </a:t>
            </a:r>
          </a:p>
          <a:p>
            <a:pPr marL="0" indent="0">
              <a:buNone/>
            </a:pPr>
            <a:r>
              <a:rPr lang="en-US" dirty="0"/>
              <a:t>● This shows the positive outreach of the company as most of </a:t>
            </a:r>
          </a:p>
          <a:p>
            <a:pPr marL="0" indent="0">
              <a:buNone/>
            </a:pPr>
            <a:r>
              <a:rPr lang="en-US" dirty="0"/>
              <a:t>the inquiries are initiated from the customer's end. </a:t>
            </a:r>
          </a:p>
          <a:p>
            <a:pPr marL="0" indent="0">
              <a:buNone/>
            </a:pPr>
            <a:r>
              <a:rPr lang="en-US" dirty="0"/>
              <a:t>● The company pitches Deluxe or Basic packages to their customers </a:t>
            </a:r>
          </a:p>
          <a:p>
            <a:pPr marL="0" indent="0">
              <a:buNone/>
            </a:pPr>
            <a:r>
              <a:rPr lang="en-US" dirty="0"/>
              <a:t>more than the other packages. </a:t>
            </a:r>
          </a:p>
          <a:p>
            <a:pPr marL="0" indent="0">
              <a:buNone/>
            </a:pPr>
            <a:r>
              <a:rPr lang="en-US" dirty="0"/>
              <a:t>● This might be because the company makes more profit from </a:t>
            </a:r>
          </a:p>
          <a:p>
            <a:pPr marL="0" indent="0">
              <a:buNone/>
            </a:pPr>
            <a:r>
              <a:rPr lang="en-US" dirty="0"/>
              <a:t>Deluxe or Basic packages or these packages are less expensive, </a:t>
            </a:r>
          </a:p>
          <a:p>
            <a:pPr marL="0" indent="0">
              <a:buNone/>
            </a:pPr>
            <a:r>
              <a:rPr lang="en-US" dirty="0"/>
              <a:t>so preferred by the majority of the customers.</a:t>
            </a:r>
          </a:p>
        </p:txBody>
      </p:sp>
      <p:pic>
        <p:nvPicPr>
          <p:cNvPr id="4" name="Picture 3">
            <a:extLst>
              <a:ext uri="{FF2B5EF4-FFF2-40B4-BE49-F238E27FC236}">
                <a16:creationId xmlns:a16="http://schemas.microsoft.com/office/drawing/2014/main" id="{86292FCF-BEC1-3781-DE74-1AAFA63B1C20}"/>
              </a:ext>
            </a:extLst>
          </p:cNvPr>
          <p:cNvPicPr>
            <a:picLocks noChangeAspect="1"/>
          </p:cNvPicPr>
          <p:nvPr/>
        </p:nvPicPr>
        <p:blipFill>
          <a:blip r:embed="rId2"/>
          <a:stretch>
            <a:fillRect/>
          </a:stretch>
        </p:blipFill>
        <p:spPr>
          <a:xfrm>
            <a:off x="8740971" y="1845734"/>
            <a:ext cx="2553542" cy="4023360"/>
          </a:xfrm>
          <a:prstGeom prst="rect">
            <a:avLst/>
          </a:prstGeom>
          <a:ln>
            <a:solidFill>
              <a:schemeClr val="tx1"/>
            </a:solidFill>
          </a:ln>
        </p:spPr>
      </p:pic>
    </p:spTree>
    <p:extLst>
      <p:ext uri="{BB962C8B-B14F-4D97-AF65-F5344CB8AC3E}">
        <p14:creationId xmlns:p14="http://schemas.microsoft.com/office/powerpoint/2010/main" val="55790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6890-6095-C938-29DD-8B8D33AFCBF4}"/>
              </a:ext>
            </a:extLst>
          </p:cNvPr>
          <p:cNvSpPr>
            <a:spLocks noGrp="1"/>
          </p:cNvSpPr>
          <p:nvPr>
            <p:ph type="title"/>
          </p:nvPr>
        </p:nvSpPr>
        <p:spPr/>
        <p:txBody>
          <a:bodyPr/>
          <a:lstStyle/>
          <a:p>
            <a:r>
              <a:rPr lang="en-US" dirty="0"/>
              <a:t>EDA Results</a:t>
            </a:r>
          </a:p>
        </p:txBody>
      </p:sp>
      <p:sp>
        <p:nvSpPr>
          <p:cNvPr id="3" name="Content Placeholder 2">
            <a:extLst>
              <a:ext uri="{FF2B5EF4-FFF2-40B4-BE49-F238E27FC236}">
                <a16:creationId xmlns:a16="http://schemas.microsoft.com/office/drawing/2014/main" id="{82F6C470-0168-DE82-F7AB-617894A55C35}"/>
              </a:ext>
            </a:extLst>
          </p:cNvPr>
          <p:cNvSpPr>
            <a:spLocks noGrp="1"/>
          </p:cNvSpPr>
          <p:nvPr>
            <p:ph idx="1"/>
          </p:nvPr>
        </p:nvSpPr>
        <p:spPr/>
        <p:txBody>
          <a:bodyPr>
            <a:normAutofit fontScale="92500" lnSpcReduction="10000"/>
          </a:bodyPr>
          <a:lstStyle/>
          <a:p>
            <a:pPr marL="0" indent="0">
              <a:buNone/>
            </a:pPr>
            <a:r>
              <a:rPr lang="en-US" dirty="0"/>
              <a:t>● We have seen that married people are the most common customer for </a:t>
            </a:r>
          </a:p>
          <a:p>
            <a:pPr marL="0" indent="0">
              <a:buNone/>
            </a:pPr>
            <a:r>
              <a:rPr lang="en-US" dirty="0"/>
              <a:t>the company but this graph shows that the conversion rate is higher for </a:t>
            </a:r>
          </a:p>
          <a:p>
            <a:pPr marL="0" indent="0">
              <a:buNone/>
            </a:pPr>
            <a:r>
              <a:rPr lang="en-US" dirty="0"/>
              <a:t>single and unmarried customers as compared to the married customers. </a:t>
            </a:r>
          </a:p>
          <a:p>
            <a:pPr marL="0" indent="0">
              <a:buNone/>
            </a:pPr>
            <a:r>
              <a:rPr lang="en-US" dirty="0"/>
              <a:t>● The company can target single and unmarried customers more and can </a:t>
            </a:r>
          </a:p>
          <a:p>
            <a:pPr marL="0" indent="0">
              <a:buNone/>
            </a:pPr>
            <a:r>
              <a:rPr lang="en-US" dirty="0"/>
              <a:t>modify packages as per these customers. </a:t>
            </a:r>
          </a:p>
          <a:p>
            <a:pPr marL="0" indent="0">
              <a:buNone/>
            </a:pPr>
            <a:r>
              <a:rPr lang="en-US" dirty="0"/>
              <a:t>● The conversion rate for large business owners is higher than salaried </a:t>
            </a:r>
          </a:p>
          <a:p>
            <a:pPr marL="0" indent="0">
              <a:buNone/>
            </a:pPr>
            <a:r>
              <a:rPr lang="en-US" dirty="0"/>
              <a:t>or small business owners. </a:t>
            </a:r>
          </a:p>
          <a:p>
            <a:pPr marL="0" indent="0">
              <a:buNone/>
            </a:pPr>
            <a:r>
              <a:rPr lang="en-US" dirty="0"/>
              <a:t>● This might be because large business owners have high income. </a:t>
            </a:r>
          </a:p>
          <a:p>
            <a:pPr marL="0" indent="0">
              <a:buNone/>
            </a:pPr>
            <a:r>
              <a:rPr lang="en-US" dirty="0"/>
              <a:t>● Freelancer have 100% conversion rate but there is just 2 such observation, </a:t>
            </a:r>
          </a:p>
          <a:p>
            <a:pPr marL="0" indent="0">
              <a:buNone/>
            </a:pPr>
            <a:r>
              <a:rPr lang="en-US" dirty="0"/>
              <a:t>so cannot give any conclusive insights.</a:t>
            </a:r>
          </a:p>
        </p:txBody>
      </p:sp>
      <p:pic>
        <p:nvPicPr>
          <p:cNvPr id="4" name="Picture 3">
            <a:extLst>
              <a:ext uri="{FF2B5EF4-FFF2-40B4-BE49-F238E27FC236}">
                <a16:creationId xmlns:a16="http://schemas.microsoft.com/office/drawing/2014/main" id="{1355923B-1258-FCE0-14DA-2C848BA9456E}"/>
              </a:ext>
            </a:extLst>
          </p:cNvPr>
          <p:cNvPicPr>
            <a:picLocks noChangeAspect="1"/>
          </p:cNvPicPr>
          <p:nvPr/>
        </p:nvPicPr>
        <p:blipFill>
          <a:blip r:embed="rId2"/>
          <a:stretch>
            <a:fillRect/>
          </a:stretch>
        </p:blipFill>
        <p:spPr>
          <a:xfrm>
            <a:off x="8948772" y="1845734"/>
            <a:ext cx="2207244" cy="4435890"/>
          </a:xfrm>
          <a:prstGeom prst="rect">
            <a:avLst/>
          </a:prstGeom>
          <a:ln>
            <a:solidFill>
              <a:schemeClr val="tx1"/>
            </a:solidFill>
          </a:ln>
        </p:spPr>
      </p:pic>
    </p:spTree>
    <p:extLst>
      <p:ext uri="{BB962C8B-B14F-4D97-AF65-F5344CB8AC3E}">
        <p14:creationId xmlns:p14="http://schemas.microsoft.com/office/powerpoint/2010/main" val="231738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CB1B-2A88-527A-EBDD-35D2F200E143}"/>
              </a:ext>
            </a:extLst>
          </p:cNvPr>
          <p:cNvSpPr>
            <a:spLocks noGrp="1"/>
          </p:cNvSpPr>
          <p:nvPr>
            <p:ph type="title"/>
          </p:nvPr>
        </p:nvSpPr>
        <p:spPr/>
        <p:txBody>
          <a:bodyPr/>
          <a:lstStyle/>
          <a:p>
            <a:r>
              <a:rPr lang="en-US" dirty="0"/>
              <a:t>EDA Results</a:t>
            </a:r>
          </a:p>
        </p:txBody>
      </p:sp>
      <p:sp>
        <p:nvSpPr>
          <p:cNvPr id="3" name="Content Placeholder 2">
            <a:extLst>
              <a:ext uri="{FF2B5EF4-FFF2-40B4-BE49-F238E27FC236}">
                <a16:creationId xmlns:a16="http://schemas.microsoft.com/office/drawing/2014/main" id="{AC27B2CD-325D-C656-DA7F-A52011390CF4}"/>
              </a:ext>
            </a:extLst>
          </p:cNvPr>
          <p:cNvSpPr>
            <a:spLocks noGrp="1"/>
          </p:cNvSpPr>
          <p:nvPr>
            <p:ph idx="1"/>
          </p:nvPr>
        </p:nvSpPr>
        <p:spPr/>
        <p:txBody>
          <a:bodyPr/>
          <a:lstStyle/>
          <a:p>
            <a:pPr marL="0" indent="0">
              <a:buNone/>
            </a:pPr>
            <a:r>
              <a:rPr lang="en-US" dirty="0"/>
              <a:t>● The conversion rate of customers is higher if the </a:t>
            </a:r>
          </a:p>
          <a:p>
            <a:pPr marL="0" indent="0">
              <a:buNone/>
            </a:pPr>
            <a:r>
              <a:rPr lang="en-US" dirty="0"/>
              <a:t>product pitched is Basic. This might be because the </a:t>
            </a:r>
          </a:p>
          <a:p>
            <a:pPr marL="0" indent="0">
              <a:buNone/>
            </a:pPr>
            <a:r>
              <a:rPr lang="en-US" dirty="0"/>
              <a:t>Basic package is less expensive. </a:t>
            </a:r>
          </a:p>
          <a:p>
            <a:pPr marL="0" indent="0">
              <a:buNone/>
            </a:pPr>
            <a:r>
              <a:rPr lang="en-US" dirty="0"/>
              <a:t>● We saw earlier that company pitches the Deluxe </a:t>
            </a:r>
          </a:p>
          <a:p>
            <a:pPr marL="0" indent="0">
              <a:buNone/>
            </a:pPr>
            <a:r>
              <a:rPr lang="en-US" dirty="0"/>
              <a:t>package more than the Standard package, but the </a:t>
            </a:r>
          </a:p>
          <a:p>
            <a:pPr marL="0" indent="0">
              <a:buNone/>
            </a:pPr>
            <a:r>
              <a:rPr lang="en-US" dirty="0"/>
              <a:t>standard package shows a higher conversion rate </a:t>
            </a:r>
          </a:p>
          <a:p>
            <a:pPr marL="0" indent="0">
              <a:buNone/>
            </a:pPr>
            <a:r>
              <a:rPr lang="en-US" dirty="0"/>
              <a:t>than the Deluxe package. The company can pitch </a:t>
            </a:r>
          </a:p>
          <a:p>
            <a:pPr marL="0" indent="0">
              <a:buNone/>
            </a:pPr>
            <a:r>
              <a:rPr lang="en-US" dirty="0"/>
              <a:t>Standard packages more often.</a:t>
            </a:r>
          </a:p>
        </p:txBody>
      </p:sp>
      <p:pic>
        <p:nvPicPr>
          <p:cNvPr id="4" name="Picture 3">
            <a:extLst>
              <a:ext uri="{FF2B5EF4-FFF2-40B4-BE49-F238E27FC236}">
                <a16:creationId xmlns:a16="http://schemas.microsoft.com/office/drawing/2014/main" id="{73A54F85-CC92-FF6D-2FDA-F6EAD2EA24F0}"/>
              </a:ext>
            </a:extLst>
          </p:cNvPr>
          <p:cNvPicPr>
            <a:picLocks noChangeAspect="1"/>
          </p:cNvPicPr>
          <p:nvPr/>
        </p:nvPicPr>
        <p:blipFill>
          <a:blip r:embed="rId2"/>
          <a:stretch>
            <a:fillRect/>
          </a:stretch>
        </p:blipFill>
        <p:spPr>
          <a:xfrm>
            <a:off x="6760691" y="1880804"/>
            <a:ext cx="4996824" cy="4322814"/>
          </a:xfrm>
          <a:prstGeom prst="rect">
            <a:avLst/>
          </a:prstGeom>
          <a:ln>
            <a:solidFill>
              <a:schemeClr val="tx1"/>
            </a:solidFill>
          </a:ln>
        </p:spPr>
      </p:pic>
    </p:spTree>
    <p:extLst>
      <p:ext uri="{BB962C8B-B14F-4D97-AF65-F5344CB8AC3E}">
        <p14:creationId xmlns:p14="http://schemas.microsoft.com/office/powerpoint/2010/main" val="17533264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654</TotalTime>
  <Words>1388</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Helvetica Neue</vt:lpstr>
      <vt:lpstr>Retrospect</vt:lpstr>
      <vt:lpstr>Tourism Package Report</vt:lpstr>
      <vt:lpstr>Content</vt:lpstr>
      <vt:lpstr>Business Problem Overview and Solution Approach</vt:lpstr>
      <vt:lpstr>Data Overview</vt:lpstr>
      <vt:lpstr>Data Preprocessing</vt:lpstr>
      <vt:lpstr>EDA Results</vt:lpstr>
      <vt:lpstr>EDA Results</vt:lpstr>
      <vt:lpstr>EDA Results</vt:lpstr>
      <vt:lpstr>EDA Results</vt:lpstr>
      <vt:lpstr>EDA Results</vt:lpstr>
      <vt:lpstr>Model Building Steps</vt:lpstr>
      <vt:lpstr>Model Performance Summary</vt:lpstr>
      <vt:lpstr>Model Performance Summary</vt:lpstr>
      <vt:lpstr>Business Insights and Recommendations</vt:lpstr>
      <vt:lpstr>Business Insights and Recommendations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Muneeza Qureshi</dc:creator>
  <cp:lastModifiedBy>NIRMAL KUIRY</cp:lastModifiedBy>
  <cp:revision>11</cp:revision>
  <dcterms:created xsi:type="dcterms:W3CDTF">2023-05-02T16:57:21Z</dcterms:created>
  <dcterms:modified xsi:type="dcterms:W3CDTF">2024-04-09T19:56:37Z</dcterms:modified>
</cp:coreProperties>
</file>