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Barlow" panose="00000800000000000000" pitchFamily="34" charset="0"/>
      <p:bold r:id="rId17"/>
    </p:embeddedFont>
    <p:embeddedFont>
      <p:font typeface="Barlow" panose="00000800000000000000" pitchFamily="34" charset="-122"/>
      <p:bold r:id="rId18"/>
    </p:embeddedFont>
    <p:embeddedFont>
      <p:font typeface="Barlow" panose="00000800000000000000" pitchFamily="34" charset="-120"/>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50437" y="1320760"/>
            <a:ext cx="7415927" cy="2057400"/>
          </a:xfrm>
          <a:prstGeom prst="rect">
            <a:avLst/>
          </a:prstGeom>
          <a:noFill/>
        </p:spPr>
        <p:txBody>
          <a:bodyPr wrap="square" lIns="0" tIns="0" rIns="0" bIns="0" rtlCol="0" anchor="t"/>
          <a:lstStyle/>
          <a:p>
            <a:pPr marL="0" indent="0">
              <a:lnSpc>
                <a:spcPts val="5400"/>
              </a:lnSpc>
              <a:buNone/>
            </a:pPr>
            <a:r>
              <a:rPr lang="en-US" sz="4300" b="1" dirty="0">
                <a:solidFill>
                  <a:srgbClr val="F0FCFF"/>
                </a:solidFill>
                <a:latin typeface="Spline Sans Bold" pitchFamily="34" charset="0"/>
                <a:ea typeface="Spline Sans Bold" pitchFamily="34" charset="-122"/>
                <a:cs typeface="Spline Sans Bold" pitchFamily="34" charset="-120"/>
              </a:rPr>
              <a:t>predicting SBA Loan Outcomes with Machine Learning</a:t>
            </a:r>
            <a:endParaRPr lang="en-US" sz="4300" dirty="0"/>
          </a:p>
        </p:txBody>
      </p:sp>
      <p:sp>
        <p:nvSpPr>
          <p:cNvPr id="4" name="Text 1"/>
          <p:cNvSpPr/>
          <p:nvPr/>
        </p:nvSpPr>
        <p:spPr>
          <a:xfrm>
            <a:off x="6350437" y="3748445"/>
            <a:ext cx="7415927" cy="3160395"/>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Small Business Administration (SBA) loans play a pivotal role in fostering economic growth by providing capital to entrepreneurs. While these loans have a significant impact on small businesses, they also present a risk of default, which can have consequences for both lenders and borrowers. This presentation delves into the development of a robust predictive model designed to identify high-risk SBA loans, enabling proactive intervention and fostering sustainable economic development.</a:t>
            </a:r>
            <a:endParaRPr lang="en-US" sz="1900" dirty="0"/>
          </a:p>
        </p:txBody>
      </p:sp>
      <p:sp>
        <p:nvSpPr>
          <p:cNvPr id="5" name="Text Box 4"/>
          <p:cNvSpPr txBox="1"/>
          <p:nvPr/>
        </p:nvSpPr>
        <p:spPr>
          <a:xfrm>
            <a:off x="12870815" y="7651750"/>
            <a:ext cx="1649095" cy="493395"/>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953" y="960834"/>
            <a:ext cx="11776710" cy="605552"/>
          </a:xfrm>
          <a:prstGeom prst="rect">
            <a:avLst/>
          </a:prstGeom>
          <a:noFill/>
        </p:spPr>
        <p:txBody>
          <a:bodyPr wrap="none" lIns="0" tIns="0" rIns="0" bIns="0" rtlCol="0" anchor="t"/>
          <a:lstStyle/>
          <a:p>
            <a:pPr marL="0" indent="0">
              <a:lnSpc>
                <a:spcPts val="4750"/>
              </a:lnSpc>
              <a:buNone/>
            </a:pPr>
            <a:r>
              <a:rPr lang="en-US" sz="3800" b="1" dirty="0">
                <a:solidFill>
                  <a:srgbClr val="F0FCFF"/>
                </a:solidFill>
                <a:latin typeface="Spline Sans Bold" pitchFamily="34" charset="0"/>
                <a:ea typeface="Spline Sans Bold" pitchFamily="34" charset="-122"/>
                <a:cs typeface="Spline Sans Bold" pitchFamily="34" charset="-120"/>
              </a:rPr>
              <a:t>Predicting SBA Loan Defaults: A Transformative Tool</a:t>
            </a:r>
            <a:endParaRPr lang="en-US" sz="3800" dirty="0"/>
          </a:p>
        </p:txBody>
      </p:sp>
      <p:sp>
        <p:nvSpPr>
          <p:cNvPr id="3" name="Shape 1"/>
          <p:cNvSpPr/>
          <p:nvPr/>
        </p:nvSpPr>
        <p:spPr>
          <a:xfrm>
            <a:off x="762953" y="2002274"/>
            <a:ext cx="2183963" cy="1566624"/>
          </a:xfrm>
          <a:prstGeom prst="roundRect">
            <a:avLst>
              <a:gd name="adj" fmla="val 20872"/>
            </a:avLst>
          </a:prstGeom>
          <a:solidFill>
            <a:srgbClr val="0A081B"/>
          </a:solidFill>
          <a:ln w="22860">
            <a:solidFill>
              <a:srgbClr val="16FFBB"/>
            </a:solidFill>
            <a:prstDash val="solid"/>
          </a:ln>
        </p:spPr>
      </p:sp>
      <p:sp>
        <p:nvSpPr>
          <p:cNvPr id="4" name="Text 2"/>
          <p:cNvSpPr/>
          <p:nvPr/>
        </p:nvSpPr>
        <p:spPr>
          <a:xfrm>
            <a:off x="1003697" y="2567583"/>
            <a:ext cx="117872" cy="436007"/>
          </a:xfrm>
          <a:prstGeom prst="rect">
            <a:avLst/>
          </a:prstGeom>
          <a:noFill/>
        </p:spPr>
        <p:txBody>
          <a:bodyPr wrap="none" lIns="0" tIns="0" rIns="0" bIns="0" rtlCol="0" anchor="t"/>
          <a:lstStyle/>
          <a:p>
            <a:pPr marL="0" indent="0" algn="ctr">
              <a:lnSpc>
                <a:spcPts val="3400"/>
              </a:lnSpc>
              <a:buNone/>
            </a:pPr>
            <a:r>
              <a:rPr lang="en-US" sz="2100" b="1" dirty="0">
                <a:solidFill>
                  <a:srgbClr val="E0E4E6"/>
                </a:solidFill>
                <a:latin typeface="Spline Sans Bold" pitchFamily="34" charset="0"/>
                <a:ea typeface="Spline Sans Bold" pitchFamily="34" charset="-122"/>
                <a:cs typeface="Spline Sans Bold" pitchFamily="34" charset="-120"/>
              </a:rPr>
              <a:t>1</a:t>
            </a:r>
            <a:endParaRPr lang="en-US" sz="2100" dirty="0"/>
          </a:p>
        </p:txBody>
      </p:sp>
      <p:sp>
        <p:nvSpPr>
          <p:cNvPr id="5" name="Text 3"/>
          <p:cNvSpPr/>
          <p:nvPr/>
        </p:nvSpPr>
        <p:spPr>
          <a:xfrm>
            <a:off x="3164800" y="2220158"/>
            <a:ext cx="2422088" cy="302657"/>
          </a:xfrm>
          <a:prstGeom prst="rect">
            <a:avLst/>
          </a:prstGeom>
          <a:noFill/>
        </p:spPr>
        <p:txBody>
          <a:bodyPr wrap="none" lIns="0" tIns="0" rIns="0" bIns="0" rtlCol="0" anchor="t"/>
          <a:lstStyle/>
          <a:p>
            <a:pPr marL="0" indent="0" algn="l">
              <a:lnSpc>
                <a:spcPts val="2350"/>
              </a:lnSpc>
              <a:buNone/>
            </a:pPr>
            <a:r>
              <a:rPr lang="en-US" sz="1900" b="1" dirty="0">
                <a:solidFill>
                  <a:srgbClr val="E0E4E6"/>
                </a:solidFill>
                <a:latin typeface="Spline Sans Bold" pitchFamily="34" charset="0"/>
                <a:ea typeface="Spline Sans Bold" pitchFamily="34" charset="-122"/>
                <a:cs typeface="Spline Sans Bold" pitchFamily="34" charset="-120"/>
              </a:rPr>
              <a:t>Empowering Lenders</a:t>
            </a:r>
            <a:endParaRPr lang="en-US" sz="1900" dirty="0"/>
          </a:p>
        </p:txBody>
      </p:sp>
      <p:sp>
        <p:nvSpPr>
          <p:cNvPr id="6" name="Text 4"/>
          <p:cNvSpPr/>
          <p:nvPr/>
        </p:nvSpPr>
        <p:spPr>
          <a:xfrm>
            <a:off x="3164800" y="2653546"/>
            <a:ext cx="10484763" cy="697468"/>
          </a:xfrm>
          <a:prstGeom prst="rect">
            <a:avLst/>
          </a:prstGeom>
          <a:noFill/>
        </p:spPr>
        <p:txBody>
          <a:bodyPr wrap="square" lIns="0" tIns="0" rIns="0" bIns="0" rtlCol="0" anchor="t"/>
          <a:lstStyle/>
          <a:p>
            <a:pPr marL="0" indent="0" algn="l">
              <a:lnSpc>
                <a:spcPts val="2700"/>
              </a:lnSpc>
              <a:buNone/>
            </a:pPr>
            <a:r>
              <a:rPr lang="en-US" sz="1700" dirty="0">
                <a:solidFill>
                  <a:srgbClr val="E0E4E6"/>
                </a:solidFill>
                <a:latin typeface="Barlow" panose="00000800000000000000" pitchFamily="34" charset="0"/>
                <a:ea typeface="Barlow" panose="00000800000000000000" pitchFamily="34" charset="-122"/>
                <a:cs typeface="Barlow" panose="00000800000000000000" pitchFamily="34" charset="-120"/>
              </a:rPr>
              <a:t>By identifying high-risk loans proactively, the model empowers lenders to make informed decisions, mitigate risk, and optimize lending practices.</a:t>
            </a:r>
            <a:endParaRPr lang="en-US" sz="1700" dirty="0"/>
          </a:p>
        </p:txBody>
      </p:sp>
      <p:sp>
        <p:nvSpPr>
          <p:cNvPr id="7" name="Shape 5"/>
          <p:cNvSpPr/>
          <p:nvPr/>
        </p:nvSpPr>
        <p:spPr>
          <a:xfrm>
            <a:off x="3055858" y="3553658"/>
            <a:ext cx="10702647" cy="15240"/>
          </a:xfrm>
          <a:prstGeom prst="roundRect">
            <a:avLst>
              <a:gd name="adj" fmla="val 2145570"/>
            </a:avLst>
          </a:prstGeom>
          <a:solidFill>
            <a:srgbClr val="16FFBB"/>
          </a:solidFill>
        </p:spPr>
      </p:sp>
      <p:sp>
        <p:nvSpPr>
          <p:cNvPr id="8" name="Shape 6"/>
          <p:cNvSpPr/>
          <p:nvPr/>
        </p:nvSpPr>
        <p:spPr>
          <a:xfrm>
            <a:off x="762953" y="3677841"/>
            <a:ext cx="4368046" cy="1566624"/>
          </a:xfrm>
          <a:prstGeom prst="roundRect">
            <a:avLst>
              <a:gd name="adj" fmla="val 20872"/>
            </a:avLst>
          </a:prstGeom>
          <a:solidFill>
            <a:srgbClr val="0A081B"/>
          </a:solidFill>
          <a:ln w="22860">
            <a:solidFill>
              <a:srgbClr val="29DDDA"/>
            </a:solidFill>
            <a:prstDash val="solid"/>
          </a:ln>
        </p:spPr>
      </p:sp>
      <p:sp>
        <p:nvSpPr>
          <p:cNvPr id="9" name="Text 7"/>
          <p:cNvSpPr/>
          <p:nvPr/>
        </p:nvSpPr>
        <p:spPr>
          <a:xfrm>
            <a:off x="1003697" y="4243149"/>
            <a:ext cx="151567" cy="436007"/>
          </a:xfrm>
          <a:prstGeom prst="rect">
            <a:avLst/>
          </a:prstGeom>
          <a:noFill/>
        </p:spPr>
        <p:txBody>
          <a:bodyPr wrap="none" lIns="0" tIns="0" rIns="0" bIns="0" rtlCol="0" anchor="t"/>
          <a:lstStyle/>
          <a:p>
            <a:pPr marL="0" indent="0" algn="ctr">
              <a:lnSpc>
                <a:spcPts val="3400"/>
              </a:lnSpc>
              <a:buNone/>
            </a:pPr>
            <a:r>
              <a:rPr lang="en-US" sz="2100" b="1" dirty="0">
                <a:solidFill>
                  <a:srgbClr val="E0E4E6"/>
                </a:solidFill>
                <a:latin typeface="Spline Sans Bold" pitchFamily="34" charset="0"/>
                <a:ea typeface="Spline Sans Bold" pitchFamily="34" charset="-122"/>
                <a:cs typeface="Spline Sans Bold" pitchFamily="34" charset="-120"/>
              </a:rPr>
              <a:t>2</a:t>
            </a:r>
            <a:endParaRPr lang="en-US" sz="2100" dirty="0"/>
          </a:p>
        </p:txBody>
      </p:sp>
      <p:sp>
        <p:nvSpPr>
          <p:cNvPr id="10" name="Text 8"/>
          <p:cNvSpPr/>
          <p:nvPr/>
        </p:nvSpPr>
        <p:spPr>
          <a:xfrm>
            <a:off x="5348883" y="3895725"/>
            <a:ext cx="2980492" cy="302657"/>
          </a:xfrm>
          <a:prstGeom prst="rect">
            <a:avLst/>
          </a:prstGeom>
          <a:noFill/>
        </p:spPr>
        <p:txBody>
          <a:bodyPr wrap="none" lIns="0" tIns="0" rIns="0" bIns="0" rtlCol="0" anchor="t"/>
          <a:lstStyle/>
          <a:p>
            <a:pPr marL="0" indent="0" algn="l">
              <a:lnSpc>
                <a:spcPts val="2350"/>
              </a:lnSpc>
              <a:buNone/>
            </a:pPr>
            <a:r>
              <a:rPr lang="en-US" sz="1900" b="1" dirty="0">
                <a:solidFill>
                  <a:srgbClr val="E0E4E6"/>
                </a:solidFill>
                <a:latin typeface="Spline Sans Bold" pitchFamily="34" charset="0"/>
                <a:ea typeface="Spline Sans Bold" pitchFamily="34" charset="-122"/>
                <a:cs typeface="Spline Sans Bold" pitchFamily="34" charset="-120"/>
              </a:rPr>
              <a:t>Supporting Entrepreneurs</a:t>
            </a:r>
            <a:endParaRPr lang="en-US" sz="1900" dirty="0"/>
          </a:p>
        </p:txBody>
      </p:sp>
      <p:sp>
        <p:nvSpPr>
          <p:cNvPr id="11" name="Text 9"/>
          <p:cNvSpPr/>
          <p:nvPr/>
        </p:nvSpPr>
        <p:spPr>
          <a:xfrm>
            <a:off x="5348883" y="4329113"/>
            <a:ext cx="8300680" cy="697468"/>
          </a:xfrm>
          <a:prstGeom prst="rect">
            <a:avLst/>
          </a:prstGeom>
          <a:noFill/>
        </p:spPr>
        <p:txBody>
          <a:bodyPr wrap="square" lIns="0" tIns="0" rIns="0" bIns="0" rtlCol="0" anchor="t"/>
          <a:lstStyle/>
          <a:p>
            <a:pPr marL="0" indent="0" algn="l">
              <a:lnSpc>
                <a:spcPts val="2700"/>
              </a:lnSpc>
              <a:buNone/>
            </a:pPr>
            <a:r>
              <a:rPr lang="en-US" sz="1700" dirty="0">
                <a:solidFill>
                  <a:srgbClr val="E0E4E6"/>
                </a:solidFill>
                <a:latin typeface="Barlow" panose="00000800000000000000" pitchFamily="34" charset="0"/>
                <a:ea typeface="Barlow" panose="00000800000000000000" pitchFamily="34" charset="-122"/>
                <a:cs typeface="Barlow" panose="00000800000000000000" pitchFamily="34" charset="-120"/>
              </a:rPr>
              <a:t>The model helps entrepreneurs access the right resources and support, enabling them to navigate the complexities of business ownership and achieve sustainable growth.</a:t>
            </a:r>
            <a:endParaRPr lang="en-US" sz="1700" dirty="0"/>
          </a:p>
        </p:txBody>
      </p:sp>
      <p:sp>
        <p:nvSpPr>
          <p:cNvPr id="12" name="Shape 10"/>
          <p:cNvSpPr/>
          <p:nvPr/>
        </p:nvSpPr>
        <p:spPr>
          <a:xfrm>
            <a:off x="5239941" y="5229225"/>
            <a:ext cx="8518565" cy="15240"/>
          </a:xfrm>
          <a:prstGeom prst="roundRect">
            <a:avLst>
              <a:gd name="adj" fmla="val 2145570"/>
            </a:avLst>
          </a:prstGeom>
          <a:solidFill>
            <a:srgbClr val="29DDDA"/>
          </a:solidFill>
        </p:spPr>
      </p:sp>
      <p:sp>
        <p:nvSpPr>
          <p:cNvPr id="13" name="Shape 11"/>
          <p:cNvSpPr/>
          <p:nvPr/>
        </p:nvSpPr>
        <p:spPr>
          <a:xfrm>
            <a:off x="762953" y="5353407"/>
            <a:ext cx="6552248" cy="1915358"/>
          </a:xfrm>
          <a:prstGeom prst="roundRect">
            <a:avLst>
              <a:gd name="adj" fmla="val 17072"/>
            </a:avLst>
          </a:prstGeom>
          <a:solidFill>
            <a:srgbClr val="0A081B"/>
          </a:solidFill>
          <a:ln w="22860">
            <a:solidFill>
              <a:srgbClr val="37A7E7"/>
            </a:solidFill>
            <a:prstDash val="solid"/>
          </a:ln>
        </p:spPr>
      </p:sp>
      <p:sp>
        <p:nvSpPr>
          <p:cNvPr id="14" name="Text 12"/>
          <p:cNvSpPr/>
          <p:nvPr/>
        </p:nvSpPr>
        <p:spPr>
          <a:xfrm>
            <a:off x="1003697" y="6093023"/>
            <a:ext cx="159544" cy="436007"/>
          </a:xfrm>
          <a:prstGeom prst="rect">
            <a:avLst/>
          </a:prstGeom>
          <a:noFill/>
        </p:spPr>
        <p:txBody>
          <a:bodyPr wrap="none" lIns="0" tIns="0" rIns="0" bIns="0" rtlCol="0" anchor="t"/>
          <a:lstStyle/>
          <a:p>
            <a:pPr marL="0" indent="0" algn="ctr">
              <a:lnSpc>
                <a:spcPts val="3400"/>
              </a:lnSpc>
              <a:buNone/>
            </a:pPr>
            <a:r>
              <a:rPr lang="en-US" sz="2100" b="1" dirty="0">
                <a:solidFill>
                  <a:srgbClr val="E0E4E6"/>
                </a:solidFill>
                <a:latin typeface="Spline Sans Bold" pitchFamily="34" charset="0"/>
                <a:ea typeface="Spline Sans Bold" pitchFamily="34" charset="-122"/>
                <a:cs typeface="Spline Sans Bold" pitchFamily="34" charset="-120"/>
              </a:rPr>
              <a:t>3</a:t>
            </a:r>
            <a:endParaRPr lang="en-US" sz="2100" dirty="0"/>
          </a:p>
        </p:txBody>
      </p:sp>
      <p:sp>
        <p:nvSpPr>
          <p:cNvPr id="15" name="Text 13"/>
          <p:cNvSpPr/>
          <p:nvPr/>
        </p:nvSpPr>
        <p:spPr>
          <a:xfrm>
            <a:off x="7533084" y="5571292"/>
            <a:ext cx="3811072" cy="302657"/>
          </a:xfrm>
          <a:prstGeom prst="rect">
            <a:avLst/>
          </a:prstGeom>
          <a:noFill/>
        </p:spPr>
        <p:txBody>
          <a:bodyPr wrap="none" lIns="0" tIns="0" rIns="0" bIns="0" rtlCol="0" anchor="t"/>
          <a:lstStyle/>
          <a:p>
            <a:pPr marL="0" indent="0" algn="l">
              <a:lnSpc>
                <a:spcPts val="2350"/>
              </a:lnSpc>
              <a:buNone/>
            </a:pPr>
            <a:r>
              <a:rPr lang="en-US" sz="1900" b="1" dirty="0">
                <a:solidFill>
                  <a:srgbClr val="E0E4E6"/>
                </a:solidFill>
                <a:latin typeface="Spline Sans Bold" pitchFamily="34" charset="0"/>
                <a:ea typeface="Spline Sans Bold" pitchFamily="34" charset="-122"/>
                <a:cs typeface="Spline Sans Bold" pitchFamily="34" charset="-120"/>
              </a:rPr>
              <a:t>Fostering Economic Development</a:t>
            </a:r>
            <a:endParaRPr lang="en-US" sz="1900" dirty="0"/>
          </a:p>
        </p:txBody>
      </p:sp>
      <p:sp>
        <p:nvSpPr>
          <p:cNvPr id="16" name="Text 14"/>
          <p:cNvSpPr/>
          <p:nvPr/>
        </p:nvSpPr>
        <p:spPr>
          <a:xfrm>
            <a:off x="7533084" y="6004679"/>
            <a:ext cx="6116479" cy="1046202"/>
          </a:xfrm>
          <a:prstGeom prst="rect">
            <a:avLst/>
          </a:prstGeom>
          <a:noFill/>
        </p:spPr>
        <p:txBody>
          <a:bodyPr wrap="square" lIns="0" tIns="0" rIns="0" bIns="0" rtlCol="0" anchor="t"/>
          <a:lstStyle/>
          <a:p>
            <a:pPr marL="0" indent="0" algn="l">
              <a:lnSpc>
                <a:spcPts val="2700"/>
              </a:lnSpc>
              <a:buNone/>
            </a:pPr>
            <a:r>
              <a:rPr lang="en-US" sz="1700" dirty="0">
                <a:solidFill>
                  <a:srgbClr val="E0E4E6"/>
                </a:solidFill>
                <a:latin typeface="Barlow" panose="00000800000000000000" pitchFamily="34" charset="0"/>
                <a:ea typeface="Barlow" panose="00000800000000000000" pitchFamily="34" charset="-122"/>
                <a:cs typeface="Barlow" panose="00000800000000000000" pitchFamily="34" charset="-120"/>
              </a:rPr>
              <a:t>Through its ability to identify and manage risk, the model promotes a more resilient and thriving small business ecosystem, contributing to overall economic development.</a:t>
            </a:r>
            <a:endParaRPr lang="en-US" sz="1700" dirty="0"/>
          </a:p>
        </p:txBody>
      </p:sp>
      <p:sp>
        <p:nvSpPr>
          <p:cNvPr id="17" name="Text Box 16"/>
          <p:cNvSpPr txBox="1"/>
          <p:nvPr/>
        </p:nvSpPr>
        <p:spPr>
          <a:xfrm>
            <a:off x="12775565" y="7789545"/>
            <a:ext cx="1854200" cy="340995"/>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693539"/>
            <a:ext cx="10979229" cy="685800"/>
          </a:xfrm>
          <a:prstGeom prst="rect">
            <a:avLst/>
          </a:prstGeom>
          <a:noFill/>
        </p:spPr>
        <p:txBody>
          <a:bodyPr wrap="none" lIns="0" tIns="0" rIns="0" bIns="0" rtlCol="0" anchor="t"/>
          <a:lstStyle/>
          <a:p>
            <a:pPr marL="0" indent="0">
              <a:lnSpc>
                <a:spcPts val="5400"/>
              </a:lnSpc>
              <a:buNone/>
            </a:pPr>
            <a:r>
              <a:rPr lang="en-US" sz="4300" b="1" dirty="0">
                <a:solidFill>
                  <a:srgbClr val="F0FCFF"/>
                </a:solidFill>
                <a:latin typeface="Spline Sans Bold" pitchFamily="34" charset="0"/>
                <a:ea typeface="Spline Sans Bold" pitchFamily="34" charset="-122"/>
                <a:cs typeface="Spline Sans Bold" pitchFamily="34" charset="-120"/>
              </a:rPr>
              <a:t>Dataset Overview: Understanding the Data</a:t>
            </a:r>
            <a:endParaRPr lang="en-US" sz="4300" dirty="0"/>
          </a:p>
        </p:txBody>
      </p:sp>
      <p:sp>
        <p:nvSpPr>
          <p:cNvPr id="3" name="Text 1"/>
          <p:cNvSpPr/>
          <p:nvPr/>
        </p:nvSpPr>
        <p:spPr>
          <a:xfrm>
            <a:off x="864037" y="1996440"/>
            <a:ext cx="2743200" cy="342900"/>
          </a:xfrm>
          <a:prstGeom prst="rect">
            <a:avLst/>
          </a:prstGeom>
          <a:noFill/>
        </p:spPr>
        <p:txBody>
          <a:bodyPr wrap="none" lIns="0" tIns="0" rIns="0" bIns="0" rtlCol="0" anchor="t"/>
          <a:lstStyle/>
          <a:p>
            <a:pPr marL="0" indent="0">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SBAnational Dataset</a:t>
            </a:r>
            <a:endParaRPr lang="en-US" sz="2150" dirty="0"/>
          </a:p>
        </p:txBody>
      </p:sp>
      <p:sp>
        <p:nvSpPr>
          <p:cNvPr id="4" name="Text 2"/>
          <p:cNvSpPr/>
          <p:nvPr/>
        </p:nvSpPr>
        <p:spPr>
          <a:xfrm>
            <a:off x="864037" y="2586157"/>
            <a:ext cx="6150054" cy="3160395"/>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The data used for this project is sourced from the SBAnational dataset available on Kaggle (https://www.kaggle.com/datasets/maddraf/sbanational-csv). This dataset encompasses a vast collection of historical SBA loan data, containing 899,164 records and 27 features. The dataset is a valuable resource for understanding the characteristics of SBA loans and predicting future outcomes.</a:t>
            </a:r>
            <a:endParaRPr lang="en-US" sz="1900" dirty="0"/>
          </a:p>
        </p:txBody>
      </p:sp>
      <p:sp>
        <p:nvSpPr>
          <p:cNvPr id="5" name="Text 3"/>
          <p:cNvSpPr/>
          <p:nvPr/>
        </p:nvSpPr>
        <p:spPr>
          <a:xfrm>
            <a:off x="7623929" y="1996440"/>
            <a:ext cx="2743200" cy="342900"/>
          </a:xfrm>
          <a:prstGeom prst="rect">
            <a:avLst/>
          </a:prstGeom>
          <a:noFill/>
        </p:spPr>
        <p:txBody>
          <a:bodyPr wrap="none" lIns="0" tIns="0" rIns="0" bIns="0" rtlCol="0" anchor="t"/>
          <a:lstStyle/>
          <a:p>
            <a:pPr marL="0" indent="0">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Key Features</a:t>
            </a:r>
            <a:endParaRPr lang="en-US" sz="2150" dirty="0"/>
          </a:p>
        </p:txBody>
      </p:sp>
      <p:sp>
        <p:nvSpPr>
          <p:cNvPr id="6" name="Text 4"/>
          <p:cNvSpPr/>
          <p:nvPr/>
        </p:nvSpPr>
        <p:spPr>
          <a:xfrm>
            <a:off x="7623929" y="2586157"/>
            <a:ext cx="6150054" cy="395049"/>
          </a:xfrm>
          <a:prstGeom prst="rect">
            <a:avLst/>
          </a:prstGeom>
          <a:noFill/>
        </p:spPr>
        <p:txBody>
          <a:bodyPr wrap="non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Term: Loan duration in months</a:t>
            </a:r>
            <a:endParaRPr lang="en-US" sz="1900" dirty="0"/>
          </a:p>
        </p:txBody>
      </p:sp>
      <p:sp>
        <p:nvSpPr>
          <p:cNvPr id="7" name="Text 5"/>
          <p:cNvSpPr/>
          <p:nvPr/>
        </p:nvSpPr>
        <p:spPr>
          <a:xfrm>
            <a:off x="7623929" y="3067526"/>
            <a:ext cx="6150054" cy="395049"/>
          </a:xfrm>
          <a:prstGeom prst="rect">
            <a:avLst/>
          </a:prstGeom>
          <a:noFill/>
        </p:spPr>
        <p:txBody>
          <a:bodyPr wrap="non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GrAppv: Loan amount requested by the borrower</a:t>
            </a:r>
            <a:endParaRPr lang="en-US" sz="1900" dirty="0"/>
          </a:p>
        </p:txBody>
      </p:sp>
      <p:sp>
        <p:nvSpPr>
          <p:cNvPr id="8" name="Text 6"/>
          <p:cNvSpPr/>
          <p:nvPr/>
        </p:nvSpPr>
        <p:spPr>
          <a:xfrm>
            <a:off x="7623929" y="3548896"/>
            <a:ext cx="6150054" cy="395049"/>
          </a:xfrm>
          <a:prstGeom prst="rect">
            <a:avLst/>
          </a:prstGeom>
          <a:noFill/>
        </p:spPr>
        <p:txBody>
          <a:bodyPr wrap="non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SBA_Appv: Loan amount approved by the SBA</a:t>
            </a:r>
            <a:endParaRPr lang="en-US" sz="1900" dirty="0"/>
          </a:p>
        </p:txBody>
      </p:sp>
      <p:sp>
        <p:nvSpPr>
          <p:cNvPr id="9" name="Text 7"/>
          <p:cNvSpPr/>
          <p:nvPr/>
        </p:nvSpPr>
        <p:spPr>
          <a:xfrm>
            <a:off x="7623929" y="4030266"/>
            <a:ext cx="6150054" cy="790099"/>
          </a:xfrm>
          <a:prstGeom prst="rect">
            <a:avLst/>
          </a:prstGeom>
          <a:noFill/>
        </p:spPr>
        <p:txBody>
          <a:bodyPr wrap="squar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NewExist: Indicator for a new business or an existing business (1 for new, 2 for existing)</a:t>
            </a:r>
            <a:endParaRPr lang="en-US" sz="1900" dirty="0"/>
          </a:p>
        </p:txBody>
      </p:sp>
      <p:sp>
        <p:nvSpPr>
          <p:cNvPr id="10" name="Text 8"/>
          <p:cNvSpPr/>
          <p:nvPr/>
        </p:nvSpPr>
        <p:spPr>
          <a:xfrm>
            <a:off x="7623929" y="4906685"/>
            <a:ext cx="6150054" cy="790099"/>
          </a:xfrm>
          <a:prstGeom prst="rect">
            <a:avLst/>
          </a:prstGeom>
          <a:noFill/>
        </p:spPr>
        <p:txBody>
          <a:bodyPr wrap="squar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RevLineCr: Indicator for a revolving line of credit (1 for yes, 2 for no)</a:t>
            </a:r>
            <a:endParaRPr lang="en-US" sz="1900" dirty="0"/>
          </a:p>
        </p:txBody>
      </p:sp>
      <p:sp>
        <p:nvSpPr>
          <p:cNvPr id="11" name="Text 9"/>
          <p:cNvSpPr/>
          <p:nvPr/>
        </p:nvSpPr>
        <p:spPr>
          <a:xfrm>
            <a:off x="7623929" y="5783104"/>
            <a:ext cx="6150054" cy="790099"/>
          </a:xfrm>
          <a:prstGeom prst="rect">
            <a:avLst/>
          </a:prstGeom>
          <a:noFill/>
        </p:spPr>
        <p:txBody>
          <a:bodyPr wrap="squar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LowDoc: Indicator for a low-documentation loan (1 for yes, 2 for no)</a:t>
            </a:r>
            <a:endParaRPr lang="en-US" sz="1900" dirty="0"/>
          </a:p>
        </p:txBody>
      </p:sp>
      <p:sp>
        <p:nvSpPr>
          <p:cNvPr id="12" name="Text 10"/>
          <p:cNvSpPr/>
          <p:nvPr/>
        </p:nvSpPr>
        <p:spPr>
          <a:xfrm>
            <a:off x="7623929" y="6659523"/>
            <a:ext cx="6150054" cy="790099"/>
          </a:xfrm>
          <a:prstGeom prst="rect">
            <a:avLst/>
          </a:prstGeom>
          <a:noFill/>
        </p:spPr>
        <p:txBody>
          <a:bodyPr wrap="square" lIns="0" tIns="0" rIns="0" bIns="0" rtlCol="0" anchor="t"/>
          <a:lstStyle/>
          <a:p>
            <a:pPr marL="342900" indent="-342900">
              <a:lnSpc>
                <a:spcPts val="3100"/>
              </a:lnSpc>
              <a:buSzPct val="100000"/>
              <a:buChar char="•"/>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NAICS: North American Industry Classification System code, categorizing the business type</a:t>
            </a:r>
            <a:endParaRPr lang="en-US" sz="1900" dirty="0"/>
          </a:p>
        </p:txBody>
      </p:sp>
      <p:sp>
        <p:nvSpPr>
          <p:cNvPr id="13" name="Text Box 12"/>
          <p:cNvSpPr txBox="1"/>
          <p:nvPr/>
        </p:nvSpPr>
        <p:spPr>
          <a:xfrm>
            <a:off x="12651740" y="7844155"/>
            <a:ext cx="1979295" cy="217170"/>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855226"/>
            <a:ext cx="12402622" cy="685800"/>
          </a:xfrm>
          <a:prstGeom prst="rect">
            <a:avLst/>
          </a:prstGeom>
          <a:noFill/>
        </p:spPr>
        <p:txBody>
          <a:bodyPr wrap="none" lIns="0" tIns="0" rIns="0" bIns="0" rtlCol="0" anchor="t"/>
          <a:lstStyle/>
          <a:p>
            <a:pPr marL="0" indent="0">
              <a:lnSpc>
                <a:spcPts val="5400"/>
              </a:lnSpc>
              <a:buNone/>
            </a:pPr>
            <a:r>
              <a:rPr lang="en-US" sz="4300" b="1" dirty="0">
                <a:solidFill>
                  <a:srgbClr val="F0FCFF"/>
                </a:solidFill>
                <a:latin typeface="Spline Sans Bold" pitchFamily="34" charset="0"/>
                <a:ea typeface="Spline Sans Bold" pitchFamily="34" charset="-122"/>
                <a:cs typeface="Spline Sans Bold" pitchFamily="34" charset="-120"/>
              </a:rPr>
              <a:t>Data Preprocessing: The Foundation for Success</a:t>
            </a:r>
            <a:endParaRPr lang="en-US" sz="4300" dirty="0"/>
          </a:p>
        </p:txBody>
      </p:sp>
      <p:sp>
        <p:nvSpPr>
          <p:cNvPr id="3" name="Shape 1"/>
          <p:cNvSpPr/>
          <p:nvPr/>
        </p:nvSpPr>
        <p:spPr>
          <a:xfrm>
            <a:off x="864037" y="2312432"/>
            <a:ext cx="555427" cy="555427"/>
          </a:xfrm>
          <a:prstGeom prst="roundRect">
            <a:avLst>
              <a:gd name="adj" fmla="val 66675"/>
            </a:avLst>
          </a:prstGeom>
          <a:solidFill>
            <a:srgbClr val="0A081B"/>
          </a:solidFill>
          <a:ln w="30480">
            <a:solidFill>
              <a:srgbClr val="16FFBB"/>
            </a:solidFill>
            <a:prstDash val="solid"/>
          </a:ln>
        </p:spPr>
      </p:sp>
      <p:sp>
        <p:nvSpPr>
          <p:cNvPr id="4" name="Text 2"/>
          <p:cNvSpPr/>
          <p:nvPr/>
        </p:nvSpPr>
        <p:spPr>
          <a:xfrm>
            <a:off x="1070491" y="2425541"/>
            <a:ext cx="142399" cy="329208"/>
          </a:xfrm>
          <a:prstGeom prst="rect">
            <a:avLst/>
          </a:prstGeom>
          <a:noFill/>
        </p:spPr>
        <p:txBody>
          <a:bodyPr wrap="none" lIns="0" tIns="0" rIns="0" bIns="0" rtlCol="0" anchor="t"/>
          <a:lstStyle/>
          <a:p>
            <a:pPr marL="0" indent="0" algn="ctr">
              <a:lnSpc>
                <a:spcPts val="2550"/>
              </a:lnSpc>
              <a:buNone/>
            </a:pPr>
            <a:r>
              <a:rPr lang="en-US" sz="2550" b="1" dirty="0">
                <a:solidFill>
                  <a:srgbClr val="E0E4E6"/>
                </a:solidFill>
                <a:latin typeface="Spline Sans Bold" pitchFamily="34" charset="0"/>
                <a:ea typeface="Spline Sans Bold" pitchFamily="34" charset="-122"/>
                <a:cs typeface="Spline Sans Bold" pitchFamily="34" charset="-120"/>
              </a:rPr>
              <a:t>1</a:t>
            </a:r>
            <a:endParaRPr lang="en-US" sz="2550" dirty="0"/>
          </a:p>
        </p:txBody>
      </p:sp>
      <p:sp>
        <p:nvSpPr>
          <p:cNvPr id="5" name="Text 3"/>
          <p:cNvSpPr/>
          <p:nvPr/>
        </p:nvSpPr>
        <p:spPr>
          <a:xfrm>
            <a:off x="1666280" y="2312432"/>
            <a:ext cx="3149798"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Handling Missing Values</a:t>
            </a:r>
            <a:endParaRPr lang="en-US" sz="2150" dirty="0"/>
          </a:p>
        </p:txBody>
      </p:sp>
      <p:sp>
        <p:nvSpPr>
          <p:cNvPr id="6" name="Text 4"/>
          <p:cNvSpPr/>
          <p:nvPr/>
        </p:nvSpPr>
        <p:spPr>
          <a:xfrm>
            <a:off x="1666280" y="2803446"/>
            <a:ext cx="5525572" cy="1580198"/>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Missing values are addressed using the dropna() function in Python, eliminating records with any missing information. This ensures a complete and consistent dataset for modeling.</a:t>
            </a:r>
            <a:endParaRPr lang="en-US" sz="1900" dirty="0"/>
          </a:p>
        </p:txBody>
      </p:sp>
      <p:sp>
        <p:nvSpPr>
          <p:cNvPr id="7" name="Shape 5"/>
          <p:cNvSpPr/>
          <p:nvPr/>
        </p:nvSpPr>
        <p:spPr>
          <a:xfrm>
            <a:off x="7438668" y="2312432"/>
            <a:ext cx="555427" cy="555427"/>
          </a:xfrm>
          <a:prstGeom prst="roundRect">
            <a:avLst>
              <a:gd name="adj" fmla="val 66675"/>
            </a:avLst>
          </a:prstGeom>
          <a:solidFill>
            <a:srgbClr val="0A081B"/>
          </a:solidFill>
          <a:ln w="30480">
            <a:solidFill>
              <a:srgbClr val="29DDDA"/>
            </a:solidFill>
            <a:prstDash val="solid"/>
          </a:ln>
        </p:spPr>
      </p:sp>
      <p:sp>
        <p:nvSpPr>
          <p:cNvPr id="8" name="Text 6"/>
          <p:cNvSpPr/>
          <p:nvPr/>
        </p:nvSpPr>
        <p:spPr>
          <a:xfrm>
            <a:off x="7624882" y="2425541"/>
            <a:ext cx="182999" cy="329208"/>
          </a:xfrm>
          <a:prstGeom prst="rect">
            <a:avLst/>
          </a:prstGeom>
          <a:noFill/>
        </p:spPr>
        <p:txBody>
          <a:bodyPr wrap="none" lIns="0" tIns="0" rIns="0" bIns="0" rtlCol="0" anchor="t"/>
          <a:lstStyle/>
          <a:p>
            <a:pPr marL="0" indent="0" algn="ctr">
              <a:lnSpc>
                <a:spcPts val="2550"/>
              </a:lnSpc>
              <a:buNone/>
            </a:pPr>
            <a:r>
              <a:rPr lang="en-US" sz="2550" b="1" dirty="0">
                <a:solidFill>
                  <a:srgbClr val="E0E4E6"/>
                </a:solidFill>
                <a:latin typeface="Spline Sans Bold" pitchFamily="34" charset="0"/>
                <a:ea typeface="Spline Sans Bold" pitchFamily="34" charset="-122"/>
                <a:cs typeface="Spline Sans Bold" pitchFamily="34" charset="-120"/>
              </a:rPr>
              <a:t>2</a:t>
            </a:r>
            <a:endParaRPr lang="en-US" sz="2550" dirty="0"/>
          </a:p>
        </p:txBody>
      </p:sp>
      <p:sp>
        <p:nvSpPr>
          <p:cNvPr id="9" name="Text 7"/>
          <p:cNvSpPr/>
          <p:nvPr/>
        </p:nvSpPr>
        <p:spPr>
          <a:xfrm>
            <a:off x="8240911" y="2312432"/>
            <a:ext cx="3793569"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Removing Irrelevant Features</a:t>
            </a:r>
            <a:endParaRPr lang="en-US" sz="2150" dirty="0"/>
          </a:p>
        </p:txBody>
      </p:sp>
      <p:sp>
        <p:nvSpPr>
          <p:cNvPr id="10" name="Text 8"/>
          <p:cNvSpPr/>
          <p:nvPr/>
        </p:nvSpPr>
        <p:spPr>
          <a:xfrm>
            <a:off x="8240911" y="2803446"/>
            <a:ext cx="5525572" cy="1580198"/>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Features like LoanNr_ChkDgt and Name are removed as they do not provide meaningful insights into loan risk. This step focuses on selecting features with predictive power.</a:t>
            </a:r>
            <a:endParaRPr lang="en-US" sz="1900" dirty="0"/>
          </a:p>
        </p:txBody>
      </p:sp>
      <p:sp>
        <p:nvSpPr>
          <p:cNvPr id="11" name="Shape 9"/>
          <p:cNvSpPr/>
          <p:nvPr/>
        </p:nvSpPr>
        <p:spPr>
          <a:xfrm>
            <a:off x="864037" y="4908113"/>
            <a:ext cx="555427" cy="555427"/>
          </a:xfrm>
          <a:prstGeom prst="roundRect">
            <a:avLst>
              <a:gd name="adj" fmla="val 66675"/>
            </a:avLst>
          </a:prstGeom>
          <a:solidFill>
            <a:srgbClr val="0A081B"/>
          </a:solidFill>
          <a:ln w="30480">
            <a:solidFill>
              <a:srgbClr val="37A7E7"/>
            </a:solidFill>
            <a:prstDash val="solid"/>
          </a:ln>
        </p:spPr>
      </p:sp>
      <p:sp>
        <p:nvSpPr>
          <p:cNvPr id="12" name="Text 10"/>
          <p:cNvSpPr/>
          <p:nvPr/>
        </p:nvSpPr>
        <p:spPr>
          <a:xfrm>
            <a:off x="1045369" y="5021223"/>
            <a:ext cx="192762" cy="329208"/>
          </a:xfrm>
          <a:prstGeom prst="rect">
            <a:avLst/>
          </a:prstGeom>
          <a:noFill/>
        </p:spPr>
        <p:txBody>
          <a:bodyPr wrap="none" lIns="0" tIns="0" rIns="0" bIns="0" rtlCol="0" anchor="t"/>
          <a:lstStyle/>
          <a:p>
            <a:pPr marL="0" indent="0" algn="ctr">
              <a:lnSpc>
                <a:spcPts val="2550"/>
              </a:lnSpc>
              <a:buNone/>
            </a:pPr>
            <a:r>
              <a:rPr lang="en-US" sz="2550" b="1" dirty="0">
                <a:solidFill>
                  <a:srgbClr val="E0E4E6"/>
                </a:solidFill>
                <a:latin typeface="Spline Sans Bold" pitchFamily="34" charset="0"/>
                <a:ea typeface="Spline Sans Bold" pitchFamily="34" charset="-122"/>
                <a:cs typeface="Spline Sans Bold" pitchFamily="34" charset="-120"/>
              </a:rPr>
              <a:t>3</a:t>
            </a:r>
            <a:endParaRPr lang="en-US" sz="2550" dirty="0"/>
          </a:p>
        </p:txBody>
      </p:sp>
      <p:sp>
        <p:nvSpPr>
          <p:cNvPr id="13" name="Text 11"/>
          <p:cNvSpPr/>
          <p:nvPr/>
        </p:nvSpPr>
        <p:spPr>
          <a:xfrm>
            <a:off x="1666280" y="4908113"/>
            <a:ext cx="2743200"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Outlier Treatment</a:t>
            </a:r>
            <a:endParaRPr lang="en-US" sz="2150" dirty="0"/>
          </a:p>
        </p:txBody>
      </p:sp>
      <p:sp>
        <p:nvSpPr>
          <p:cNvPr id="14" name="Text 12"/>
          <p:cNvSpPr/>
          <p:nvPr/>
        </p:nvSpPr>
        <p:spPr>
          <a:xfrm>
            <a:off x="1666280" y="5399127"/>
            <a:ext cx="5525572" cy="1975247"/>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The interquartile range (IQR) method is used to identify and remove outliers in numerical features like GrAppv and SBA_Appv. This approach helps to mitigate the influence of extreme values on model training.</a:t>
            </a:r>
            <a:endParaRPr lang="en-US" sz="1900" dirty="0"/>
          </a:p>
        </p:txBody>
      </p:sp>
      <p:sp>
        <p:nvSpPr>
          <p:cNvPr id="15" name="Shape 13"/>
          <p:cNvSpPr/>
          <p:nvPr/>
        </p:nvSpPr>
        <p:spPr>
          <a:xfrm>
            <a:off x="7438668" y="4908113"/>
            <a:ext cx="555427" cy="555427"/>
          </a:xfrm>
          <a:prstGeom prst="roundRect">
            <a:avLst>
              <a:gd name="adj" fmla="val 66675"/>
            </a:avLst>
          </a:prstGeom>
          <a:solidFill>
            <a:srgbClr val="0A081B"/>
          </a:solidFill>
          <a:ln w="30480">
            <a:solidFill>
              <a:srgbClr val="091231"/>
            </a:solidFill>
            <a:prstDash val="solid"/>
          </a:ln>
        </p:spPr>
      </p:sp>
      <p:sp>
        <p:nvSpPr>
          <p:cNvPr id="16" name="Text 14"/>
          <p:cNvSpPr/>
          <p:nvPr/>
        </p:nvSpPr>
        <p:spPr>
          <a:xfrm>
            <a:off x="7623334" y="5021223"/>
            <a:ext cx="185976" cy="329208"/>
          </a:xfrm>
          <a:prstGeom prst="rect">
            <a:avLst/>
          </a:prstGeom>
          <a:noFill/>
        </p:spPr>
        <p:txBody>
          <a:bodyPr wrap="none" lIns="0" tIns="0" rIns="0" bIns="0" rtlCol="0" anchor="t"/>
          <a:lstStyle/>
          <a:p>
            <a:pPr marL="0" indent="0" algn="ctr">
              <a:lnSpc>
                <a:spcPts val="2550"/>
              </a:lnSpc>
              <a:buNone/>
            </a:pPr>
            <a:r>
              <a:rPr lang="en-US" sz="2550" b="1" dirty="0">
                <a:solidFill>
                  <a:srgbClr val="E0E4E6"/>
                </a:solidFill>
                <a:latin typeface="Spline Sans Bold" pitchFamily="34" charset="0"/>
                <a:ea typeface="Spline Sans Bold" pitchFamily="34" charset="-122"/>
                <a:cs typeface="Spline Sans Bold" pitchFamily="34" charset="-120"/>
              </a:rPr>
              <a:t>4</a:t>
            </a:r>
            <a:endParaRPr lang="en-US" sz="2550" dirty="0"/>
          </a:p>
        </p:txBody>
      </p:sp>
      <p:sp>
        <p:nvSpPr>
          <p:cNvPr id="17" name="Text 15"/>
          <p:cNvSpPr/>
          <p:nvPr/>
        </p:nvSpPr>
        <p:spPr>
          <a:xfrm>
            <a:off x="8240911" y="4908113"/>
            <a:ext cx="2935129"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Data Type Conversions</a:t>
            </a:r>
            <a:endParaRPr lang="en-US" sz="2150" dirty="0"/>
          </a:p>
        </p:txBody>
      </p:sp>
      <p:sp>
        <p:nvSpPr>
          <p:cNvPr id="18" name="Text 16"/>
          <p:cNvSpPr/>
          <p:nvPr/>
        </p:nvSpPr>
        <p:spPr>
          <a:xfrm>
            <a:off x="8240911" y="5399127"/>
            <a:ext cx="5525572" cy="1185148"/>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Currency features (GrAppv, SBA_Appv) are converted to numerical data types for efficient processing and analysis.</a:t>
            </a:r>
            <a:endParaRPr lang="en-US" sz="1900" dirty="0"/>
          </a:p>
        </p:txBody>
      </p:sp>
      <p:sp>
        <p:nvSpPr>
          <p:cNvPr id="19" name="Text Box 18"/>
          <p:cNvSpPr txBox="1"/>
          <p:nvPr/>
        </p:nvSpPr>
        <p:spPr>
          <a:xfrm>
            <a:off x="12514580" y="7748270"/>
            <a:ext cx="2019300" cy="328295"/>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7577" y="592217"/>
            <a:ext cx="8605838" cy="490061"/>
          </a:xfrm>
          <a:prstGeom prst="rect">
            <a:avLst/>
          </a:prstGeom>
          <a:noFill/>
        </p:spPr>
        <p:txBody>
          <a:bodyPr wrap="none" lIns="0" tIns="0" rIns="0" bIns="0" rtlCol="0" anchor="t"/>
          <a:lstStyle/>
          <a:p>
            <a:pPr marL="0" indent="0">
              <a:lnSpc>
                <a:spcPts val="3850"/>
              </a:lnSpc>
              <a:buNone/>
            </a:pPr>
            <a:r>
              <a:rPr lang="en-US" sz="3050" b="1" dirty="0">
                <a:solidFill>
                  <a:srgbClr val="F0FCFF"/>
                </a:solidFill>
                <a:latin typeface="Spline Sans Bold" pitchFamily="34" charset="0"/>
                <a:ea typeface="Spline Sans Bold" pitchFamily="34" charset="-122"/>
                <a:cs typeface="Spline Sans Bold" pitchFamily="34" charset="-120"/>
              </a:rPr>
              <a:t>Exploratory Data Analysis: Uncovering Insights</a:t>
            </a:r>
            <a:endParaRPr lang="en-US" sz="3050" dirty="0"/>
          </a:p>
        </p:txBody>
      </p:sp>
      <p:sp>
        <p:nvSpPr>
          <p:cNvPr id="3" name="Text 1"/>
          <p:cNvSpPr/>
          <p:nvPr/>
        </p:nvSpPr>
        <p:spPr>
          <a:xfrm>
            <a:off x="617577" y="1523405"/>
            <a:ext cx="2531031" cy="245031"/>
          </a:xfrm>
          <a:prstGeom prst="rect">
            <a:avLst/>
          </a:prstGeom>
          <a:noFill/>
        </p:spPr>
        <p:txBody>
          <a:bodyPr wrap="none" lIns="0" tIns="0" rIns="0" bIns="0" rtlCol="0" anchor="t"/>
          <a:lstStyle/>
          <a:p>
            <a:pPr marL="0" indent="0">
              <a:lnSpc>
                <a:spcPts val="1900"/>
              </a:lnSpc>
              <a:buNone/>
            </a:pPr>
            <a:r>
              <a:rPr lang="en-US" sz="1500" b="1" dirty="0">
                <a:solidFill>
                  <a:srgbClr val="F0FCFF"/>
                </a:solidFill>
                <a:latin typeface="Spline Sans Bold" pitchFamily="34" charset="0"/>
                <a:ea typeface="Spline Sans Bold" pitchFamily="34" charset="-122"/>
                <a:cs typeface="Spline Sans Bold" pitchFamily="34" charset="-120"/>
              </a:rPr>
              <a:t>Target Variable Distribution</a:t>
            </a:r>
            <a:endParaRPr lang="en-US" sz="1500" dirty="0"/>
          </a:p>
        </p:txBody>
      </p:sp>
      <p:pic>
        <p:nvPicPr>
          <p:cNvPr id="4" name="Image 0" descr="preencoded.png"/>
          <p:cNvPicPr>
            <a:picLocks noChangeAspect="1"/>
          </p:cNvPicPr>
          <p:nvPr/>
        </p:nvPicPr>
        <p:blipFill>
          <a:blip r:embed="rId1"/>
          <a:stretch>
            <a:fillRect/>
          </a:stretch>
        </p:blipFill>
        <p:spPr>
          <a:xfrm>
            <a:off x="617577" y="1966913"/>
            <a:ext cx="4633079" cy="3088719"/>
          </a:xfrm>
          <a:prstGeom prst="rect">
            <a:avLst/>
          </a:prstGeom>
        </p:spPr>
      </p:pic>
      <p:sp>
        <p:nvSpPr>
          <p:cNvPr id="5" name="Text 2"/>
          <p:cNvSpPr/>
          <p:nvPr/>
        </p:nvSpPr>
        <p:spPr>
          <a:xfrm>
            <a:off x="617577" y="5254109"/>
            <a:ext cx="6482358" cy="1129189"/>
          </a:xfrm>
          <a:prstGeom prst="rect">
            <a:avLst/>
          </a:prstGeom>
          <a:noFill/>
        </p:spPr>
        <p:txBody>
          <a:bodyPr wrap="square" lIns="0" tIns="0" rIns="0" bIns="0" rtlCol="0" anchor="t"/>
          <a:lstStyle/>
          <a:p>
            <a:pPr marL="0" indent="0">
              <a:lnSpc>
                <a:spcPts val="2200"/>
              </a:lnSpc>
              <a:buNone/>
            </a:pPr>
            <a:r>
              <a:rPr lang="en-US" sz="1350" dirty="0">
                <a:solidFill>
                  <a:srgbClr val="E0E4E6"/>
                </a:solidFill>
                <a:latin typeface="Barlow" panose="00000800000000000000" pitchFamily="34" charset="0"/>
                <a:ea typeface="Barlow" panose="00000800000000000000" pitchFamily="34" charset="-122"/>
                <a:cs typeface="Barlow" panose="00000800000000000000" pitchFamily="34" charset="-120"/>
              </a:rPr>
              <a:t>The target variable, MIS_Status, indicates whether a loan was paid in full or charged off. This distribution provides insights into the prevalence of defaults within the dataset. It is important to note the class imbalance, where one class dominates the other.</a:t>
            </a:r>
            <a:endParaRPr lang="en-US" sz="1350" dirty="0"/>
          </a:p>
        </p:txBody>
      </p:sp>
      <p:sp>
        <p:nvSpPr>
          <p:cNvPr id="6" name="Text 3"/>
          <p:cNvSpPr/>
          <p:nvPr/>
        </p:nvSpPr>
        <p:spPr>
          <a:xfrm>
            <a:off x="7538085" y="1523405"/>
            <a:ext cx="1960602" cy="245031"/>
          </a:xfrm>
          <a:prstGeom prst="rect">
            <a:avLst/>
          </a:prstGeom>
          <a:noFill/>
        </p:spPr>
        <p:txBody>
          <a:bodyPr wrap="none" lIns="0" tIns="0" rIns="0" bIns="0" rtlCol="0" anchor="t"/>
          <a:lstStyle/>
          <a:p>
            <a:pPr marL="0" indent="0">
              <a:lnSpc>
                <a:spcPts val="1900"/>
              </a:lnSpc>
              <a:buNone/>
            </a:pPr>
            <a:r>
              <a:rPr lang="en-US" sz="1500" b="1" dirty="0">
                <a:solidFill>
                  <a:srgbClr val="F0FCFF"/>
                </a:solidFill>
                <a:latin typeface="Spline Sans Bold" pitchFamily="34" charset="0"/>
                <a:ea typeface="Spline Sans Bold" pitchFamily="34" charset="-122"/>
                <a:cs typeface="Spline Sans Bold" pitchFamily="34" charset="-120"/>
              </a:rPr>
              <a:t>Correlation Heatmap</a:t>
            </a:r>
            <a:endParaRPr lang="en-US" sz="1500" dirty="0"/>
          </a:p>
        </p:txBody>
      </p:sp>
      <p:pic>
        <p:nvPicPr>
          <p:cNvPr id="7" name="Image 1" descr="preencoded.png"/>
          <p:cNvPicPr>
            <a:picLocks noChangeAspect="1"/>
          </p:cNvPicPr>
          <p:nvPr/>
        </p:nvPicPr>
        <p:blipFill>
          <a:blip r:embed="rId2"/>
          <a:stretch>
            <a:fillRect/>
          </a:stretch>
        </p:blipFill>
        <p:spPr>
          <a:xfrm>
            <a:off x="7538085" y="1966913"/>
            <a:ext cx="4633079" cy="4183975"/>
          </a:xfrm>
          <a:prstGeom prst="rect">
            <a:avLst/>
          </a:prstGeom>
        </p:spPr>
      </p:pic>
      <p:sp>
        <p:nvSpPr>
          <p:cNvPr id="8" name="Text 4"/>
          <p:cNvSpPr/>
          <p:nvPr/>
        </p:nvSpPr>
        <p:spPr>
          <a:xfrm>
            <a:off x="7538085" y="6349365"/>
            <a:ext cx="6482358" cy="1129189"/>
          </a:xfrm>
          <a:prstGeom prst="rect">
            <a:avLst/>
          </a:prstGeom>
          <a:noFill/>
        </p:spPr>
        <p:txBody>
          <a:bodyPr wrap="square" lIns="0" tIns="0" rIns="0" bIns="0" rtlCol="0" anchor="t"/>
          <a:lstStyle/>
          <a:p>
            <a:pPr marL="0" indent="0">
              <a:lnSpc>
                <a:spcPts val="2200"/>
              </a:lnSpc>
              <a:buNone/>
            </a:pPr>
            <a:r>
              <a:rPr lang="en-US" sz="1350" dirty="0">
                <a:solidFill>
                  <a:srgbClr val="E0E4E6"/>
                </a:solidFill>
                <a:latin typeface="Barlow" panose="00000800000000000000" pitchFamily="34" charset="0"/>
                <a:ea typeface="Barlow" panose="00000800000000000000" pitchFamily="34" charset="-122"/>
                <a:cs typeface="Barlow" panose="00000800000000000000" pitchFamily="34" charset="-120"/>
              </a:rPr>
              <a:t>A correlation heatmap reveals significant relationships between features, aiding in understanding which variables are strongly associated with loan risk. For example, a strong correlation between a feature and the target variable suggests a strong predictive power. Other visualizations can further explore these relationships.</a:t>
            </a:r>
            <a:endParaRPr lang="en-US" sz="1350" dirty="0"/>
          </a:p>
        </p:txBody>
      </p:sp>
      <p:sp>
        <p:nvSpPr>
          <p:cNvPr id="9" name="Text Box 8"/>
          <p:cNvSpPr txBox="1"/>
          <p:nvPr/>
        </p:nvSpPr>
        <p:spPr>
          <a:xfrm>
            <a:off x="12761595" y="7748270"/>
            <a:ext cx="1869440" cy="339090"/>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052989"/>
            <a:ext cx="11631454" cy="685800"/>
          </a:xfrm>
          <a:prstGeom prst="rect">
            <a:avLst/>
          </a:prstGeom>
          <a:noFill/>
        </p:spPr>
        <p:txBody>
          <a:bodyPr wrap="none" lIns="0" tIns="0" rIns="0" bIns="0" rtlCol="0" anchor="t"/>
          <a:lstStyle/>
          <a:p>
            <a:pPr marL="0" indent="0">
              <a:lnSpc>
                <a:spcPts val="5400"/>
              </a:lnSpc>
              <a:buNone/>
            </a:pPr>
            <a:r>
              <a:rPr lang="en-US" sz="4300" b="1" dirty="0">
                <a:solidFill>
                  <a:srgbClr val="F0FCFF"/>
                </a:solidFill>
                <a:latin typeface="Spline Sans Bold" pitchFamily="34" charset="0"/>
                <a:ea typeface="Spline Sans Bold" pitchFamily="34" charset="-122"/>
                <a:cs typeface="Spline Sans Bold" pitchFamily="34" charset="-120"/>
              </a:rPr>
              <a:t>Model Selection &amp; Training: Our Methodology</a:t>
            </a:r>
            <a:endParaRPr lang="en-US" sz="4300" dirty="0"/>
          </a:p>
        </p:txBody>
      </p:sp>
      <p:sp>
        <p:nvSpPr>
          <p:cNvPr id="3" name="Shape 1"/>
          <p:cNvSpPr/>
          <p:nvPr/>
        </p:nvSpPr>
        <p:spPr>
          <a:xfrm>
            <a:off x="864037" y="2232541"/>
            <a:ext cx="4136231" cy="4943951"/>
          </a:xfrm>
          <a:prstGeom prst="roundRect">
            <a:avLst>
              <a:gd name="adj" fmla="val 8953"/>
            </a:avLst>
          </a:prstGeom>
          <a:solidFill>
            <a:srgbClr val="0A081B"/>
          </a:solidFill>
          <a:ln w="30480">
            <a:solidFill>
              <a:srgbClr val="16FFBB"/>
            </a:solidFill>
            <a:prstDash val="solid"/>
          </a:ln>
        </p:spPr>
      </p:sp>
      <p:sp>
        <p:nvSpPr>
          <p:cNvPr id="4" name="Text 2"/>
          <p:cNvSpPr/>
          <p:nvPr/>
        </p:nvSpPr>
        <p:spPr>
          <a:xfrm>
            <a:off x="1141333" y="2509838"/>
            <a:ext cx="2743200"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Exploring Models</a:t>
            </a:r>
            <a:endParaRPr lang="en-US" sz="2150" dirty="0"/>
          </a:p>
        </p:txBody>
      </p:sp>
      <p:sp>
        <p:nvSpPr>
          <p:cNvPr id="5" name="Text 3"/>
          <p:cNvSpPr/>
          <p:nvPr/>
        </p:nvSpPr>
        <p:spPr>
          <a:xfrm>
            <a:off x="1141333" y="3000851"/>
            <a:ext cx="3581638" cy="3555444"/>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A range of machine learning models are explored, including Logistic Regression, Decision Tree, Random Forest, AdaBoost, KNN, and SGD. Each model brings its own strengths and weaknesses, and we aim to identify the best performer for our specific task.</a:t>
            </a:r>
            <a:endParaRPr lang="en-US" sz="1900" dirty="0"/>
          </a:p>
        </p:txBody>
      </p:sp>
      <p:sp>
        <p:nvSpPr>
          <p:cNvPr id="6" name="Shape 4"/>
          <p:cNvSpPr/>
          <p:nvPr/>
        </p:nvSpPr>
        <p:spPr>
          <a:xfrm>
            <a:off x="5247084" y="2232541"/>
            <a:ext cx="4136231" cy="4943951"/>
          </a:xfrm>
          <a:prstGeom prst="roundRect">
            <a:avLst>
              <a:gd name="adj" fmla="val 8953"/>
            </a:avLst>
          </a:prstGeom>
          <a:solidFill>
            <a:srgbClr val="0A081B"/>
          </a:solidFill>
          <a:ln w="30480">
            <a:solidFill>
              <a:srgbClr val="29DDDA"/>
            </a:solidFill>
            <a:prstDash val="solid"/>
          </a:ln>
        </p:spPr>
      </p:sp>
      <p:sp>
        <p:nvSpPr>
          <p:cNvPr id="7" name="Text 5"/>
          <p:cNvSpPr/>
          <p:nvPr/>
        </p:nvSpPr>
        <p:spPr>
          <a:xfrm>
            <a:off x="5524381" y="2509838"/>
            <a:ext cx="2743200" cy="342900"/>
          </a:xfrm>
          <a:prstGeom prst="rect">
            <a:avLst/>
          </a:prstGeom>
          <a:noFill/>
        </p:spPr>
        <p:txBody>
          <a:bodyPr wrap="non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Train-Test Split</a:t>
            </a:r>
            <a:endParaRPr lang="en-US" sz="2150" dirty="0"/>
          </a:p>
        </p:txBody>
      </p:sp>
      <p:sp>
        <p:nvSpPr>
          <p:cNvPr id="8" name="Text 6"/>
          <p:cNvSpPr/>
          <p:nvPr/>
        </p:nvSpPr>
        <p:spPr>
          <a:xfrm>
            <a:off x="5524381" y="3000851"/>
            <a:ext cx="3581638" cy="2765346"/>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The dataset is split into training and testing sets (80% for training and 20% for testing). This division allows us to evaluate the model's performance on unseen data, ensuring its generalizability to real-world scenarios.</a:t>
            </a:r>
            <a:endParaRPr lang="en-US" sz="1900" dirty="0"/>
          </a:p>
        </p:txBody>
      </p:sp>
      <p:sp>
        <p:nvSpPr>
          <p:cNvPr id="9" name="Shape 7"/>
          <p:cNvSpPr/>
          <p:nvPr/>
        </p:nvSpPr>
        <p:spPr>
          <a:xfrm>
            <a:off x="9630132" y="2232541"/>
            <a:ext cx="4136231" cy="4943951"/>
          </a:xfrm>
          <a:prstGeom prst="roundRect">
            <a:avLst>
              <a:gd name="adj" fmla="val 8953"/>
            </a:avLst>
          </a:prstGeom>
          <a:solidFill>
            <a:srgbClr val="0A081B"/>
          </a:solidFill>
          <a:ln w="30480">
            <a:solidFill>
              <a:srgbClr val="37A7E7"/>
            </a:solidFill>
            <a:prstDash val="solid"/>
          </a:ln>
        </p:spPr>
      </p:sp>
      <p:sp>
        <p:nvSpPr>
          <p:cNvPr id="10" name="Text 8"/>
          <p:cNvSpPr/>
          <p:nvPr/>
        </p:nvSpPr>
        <p:spPr>
          <a:xfrm>
            <a:off x="9907429" y="2509838"/>
            <a:ext cx="3581638" cy="685800"/>
          </a:xfrm>
          <a:prstGeom prst="rect">
            <a:avLst/>
          </a:prstGeom>
          <a:noFill/>
        </p:spPr>
        <p:txBody>
          <a:bodyPr wrap="square" lIns="0" tIns="0" rIns="0" bIns="0" rtlCol="0" anchor="t"/>
          <a:lstStyle/>
          <a:p>
            <a:pPr marL="0" indent="0">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Gradient Boosting: The Champion</a:t>
            </a:r>
            <a:endParaRPr lang="en-US" sz="2150" dirty="0"/>
          </a:p>
        </p:txBody>
      </p:sp>
      <p:sp>
        <p:nvSpPr>
          <p:cNvPr id="11" name="Text 9"/>
          <p:cNvSpPr/>
          <p:nvPr/>
        </p:nvSpPr>
        <p:spPr>
          <a:xfrm>
            <a:off x="9907429" y="3343751"/>
            <a:ext cx="3581638" cy="3555444"/>
          </a:xfrm>
          <a:prstGeom prst="rect">
            <a:avLst/>
          </a:prstGeom>
          <a:noFill/>
        </p:spPr>
        <p:txBody>
          <a:bodyPr wrap="square" lIns="0" tIns="0" rIns="0" bIns="0" rtlCol="0" anchor="t"/>
          <a:lstStyle/>
          <a:p>
            <a:pPr marL="0" indent="0">
              <a:lnSpc>
                <a:spcPts val="3100"/>
              </a:lnSpc>
              <a:buNone/>
            </a:pPr>
            <a:r>
              <a:rPr lang="en-US" sz="1900" dirty="0">
                <a:solidFill>
                  <a:srgbClr val="E0E4E6"/>
                </a:solidFill>
                <a:latin typeface="Barlow" panose="00000800000000000000" pitchFamily="34" charset="0"/>
                <a:ea typeface="Barlow" panose="00000800000000000000" pitchFamily="34" charset="-122"/>
                <a:cs typeface="Barlow" panose="00000800000000000000" pitchFamily="34" charset="-120"/>
              </a:rPr>
              <a:t>Gradient Boosting emerged as the most promising model due to its superior performance and ability to effectively handle diverse data types. Its ensemble approach combines multiple weak learners to create a strong predictor, resulting in accurate predictions for SBA loan defaults.</a:t>
            </a:r>
            <a:endParaRPr lang="en-US" sz="1900" dirty="0"/>
          </a:p>
        </p:txBody>
      </p:sp>
      <p:sp>
        <p:nvSpPr>
          <p:cNvPr id="12" name="Text Box 11"/>
          <p:cNvSpPr txBox="1"/>
          <p:nvPr/>
        </p:nvSpPr>
        <p:spPr>
          <a:xfrm>
            <a:off x="12762230" y="7761605"/>
            <a:ext cx="1771650" cy="328295"/>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94358" y="1140976"/>
            <a:ext cx="7439263" cy="641271"/>
          </a:xfrm>
          <a:prstGeom prst="rect">
            <a:avLst/>
          </a:prstGeom>
          <a:noFill/>
        </p:spPr>
        <p:txBody>
          <a:bodyPr wrap="none" lIns="0" tIns="0" rIns="0" bIns="0" rtlCol="0" anchor="t"/>
          <a:lstStyle/>
          <a:p>
            <a:pPr marL="0" indent="0">
              <a:lnSpc>
                <a:spcPts val="5000"/>
              </a:lnSpc>
              <a:buNone/>
            </a:pPr>
            <a:r>
              <a:rPr lang="en-US" sz="4000" b="1" dirty="0">
                <a:solidFill>
                  <a:srgbClr val="F0FCFF"/>
                </a:solidFill>
                <a:latin typeface="Spline Sans Bold" pitchFamily="34" charset="0"/>
                <a:ea typeface="Spline Sans Bold" pitchFamily="34" charset="-122"/>
                <a:cs typeface="Spline Sans Bold" pitchFamily="34" charset="-120"/>
              </a:rPr>
              <a:t>Gradient Boosting: A Deep Dive</a:t>
            </a:r>
            <a:endParaRPr lang="en-US" sz="4000" dirty="0"/>
          </a:p>
        </p:txBody>
      </p:sp>
      <p:pic>
        <p:nvPicPr>
          <p:cNvPr id="4" name="Image 1" descr="preencoded.png"/>
          <p:cNvPicPr>
            <a:picLocks noChangeAspect="1"/>
          </p:cNvPicPr>
          <p:nvPr/>
        </p:nvPicPr>
        <p:blipFill>
          <a:blip r:embed="rId2"/>
          <a:stretch>
            <a:fillRect/>
          </a:stretch>
        </p:blipFill>
        <p:spPr>
          <a:xfrm>
            <a:off x="6294358" y="2128480"/>
            <a:ext cx="577096" cy="577096"/>
          </a:xfrm>
          <a:prstGeom prst="rect">
            <a:avLst/>
          </a:prstGeom>
        </p:spPr>
      </p:pic>
      <p:sp>
        <p:nvSpPr>
          <p:cNvPr id="5" name="Text 1"/>
          <p:cNvSpPr/>
          <p:nvPr/>
        </p:nvSpPr>
        <p:spPr>
          <a:xfrm>
            <a:off x="6294358" y="2936319"/>
            <a:ext cx="2885003" cy="320516"/>
          </a:xfrm>
          <a:prstGeom prst="rect">
            <a:avLst/>
          </a:prstGeom>
          <a:noFill/>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Hyperparameter Tuning</a:t>
            </a:r>
            <a:endParaRPr lang="en-US" sz="2000" dirty="0"/>
          </a:p>
        </p:txBody>
      </p:sp>
      <p:sp>
        <p:nvSpPr>
          <p:cNvPr id="6" name="Text 2"/>
          <p:cNvSpPr/>
          <p:nvPr/>
        </p:nvSpPr>
        <p:spPr>
          <a:xfrm>
            <a:off x="6294358" y="3395305"/>
            <a:ext cx="3590925" cy="3693319"/>
          </a:xfrm>
          <a:prstGeom prst="rect">
            <a:avLst/>
          </a:prstGeom>
          <a:noFill/>
        </p:spPr>
        <p:txBody>
          <a:bodyPr wrap="square" lIns="0" tIns="0" rIns="0" bIns="0" rtlCol="0" anchor="t"/>
          <a:lstStyle/>
          <a:p>
            <a:pPr marL="0" indent="0" algn="l">
              <a:lnSpc>
                <a:spcPts val="2900"/>
              </a:lnSpc>
              <a:buNone/>
            </a:pPr>
            <a:r>
              <a:rPr lang="en-US" sz="1800" dirty="0">
                <a:solidFill>
                  <a:srgbClr val="E0E4E6"/>
                </a:solidFill>
                <a:latin typeface="Barlow" panose="00000800000000000000" pitchFamily="34" charset="0"/>
                <a:ea typeface="Barlow" panose="00000800000000000000" pitchFamily="34" charset="-122"/>
                <a:cs typeface="Barlow" panose="00000800000000000000" pitchFamily="34" charset="-120"/>
              </a:rPr>
              <a:t>Gradient Boosting involves tuning key hyperparameters like learning rate, max depth, min samples split, and n estimators. These parameters influence the model's complexity and performance. RandomizedSearchCV is used to efficiently optimize these parameters, maximizing model accuracy.</a:t>
            </a:r>
            <a:endParaRPr lang="en-US" sz="1800" dirty="0"/>
          </a:p>
        </p:txBody>
      </p:sp>
      <p:pic>
        <p:nvPicPr>
          <p:cNvPr id="7" name="Image 2" descr="preencoded.png"/>
          <p:cNvPicPr>
            <a:picLocks noChangeAspect="1"/>
          </p:cNvPicPr>
          <p:nvPr/>
        </p:nvPicPr>
        <p:blipFill>
          <a:blip r:embed="rId3"/>
          <a:stretch>
            <a:fillRect/>
          </a:stretch>
        </p:blipFill>
        <p:spPr>
          <a:xfrm>
            <a:off x="10231517" y="2128480"/>
            <a:ext cx="577096" cy="577096"/>
          </a:xfrm>
          <a:prstGeom prst="rect">
            <a:avLst/>
          </a:prstGeom>
        </p:spPr>
      </p:pic>
      <p:sp>
        <p:nvSpPr>
          <p:cNvPr id="8" name="Text 3"/>
          <p:cNvSpPr/>
          <p:nvPr/>
        </p:nvSpPr>
        <p:spPr>
          <a:xfrm>
            <a:off x="10231517" y="2936319"/>
            <a:ext cx="2564963" cy="320516"/>
          </a:xfrm>
          <a:prstGeom prst="rect">
            <a:avLst/>
          </a:prstGeom>
          <a:noFill/>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Boosting Accuracy</a:t>
            </a:r>
            <a:endParaRPr lang="en-US" sz="2000" dirty="0"/>
          </a:p>
        </p:txBody>
      </p:sp>
      <p:sp>
        <p:nvSpPr>
          <p:cNvPr id="9" name="Text 4"/>
          <p:cNvSpPr/>
          <p:nvPr/>
        </p:nvSpPr>
        <p:spPr>
          <a:xfrm>
            <a:off x="10231517" y="3395305"/>
            <a:ext cx="3590925" cy="2954655"/>
          </a:xfrm>
          <a:prstGeom prst="rect">
            <a:avLst/>
          </a:prstGeom>
          <a:noFill/>
        </p:spPr>
        <p:txBody>
          <a:bodyPr wrap="square" lIns="0" tIns="0" rIns="0" bIns="0" rtlCol="0" anchor="t"/>
          <a:lstStyle/>
          <a:p>
            <a:pPr marL="0" indent="0" algn="l">
              <a:lnSpc>
                <a:spcPts val="2900"/>
              </a:lnSpc>
              <a:buNone/>
            </a:pPr>
            <a:r>
              <a:rPr lang="en-US" sz="1800" dirty="0">
                <a:solidFill>
                  <a:srgbClr val="E0E4E6"/>
                </a:solidFill>
                <a:latin typeface="Barlow" panose="00000800000000000000" pitchFamily="34" charset="0"/>
                <a:ea typeface="Barlow" panose="00000800000000000000" pitchFamily="34" charset="-122"/>
                <a:cs typeface="Barlow" panose="00000800000000000000" pitchFamily="34" charset="-120"/>
              </a:rPr>
              <a:t>Tuning these hyperparameters optimizes the model's ability to identify complex patterns in the data and make accurate predictions. It strikes a balance between model complexity and generalizability, ultimately leading to improved performance.</a:t>
            </a:r>
            <a:endParaRPr lang="en-US" sz="1800" dirty="0"/>
          </a:p>
        </p:txBody>
      </p:sp>
      <p:sp>
        <p:nvSpPr>
          <p:cNvPr id="10" name="Text Box 9"/>
          <p:cNvSpPr txBox="1"/>
          <p:nvPr/>
        </p:nvSpPr>
        <p:spPr>
          <a:xfrm>
            <a:off x="12981305" y="7788910"/>
            <a:ext cx="1442085" cy="396240"/>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68060" y="847606"/>
            <a:ext cx="7263646" cy="530185"/>
          </a:xfrm>
          <a:prstGeom prst="rect">
            <a:avLst/>
          </a:prstGeom>
          <a:noFill/>
        </p:spPr>
        <p:txBody>
          <a:bodyPr wrap="none" lIns="0" tIns="0" rIns="0" bIns="0" rtlCol="0" anchor="t"/>
          <a:lstStyle/>
          <a:p>
            <a:pPr marL="0" indent="0">
              <a:lnSpc>
                <a:spcPts val="4150"/>
              </a:lnSpc>
              <a:buNone/>
            </a:pPr>
            <a:r>
              <a:rPr lang="en-US" sz="3300" b="1" dirty="0">
                <a:solidFill>
                  <a:srgbClr val="F0FCFF"/>
                </a:solidFill>
                <a:latin typeface="Spline Sans Bold" pitchFamily="34" charset="0"/>
                <a:ea typeface="Spline Sans Bold" pitchFamily="34" charset="-122"/>
                <a:cs typeface="Spline Sans Bold" pitchFamily="34" charset="-120"/>
              </a:rPr>
              <a:t>Addressing Class Imbalance: SMOTE</a:t>
            </a:r>
            <a:endParaRPr lang="en-US" sz="3300" dirty="0"/>
          </a:p>
        </p:txBody>
      </p:sp>
      <p:sp>
        <p:nvSpPr>
          <p:cNvPr id="4" name="Shape 1"/>
          <p:cNvSpPr/>
          <p:nvPr/>
        </p:nvSpPr>
        <p:spPr>
          <a:xfrm>
            <a:off x="942856" y="1664018"/>
            <a:ext cx="22860" cy="5717977"/>
          </a:xfrm>
          <a:prstGeom prst="roundRect">
            <a:avLst>
              <a:gd name="adj" fmla="val 1252524"/>
            </a:avLst>
          </a:prstGeom>
          <a:solidFill>
            <a:srgbClr val="FFFFFF">
              <a:alpha val="24000"/>
            </a:srgbClr>
          </a:solidFill>
        </p:spPr>
      </p:sp>
      <p:sp>
        <p:nvSpPr>
          <p:cNvPr id="5" name="Shape 2"/>
          <p:cNvSpPr/>
          <p:nvPr/>
        </p:nvSpPr>
        <p:spPr>
          <a:xfrm>
            <a:off x="1146155" y="2081927"/>
            <a:ext cx="668060" cy="22860"/>
          </a:xfrm>
          <a:prstGeom prst="roundRect">
            <a:avLst>
              <a:gd name="adj" fmla="val 1252524"/>
            </a:avLst>
          </a:prstGeom>
          <a:solidFill>
            <a:srgbClr val="16FFBB"/>
          </a:solidFill>
        </p:spPr>
      </p:sp>
      <p:sp>
        <p:nvSpPr>
          <p:cNvPr id="6" name="Shape 3"/>
          <p:cNvSpPr/>
          <p:nvPr/>
        </p:nvSpPr>
        <p:spPr>
          <a:xfrm>
            <a:off x="739557" y="1878687"/>
            <a:ext cx="429458" cy="429458"/>
          </a:xfrm>
          <a:prstGeom prst="roundRect">
            <a:avLst>
              <a:gd name="adj" fmla="val 66672"/>
            </a:avLst>
          </a:prstGeom>
          <a:solidFill>
            <a:srgbClr val="0A081B"/>
          </a:solidFill>
          <a:ln w="22860">
            <a:solidFill>
              <a:srgbClr val="16FFBB"/>
            </a:solidFill>
            <a:prstDash val="solid"/>
          </a:ln>
        </p:spPr>
      </p:sp>
      <p:sp>
        <p:nvSpPr>
          <p:cNvPr id="7" name="Text 4"/>
          <p:cNvSpPr/>
          <p:nvPr/>
        </p:nvSpPr>
        <p:spPr>
          <a:xfrm>
            <a:off x="899220" y="1966079"/>
            <a:ext cx="110133" cy="254556"/>
          </a:xfrm>
          <a:prstGeom prst="rect">
            <a:avLst/>
          </a:prstGeom>
          <a:noFill/>
        </p:spPr>
        <p:txBody>
          <a:bodyPr wrap="none" lIns="0" tIns="0" rIns="0" bIns="0" rtlCol="0" anchor="t"/>
          <a:lstStyle/>
          <a:p>
            <a:pPr marL="0" indent="0" algn="ctr">
              <a:lnSpc>
                <a:spcPts val="2000"/>
              </a:lnSpc>
              <a:buNone/>
            </a:pPr>
            <a:r>
              <a:rPr lang="en-US" sz="2000" b="1" dirty="0">
                <a:solidFill>
                  <a:srgbClr val="E0E4E6"/>
                </a:solidFill>
                <a:latin typeface="Spline Sans Bold" pitchFamily="34" charset="0"/>
                <a:ea typeface="Spline Sans Bold" pitchFamily="34" charset="-122"/>
                <a:cs typeface="Spline Sans Bold" pitchFamily="34" charset="-120"/>
              </a:rPr>
              <a:t>1</a:t>
            </a:r>
            <a:endParaRPr lang="en-US" sz="2000" dirty="0"/>
          </a:p>
        </p:txBody>
      </p:sp>
      <p:sp>
        <p:nvSpPr>
          <p:cNvPr id="8" name="Text 5"/>
          <p:cNvSpPr/>
          <p:nvPr/>
        </p:nvSpPr>
        <p:spPr>
          <a:xfrm>
            <a:off x="2004060" y="1854875"/>
            <a:ext cx="2747962" cy="265033"/>
          </a:xfrm>
          <a:prstGeom prst="rect">
            <a:avLst/>
          </a:prstGeom>
          <a:noFill/>
        </p:spPr>
        <p:txBody>
          <a:bodyPr wrap="none" lIns="0" tIns="0" rIns="0" bIns="0" rtlCol="0" anchor="t"/>
          <a:lstStyle/>
          <a:p>
            <a:pPr marL="0" indent="0" algn="l">
              <a:lnSpc>
                <a:spcPts val="2050"/>
              </a:lnSpc>
              <a:buNone/>
            </a:pPr>
            <a:r>
              <a:rPr lang="en-US" sz="1650" b="1" dirty="0">
                <a:solidFill>
                  <a:srgbClr val="E0E4E6"/>
                </a:solidFill>
                <a:latin typeface="Spline Sans Bold" pitchFamily="34" charset="0"/>
                <a:ea typeface="Spline Sans Bold" pitchFamily="34" charset="-122"/>
                <a:cs typeface="Spline Sans Bold" pitchFamily="34" charset="-120"/>
              </a:rPr>
              <a:t>The Challenge of Imbalance</a:t>
            </a:r>
            <a:endParaRPr lang="en-US" sz="1650" dirty="0"/>
          </a:p>
        </p:txBody>
      </p:sp>
      <p:sp>
        <p:nvSpPr>
          <p:cNvPr id="9" name="Text 6"/>
          <p:cNvSpPr/>
          <p:nvPr/>
        </p:nvSpPr>
        <p:spPr>
          <a:xfrm>
            <a:off x="2004060" y="2234327"/>
            <a:ext cx="6471880" cy="915829"/>
          </a:xfrm>
          <a:prstGeom prst="rect">
            <a:avLst/>
          </a:prstGeom>
          <a:noFill/>
        </p:spPr>
        <p:txBody>
          <a:bodyPr wrap="square" lIns="0" tIns="0" rIns="0" bIns="0" rtlCol="0" anchor="t"/>
          <a:lstStyle/>
          <a:p>
            <a:pPr marL="0" indent="0" algn="l">
              <a:lnSpc>
                <a:spcPts val="2400"/>
              </a:lnSpc>
              <a:buNone/>
            </a:pPr>
            <a:r>
              <a:rPr lang="en-US" sz="1500" dirty="0">
                <a:solidFill>
                  <a:srgbClr val="E0E4E6"/>
                </a:solidFill>
                <a:latin typeface="Barlow" panose="00000800000000000000" pitchFamily="34" charset="0"/>
                <a:ea typeface="Barlow" panose="00000800000000000000" pitchFamily="34" charset="-122"/>
                <a:cs typeface="Barlow" panose="00000800000000000000" pitchFamily="34" charset="-120"/>
              </a:rPr>
              <a:t>Class imbalance, where one class (defaults) is significantly underrepresented compared to the other (paid in full), can bias the model. This can lead to overfitting and inaccurate predictions for the minority class.</a:t>
            </a:r>
            <a:endParaRPr lang="en-US" sz="1500" dirty="0"/>
          </a:p>
        </p:txBody>
      </p:sp>
      <p:sp>
        <p:nvSpPr>
          <p:cNvPr id="10" name="Shape 7"/>
          <p:cNvSpPr/>
          <p:nvPr/>
        </p:nvSpPr>
        <p:spPr>
          <a:xfrm>
            <a:off x="1146155" y="3949779"/>
            <a:ext cx="668060" cy="22860"/>
          </a:xfrm>
          <a:prstGeom prst="roundRect">
            <a:avLst>
              <a:gd name="adj" fmla="val 1252524"/>
            </a:avLst>
          </a:prstGeom>
          <a:solidFill>
            <a:srgbClr val="29DDDA"/>
          </a:solidFill>
        </p:spPr>
      </p:sp>
      <p:sp>
        <p:nvSpPr>
          <p:cNvPr id="11" name="Shape 8"/>
          <p:cNvSpPr/>
          <p:nvPr/>
        </p:nvSpPr>
        <p:spPr>
          <a:xfrm>
            <a:off x="739557" y="3746540"/>
            <a:ext cx="429458" cy="429458"/>
          </a:xfrm>
          <a:prstGeom prst="roundRect">
            <a:avLst>
              <a:gd name="adj" fmla="val 66672"/>
            </a:avLst>
          </a:prstGeom>
          <a:solidFill>
            <a:srgbClr val="0A081B"/>
          </a:solidFill>
          <a:ln w="22860">
            <a:solidFill>
              <a:srgbClr val="29DDDA"/>
            </a:solidFill>
            <a:prstDash val="solid"/>
          </a:ln>
        </p:spPr>
      </p:sp>
      <p:sp>
        <p:nvSpPr>
          <p:cNvPr id="12" name="Text 9"/>
          <p:cNvSpPr/>
          <p:nvPr/>
        </p:nvSpPr>
        <p:spPr>
          <a:xfrm>
            <a:off x="883503" y="3833932"/>
            <a:ext cx="141565" cy="254556"/>
          </a:xfrm>
          <a:prstGeom prst="rect">
            <a:avLst/>
          </a:prstGeom>
          <a:noFill/>
        </p:spPr>
        <p:txBody>
          <a:bodyPr wrap="none" lIns="0" tIns="0" rIns="0" bIns="0" rtlCol="0" anchor="t"/>
          <a:lstStyle/>
          <a:p>
            <a:pPr marL="0" indent="0" algn="ctr">
              <a:lnSpc>
                <a:spcPts val="2000"/>
              </a:lnSpc>
              <a:buNone/>
            </a:pPr>
            <a:r>
              <a:rPr lang="en-US" sz="2000" b="1" dirty="0">
                <a:solidFill>
                  <a:srgbClr val="E0E4E6"/>
                </a:solidFill>
                <a:latin typeface="Spline Sans Bold" pitchFamily="34" charset="0"/>
                <a:ea typeface="Spline Sans Bold" pitchFamily="34" charset="-122"/>
                <a:cs typeface="Spline Sans Bold" pitchFamily="34" charset="-120"/>
              </a:rPr>
              <a:t>2</a:t>
            </a:r>
            <a:endParaRPr lang="en-US" sz="2000" dirty="0"/>
          </a:p>
        </p:txBody>
      </p:sp>
      <p:sp>
        <p:nvSpPr>
          <p:cNvPr id="13" name="Text 10"/>
          <p:cNvSpPr/>
          <p:nvPr/>
        </p:nvSpPr>
        <p:spPr>
          <a:xfrm>
            <a:off x="2004060" y="3722727"/>
            <a:ext cx="2120860" cy="265033"/>
          </a:xfrm>
          <a:prstGeom prst="rect">
            <a:avLst/>
          </a:prstGeom>
          <a:noFill/>
        </p:spPr>
        <p:txBody>
          <a:bodyPr wrap="none" lIns="0" tIns="0" rIns="0" bIns="0" rtlCol="0" anchor="t"/>
          <a:lstStyle/>
          <a:p>
            <a:pPr marL="0" indent="0" algn="l">
              <a:lnSpc>
                <a:spcPts val="2050"/>
              </a:lnSpc>
              <a:buNone/>
            </a:pPr>
            <a:r>
              <a:rPr lang="en-US" sz="1650" b="1" dirty="0">
                <a:solidFill>
                  <a:srgbClr val="E0E4E6"/>
                </a:solidFill>
                <a:latin typeface="Spline Sans Bold" pitchFamily="34" charset="0"/>
                <a:ea typeface="Spline Sans Bold" pitchFamily="34" charset="-122"/>
                <a:cs typeface="Spline Sans Bold" pitchFamily="34" charset="-120"/>
              </a:rPr>
              <a:t>SMOTE to the Rescue</a:t>
            </a:r>
            <a:endParaRPr lang="en-US" sz="1650" dirty="0"/>
          </a:p>
        </p:txBody>
      </p:sp>
      <p:sp>
        <p:nvSpPr>
          <p:cNvPr id="14" name="Text 11"/>
          <p:cNvSpPr/>
          <p:nvPr/>
        </p:nvSpPr>
        <p:spPr>
          <a:xfrm>
            <a:off x="2004060" y="4102179"/>
            <a:ext cx="6471880" cy="1221105"/>
          </a:xfrm>
          <a:prstGeom prst="rect">
            <a:avLst/>
          </a:prstGeom>
          <a:noFill/>
        </p:spPr>
        <p:txBody>
          <a:bodyPr wrap="square" lIns="0" tIns="0" rIns="0" bIns="0" rtlCol="0" anchor="t"/>
          <a:lstStyle/>
          <a:p>
            <a:pPr marL="0" indent="0" algn="l">
              <a:lnSpc>
                <a:spcPts val="2400"/>
              </a:lnSpc>
              <a:buNone/>
            </a:pPr>
            <a:r>
              <a:rPr lang="en-US" sz="1500" dirty="0">
                <a:solidFill>
                  <a:srgbClr val="E0E4E6"/>
                </a:solidFill>
                <a:latin typeface="Barlow" panose="00000800000000000000" pitchFamily="34" charset="0"/>
                <a:ea typeface="Barlow" panose="00000800000000000000" pitchFamily="34" charset="-122"/>
                <a:cs typeface="Barlow" panose="00000800000000000000" pitchFamily="34" charset="-120"/>
              </a:rPr>
              <a:t>Synthetic Minority Over-sampling Technique (SMOTE) is employed to address this imbalance by generating synthetic samples for the minority class. This technique creates artificial data points that are similar to the existing minority class, balancing the dataset without introducing bias.</a:t>
            </a:r>
            <a:endParaRPr lang="en-US" sz="1500" dirty="0"/>
          </a:p>
        </p:txBody>
      </p:sp>
      <p:sp>
        <p:nvSpPr>
          <p:cNvPr id="15" name="Shape 12"/>
          <p:cNvSpPr/>
          <p:nvPr/>
        </p:nvSpPr>
        <p:spPr>
          <a:xfrm>
            <a:off x="1146155" y="6122908"/>
            <a:ext cx="668060" cy="22860"/>
          </a:xfrm>
          <a:prstGeom prst="roundRect">
            <a:avLst>
              <a:gd name="adj" fmla="val 1252524"/>
            </a:avLst>
          </a:prstGeom>
          <a:solidFill>
            <a:srgbClr val="37A7E7"/>
          </a:solidFill>
        </p:spPr>
      </p:sp>
      <p:sp>
        <p:nvSpPr>
          <p:cNvPr id="16" name="Shape 13"/>
          <p:cNvSpPr/>
          <p:nvPr/>
        </p:nvSpPr>
        <p:spPr>
          <a:xfrm>
            <a:off x="739557" y="5919668"/>
            <a:ext cx="429458" cy="429458"/>
          </a:xfrm>
          <a:prstGeom prst="roundRect">
            <a:avLst>
              <a:gd name="adj" fmla="val 66672"/>
            </a:avLst>
          </a:prstGeom>
          <a:solidFill>
            <a:srgbClr val="0A081B"/>
          </a:solidFill>
          <a:ln w="22860">
            <a:solidFill>
              <a:srgbClr val="37A7E7"/>
            </a:solidFill>
            <a:prstDash val="solid"/>
          </a:ln>
        </p:spPr>
      </p:sp>
      <p:sp>
        <p:nvSpPr>
          <p:cNvPr id="17" name="Text 14"/>
          <p:cNvSpPr/>
          <p:nvPr/>
        </p:nvSpPr>
        <p:spPr>
          <a:xfrm>
            <a:off x="879693" y="6007060"/>
            <a:ext cx="149066" cy="254556"/>
          </a:xfrm>
          <a:prstGeom prst="rect">
            <a:avLst/>
          </a:prstGeom>
          <a:noFill/>
        </p:spPr>
        <p:txBody>
          <a:bodyPr wrap="none" lIns="0" tIns="0" rIns="0" bIns="0" rtlCol="0" anchor="t"/>
          <a:lstStyle/>
          <a:p>
            <a:pPr marL="0" indent="0" algn="ctr">
              <a:lnSpc>
                <a:spcPts val="2000"/>
              </a:lnSpc>
              <a:buNone/>
            </a:pPr>
            <a:r>
              <a:rPr lang="en-US" sz="2000" b="1" dirty="0">
                <a:solidFill>
                  <a:srgbClr val="E0E4E6"/>
                </a:solidFill>
                <a:latin typeface="Spline Sans Bold" pitchFamily="34" charset="0"/>
                <a:ea typeface="Spline Sans Bold" pitchFamily="34" charset="-122"/>
                <a:cs typeface="Spline Sans Bold" pitchFamily="34" charset="-120"/>
              </a:rPr>
              <a:t>3</a:t>
            </a:r>
            <a:endParaRPr lang="en-US" sz="2000" dirty="0"/>
          </a:p>
        </p:txBody>
      </p:sp>
      <p:sp>
        <p:nvSpPr>
          <p:cNvPr id="18" name="Text 15"/>
          <p:cNvSpPr/>
          <p:nvPr/>
        </p:nvSpPr>
        <p:spPr>
          <a:xfrm>
            <a:off x="2004060" y="5895856"/>
            <a:ext cx="2725936" cy="265033"/>
          </a:xfrm>
          <a:prstGeom prst="rect">
            <a:avLst/>
          </a:prstGeom>
          <a:noFill/>
        </p:spPr>
        <p:txBody>
          <a:bodyPr wrap="none" lIns="0" tIns="0" rIns="0" bIns="0" rtlCol="0" anchor="t"/>
          <a:lstStyle/>
          <a:p>
            <a:pPr marL="0" indent="0" algn="l">
              <a:lnSpc>
                <a:spcPts val="2050"/>
              </a:lnSpc>
              <a:buNone/>
            </a:pPr>
            <a:r>
              <a:rPr lang="en-US" sz="1650" b="1" dirty="0">
                <a:solidFill>
                  <a:srgbClr val="E0E4E6"/>
                </a:solidFill>
                <a:latin typeface="Spline Sans Bold" pitchFamily="34" charset="0"/>
                <a:ea typeface="Spline Sans Bold" pitchFamily="34" charset="-122"/>
                <a:cs typeface="Spline Sans Bold" pitchFamily="34" charset="-120"/>
              </a:rPr>
              <a:t>Performance Enhancement</a:t>
            </a:r>
            <a:endParaRPr lang="en-US" sz="1650" dirty="0"/>
          </a:p>
        </p:txBody>
      </p:sp>
      <p:sp>
        <p:nvSpPr>
          <p:cNvPr id="19" name="Text 16"/>
          <p:cNvSpPr/>
          <p:nvPr/>
        </p:nvSpPr>
        <p:spPr>
          <a:xfrm>
            <a:off x="2004060" y="6275308"/>
            <a:ext cx="6471880" cy="915829"/>
          </a:xfrm>
          <a:prstGeom prst="rect">
            <a:avLst/>
          </a:prstGeom>
          <a:noFill/>
        </p:spPr>
        <p:txBody>
          <a:bodyPr wrap="square" lIns="0" tIns="0" rIns="0" bIns="0" rtlCol="0" anchor="t"/>
          <a:lstStyle/>
          <a:p>
            <a:pPr marL="0" indent="0" algn="l">
              <a:lnSpc>
                <a:spcPts val="2400"/>
              </a:lnSpc>
              <a:buNone/>
            </a:pPr>
            <a:r>
              <a:rPr lang="en-US" sz="1500" dirty="0">
                <a:solidFill>
                  <a:srgbClr val="E0E4E6"/>
                </a:solidFill>
                <a:latin typeface="Barlow" panose="00000800000000000000" pitchFamily="34" charset="0"/>
                <a:ea typeface="Barlow" panose="00000800000000000000" pitchFamily="34" charset="-122"/>
                <a:cs typeface="Barlow" panose="00000800000000000000" pitchFamily="34" charset="-120"/>
              </a:rPr>
              <a:t>The application of SMOTE leads to a significant improvement in the model's performance, particularly in terms of recall and F1-score, which are crucial metrics for accurately identifying defaults.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6879" y="759262"/>
            <a:ext cx="7724656" cy="592693"/>
          </a:xfrm>
          <a:prstGeom prst="rect">
            <a:avLst/>
          </a:prstGeom>
          <a:noFill/>
        </p:spPr>
        <p:txBody>
          <a:bodyPr wrap="none" lIns="0" tIns="0" rIns="0" bIns="0" rtlCol="0" anchor="t"/>
          <a:lstStyle/>
          <a:p>
            <a:pPr marL="0" indent="0">
              <a:lnSpc>
                <a:spcPts val="4650"/>
              </a:lnSpc>
              <a:buNone/>
            </a:pPr>
            <a:r>
              <a:rPr lang="en-US" sz="3700" b="1" dirty="0">
                <a:solidFill>
                  <a:srgbClr val="F0FCFF"/>
                </a:solidFill>
                <a:latin typeface="Spline Sans Bold" pitchFamily="34" charset="0"/>
                <a:ea typeface="Spline Sans Bold" pitchFamily="34" charset="-122"/>
                <a:cs typeface="Spline Sans Bold" pitchFamily="34" charset="-120"/>
              </a:rPr>
              <a:t>Model Evaluation: Superior Results</a:t>
            </a:r>
            <a:endParaRPr lang="en-US" sz="3700" dirty="0"/>
          </a:p>
        </p:txBody>
      </p:sp>
      <p:sp>
        <p:nvSpPr>
          <p:cNvPr id="3" name="Text 1"/>
          <p:cNvSpPr/>
          <p:nvPr/>
        </p:nvSpPr>
        <p:spPr>
          <a:xfrm>
            <a:off x="746879" y="1885355"/>
            <a:ext cx="6408301" cy="704136"/>
          </a:xfrm>
          <a:prstGeom prst="rect">
            <a:avLst/>
          </a:prstGeom>
          <a:noFill/>
        </p:spPr>
        <p:txBody>
          <a:bodyPr wrap="none" lIns="0" tIns="0" rIns="0" bIns="0" rtlCol="0" anchor="t"/>
          <a:lstStyle/>
          <a:p>
            <a:pPr marL="0" indent="0" algn="ctr">
              <a:lnSpc>
                <a:spcPts val="5500"/>
              </a:lnSpc>
              <a:buNone/>
            </a:pPr>
            <a:r>
              <a:rPr lang="en-US" altLang="en-US" sz="5500" dirty="0">
                <a:solidFill>
                  <a:srgbClr val="00B0F0"/>
                </a:solidFill>
              </a:rPr>
              <a:t>94 %</a:t>
            </a:r>
            <a:r>
              <a:rPr lang="en-US" altLang="en-US" sz="5500" dirty="0"/>
              <a:t>   </a:t>
            </a:r>
            <a:endParaRPr lang="en-US" altLang="en-US" sz="5500" dirty="0"/>
          </a:p>
        </p:txBody>
      </p:sp>
      <p:sp>
        <p:nvSpPr>
          <p:cNvPr id="4" name="Text 2"/>
          <p:cNvSpPr/>
          <p:nvPr/>
        </p:nvSpPr>
        <p:spPr>
          <a:xfrm>
            <a:off x="2765465" y="2856190"/>
            <a:ext cx="2371011" cy="296228"/>
          </a:xfrm>
          <a:prstGeom prst="rect">
            <a:avLst/>
          </a:prstGeom>
          <a:noFill/>
        </p:spPr>
        <p:txBody>
          <a:bodyPr wrap="none" lIns="0" tIns="0" rIns="0" bIns="0" rtlCol="0" anchor="t"/>
          <a:lstStyle/>
          <a:p>
            <a:pPr marL="0" indent="0" algn="ctr">
              <a:lnSpc>
                <a:spcPts val="2300"/>
              </a:lnSpc>
              <a:buNone/>
            </a:pPr>
            <a:r>
              <a:rPr lang="en-US" sz="1850" b="1" dirty="0">
                <a:solidFill>
                  <a:srgbClr val="E0E4E6"/>
                </a:solidFill>
                <a:latin typeface="Spline Sans Bold" pitchFamily="34" charset="0"/>
                <a:ea typeface="Spline Sans Bold" pitchFamily="34" charset="-122"/>
                <a:cs typeface="Spline Sans Bold" pitchFamily="34" charset="-120"/>
              </a:rPr>
              <a:t>Accuracy</a:t>
            </a:r>
            <a:endParaRPr lang="en-US" sz="1850" dirty="0"/>
          </a:p>
        </p:txBody>
      </p:sp>
      <p:sp>
        <p:nvSpPr>
          <p:cNvPr id="5" name="Text 3"/>
          <p:cNvSpPr/>
          <p:nvPr/>
        </p:nvSpPr>
        <p:spPr>
          <a:xfrm>
            <a:off x="746879" y="3280410"/>
            <a:ext cx="6408301" cy="682704"/>
          </a:xfrm>
          <a:prstGeom prst="rect">
            <a:avLst/>
          </a:prstGeom>
          <a:noFill/>
        </p:spPr>
        <p:txBody>
          <a:bodyPr wrap="square" lIns="0" tIns="0" rIns="0" bIns="0" rtlCol="0" anchor="t"/>
          <a:lstStyle/>
          <a:p>
            <a:pPr marL="0" indent="0" algn="ctr">
              <a:lnSpc>
                <a:spcPts val="2650"/>
              </a:lnSpc>
              <a:buNone/>
            </a:pPr>
            <a:r>
              <a:rPr lang="en-US" sz="1650" dirty="0">
                <a:solidFill>
                  <a:srgbClr val="E0E4E6"/>
                </a:solidFill>
                <a:latin typeface="Barlow" panose="00000800000000000000" pitchFamily="34" charset="0"/>
                <a:ea typeface="Barlow" panose="00000800000000000000" pitchFamily="34" charset="-122"/>
                <a:cs typeface="Barlow" panose="00000800000000000000" pitchFamily="34" charset="-120"/>
              </a:rPr>
              <a:t>The model achieves a high accuracy of 94%, indicating its ability to correctly classify most loans as either paid in full or charged off.</a:t>
            </a:r>
            <a:endParaRPr lang="en-US" sz="1650" dirty="0"/>
          </a:p>
        </p:txBody>
      </p:sp>
      <p:sp>
        <p:nvSpPr>
          <p:cNvPr id="6" name="Text 4"/>
          <p:cNvSpPr/>
          <p:nvPr/>
        </p:nvSpPr>
        <p:spPr>
          <a:xfrm>
            <a:off x="7475220" y="1885355"/>
            <a:ext cx="6408301" cy="704136"/>
          </a:xfrm>
          <a:prstGeom prst="rect">
            <a:avLst/>
          </a:prstGeom>
          <a:noFill/>
        </p:spPr>
        <p:txBody>
          <a:bodyPr wrap="none" lIns="0" tIns="0" rIns="0" bIns="0" rtlCol="0" anchor="t"/>
          <a:lstStyle/>
          <a:p>
            <a:pPr marL="0" indent="0" algn="ctr">
              <a:lnSpc>
                <a:spcPts val="5500"/>
              </a:lnSpc>
              <a:buNone/>
            </a:pPr>
            <a:r>
              <a:rPr lang="en-US" sz="5500" b="1" dirty="0">
                <a:solidFill>
                  <a:srgbClr val="29DDDA"/>
                </a:solidFill>
                <a:latin typeface="Spline Sans Bold" pitchFamily="34" charset="0"/>
                <a:ea typeface="Spline Sans Bold" pitchFamily="34" charset="-122"/>
                <a:cs typeface="Spline Sans Bold" pitchFamily="34" charset="-120"/>
              </a:rPr>
              <a:t>95%</a:t>
            </a:r>
            <a:endParaRPr lang="en-US" sz="5500" dirty="0"/>
          </a:p>
        </p:txBody>
      </p:sp>
      <p:sp>
        <p:nvSpPr>
          <p:cNvPr id="7" name="Text 5"/>
          <p:cNvSpPr/>
          <p:nvPr/>
        </p:nvSpPr>
        <p:spPr>
          <a:xfrm>
            <a:off x="9493806" y="2856190"/>
            <a:ext cx="2371011" cy="296228"/>
          </a:xfrm>
          <a:prstGeom prst="rect">
            <a:avLst/>
          </a:prstGeom>
          <a:noFill/>
        </p:spPr>
        <p:txBody>
          <a:bodyPr wrap="none" lIns="0" tIns="0" rIns="0" bIns="0" rtlCol="0" anchor="t"/>
          <a:lstStyle/>
          <a:p>
            <a:pPr marL="0" indent="0" algn="ctr">
              <a:lnSpc>
                <a:spcPts val="2300"/>
              </a:lnSpc>
              <a:buNone/>
            </a:pPr>
            <a:r>
              <a:rPr lang="en-US" sz="1850" b="1" dirty="0">
                <a:solidFill>
                  <a:srgbClr val="E0E4E6"/>
                </a:solidFill>
                <a:latin typeface="Spline Sans Bold" pitchFamily="34" charset="0"/>
                <a:ea typeface="Spline Sans Bold" pitchFamily="34" charset="-122"/>
                <a:cs typeface="Spline Sans Bold" pitchFamily="34" charset="-120"/>
              </a:rPr>
              <a:t>Precision</a:t>
            </a:r>
            <a:endParaRPr lang="en-US" sz="1850" dirty="0"/>
          </a:p>
        </p:txBody>
      </p:sp>
      <p:sp>
        <p:nvSpPr>
          <p:cNvPr id="8" name="Text 6"/>
          <p:cNvSpPr/>
          <p:nvPr/>
        </p:nvSpPr>
        <p:spPr>
          <a:xfrm>
            <a:off x="7475220" y="3280410"/>
            <a:ext cx="6408301" cy="1024057"/>
          </a:xfrm>
          <a:prstGeom prst="rect">
            <a:avLst/>
          </a:prstGeom>
          <a:noFill/>
        </p:spPr>
        <p:txBody>
          <a:bodyPr wrap="square" lIns="0" tIns="0" rIns="0" bIns="0" rtlCol="0" anchor="t"/>
          <a:lstStyle/>
          <a:p>
            <a:pPr marL="0" indent="0" algn="ctr">
              <a:lnSpc>
                <a:spcPts val="2650"/>
              </a:lnSpc>
              <a:buNone/>
            </a:pPr>
            <a:r>
              <a:rPr lang="en-US" sz="1650" dirty="0">
                <a:solidFill>
                  <a:srgbClr val="E0E4E6"/>
                </a:solidFill>
                <a:latin typeface="Barlow" panose="00000800000000000000" pitchFamily="34" charset="0"/>
                <a:ea typeface="Barlow" panose="00000800000000000000" pitchFamily="34" charset="-122"/>
                <a:cs typeface="Barlow" panose="00000800000000000000" pitchFamily="34" charset="-120"/>
              </a:rPr>
              <a:t>The model has a precision of 95%, meaning that 91% of the loans predicted to be defaults are actually defaults. This high precision highlights the model's ability to avoid false positives.</a:t>
            </a:r>
            <a:endParaRPr lang="en-US" sz="1650" dirty="0"/>
          </a:p>
        </p:txBody>
      </p:sp>
      <p:sp>
        <p:nvSpPr>
          <p:cNvPr id="9" name="Text 7"/>
          <p:cNvSpPr/>
          <p:nvPr/>
        </p:nvSpPr>
        <p:spPr>
          <a:xfrm>
            <a:off x="746879" y="5051227"/>
            <a:ext cx="6408301" cy="704136"/>
          </a:xfrm>
          <a:prstGeom prst="rect">
            <a:avLst/>
          </a:prstGeom>
          <a:noFill/>
        </p:spPr>
        <p:txBody>
          <a:bodyPr wrap="none" lIns="0" tIns="0" rIns="0" bIns="0" rtlCol="0" anchor="t"/>
          <a:lstStyle/>
          <a:p>
            <a:pPr marL="0" indent="0" algn="ctr">
              <a:lnSpc>
                <a:spcPts val="5500"/>
              </a:lnSpc>
              <a:buNone/>
            </a:pPr>
            <a:r>
              <a:rPr lang="en-US" sz="5500" b="1" dirty="0">
                <a:solidFill>
                  <a:srgbClr val="37A7E7"/>
                </a:solidFill>
                <a:latin typeface="Spline Sans Bold" pitchFamily="34" charset="0"/>
                <a:ea typeface="Spline Sans Bold" pitchFamily="34" charset="-122"/>
                <a:cs typeface="Spline Sans Bold" pitchFamily="34" charset="-120"/>
              </a:rPr>
              <a:t>96%</a:t>
            </a:r>
            <a:endParaRPr lang="en-US" sz="5500" dirty="0"/>
          </a:p>
        </p:txBody>
      </p:sp>
      <p:sp>
        <p:nvSpPr>
          <p:cNvPr id="10" name="Text 8"/>
          <p:cNvSpPr/>
          <p:nvPr/>
        </p:nvSpPr>
        <p:spPr>
          <a:xfrm>
            <a:off x="2765465" y="6022062"/>
            <a:ext cx="2371011" cy="296228"/>
          </a:xfrm>
          <a:prstGeom prst="rect">
            <a:avLst/>
          </a:prstGeom>
          <a:noFill/>
        </p:spPr>
        <p:txBody>
          <a:bodyPr wrap="none" lIns="0" tIns="0" rIns="0" bIns="0" rtlCol="0" anchor="t"/>
          <a:lstStyle/>
          <a:p>
            <a:pPr marL="0" indent="0" algn="ctr">
              <a:lnSpc>
                <a:spcPts val="2300"/>
              </a:lnSpc>
              <a:buNone/>
            </a:pPr>
            <a:r>
              <a:rPr lang="en-US" sz="1850" b="1" dirty="0">
                <a:solidFill>
                  <a:srgbClr val="E0E4E6"/>
                </a:solidFill>
                <a:latin typeface="Spline Sans Bold" pitchFamily="34" charset="0"/>
                <a:ea typeface="Spline Sans Bold" pitchFamily="34" charset="-122"/>
                <a:cs typeface="Spline Sans Bold" pitchFamily="34" charset="-120"/>
              </a:rPr>
              <a:t>Recall</a:t>
            </a:r>
            <a:endParaRPr lang="en-US" sz="1850" dirty="0"/>
          </a:p>
        </p:txBody>
      </p:sp>
      <p:sp>
        <p:nvSpPr>
          <p:cNvPr id="11" name="Text 9"/>
          <p:cNvSpPr/>
          <p:nvPr/>
        </p:nvSpPr>
        <p:spPr>
          <a:xfrm>
            <a:off x="746879" y="6446282"/>
            <a:ext cx="6408301" cy="1024057"/>
          </a:xfrm>
          <a:prstGeom prst="rect">
            <a:avLst/>
          </a:prstGeom>
          <a:noFill/>
        </p:spPr>
        <p:txBody>
          <a:bodyPr wrap="square" lIns="0" tIns="0" rIns="0" bIns="0" rtlCol="0" anchor="t"/>
          <a:lstStyle/>
          <a:p>
            <a:pPr marL="0" indent="0" algn="ctr">
              <a:lnSpc>
                <a:spcPts val="2650"/>
              </a:lnSpc>
              <a:buNone/>
            </a:pPr>
            <a:r>
              <a:rPr lang="en-US" sz="1650" dirty="0">
                <a:solidFill>
                  <a:srgbClr val="E0E4E6"/>
                </a:solidFill>
                <a:latin typeface="Barlow" panose="00000800000000000000" pitchFamily="34" charset="0"/>
                <a:ea typeface="Barlow" panose="00000800000000000000" pitchFamily="34" charset="-122"/>
                <a:cs typeface="Barlow" panose="00000800000000000000" pitchFamily="34" charset="-120"/>
              </a:rPr>
              <a:t>With a recall of 90%, the model correctly identifies 96% of all actual defaults. This high recall is crucial for minimizing the number of missed defaults and preventing potential financial losses.</a:t>
            </a:r>
            <a:endParaRPr lang="en-US" sz="1650" dirty="0"/>
          </a:p>
        </p:txBody>
      </p:sp>
      <p:sp>
        <p:nvSpPr>
          <p:cNvPr id="12" name="Text 10"/>
          <p:cNvSpPr/>
          <p:nvPr/>
        </p:nvSpPr>
        <p:spPr>
          <a:xfrm>
            <a:off x="7475220" y="5051227"/>
            <a:ext cx="6408301" cy="704136"/>
          </a:xfrm>
          <a:prstGeom prst="rect">
            <a:avLst/>
          </a:prstGeom>
          <a:noFill/>
        </p:spPr>
        <p:txBody>
          <a:bodyPr wrap="none" lIns="0" tIns="0" rIns="0" bIns="0" rtlCol="0" anchor="t"/>
          <a:lstStyle/>
          <a:p>
            <a:pPr marL="0" indent="0" algn="ctr">
              <a:lnSpc>
                <a:spcPts val="5500"/>
              </a:lnSpc>
              <a:buNone/>
            </a:pPr>
            <a:r>
              <a:rPr lang="en-US" sz="5500" b="1" dirty="0">
                <a:solidFill>
                  <a:srgbClr val="00B0F0"/>
                </a:solidFill>
                <a:latin typeface="Spline Sans Bold" pitchFamily="34" charset="0"/>
                <a:ea typeface="Spline Sans Bold" pitchFamily="34" charset="-122"/>
                <a:cs typeface="Spline Sans Bold" pitchFamily="34" charset="-120"/>
              </a:rPr>
              <a:t>95%</a:t>
            </a:r>
            <a:endParaRPr lang="en-US" sz="5500" b="1" dirty="0">
              <a:solidFill>
                <a:srgbClr val="00B0F0"/>
              </a:solidFill>
              <a:latin typeface="Spline Sans Bold" pitchFamily="34" charset="0"/>
              <a:ea typeface="Spline Sans Bold" pitchFamily="34" charset="-122"/>
              <a:cs typeface="Spline Sans Bold" pitchFamily="34" charset="-120"/>
            </a:endParaRPr>
          </a:p>
        </p:txBody>
      </p:sp>
      <p:sp>
        <p:nvSpPr>
          <p:cNvPr id="13" name="Text 11"/>
          <p:cNvSpPr/>
          <p:nvPr/>
        </p:nvSpPr>
        <p:spPr>
          <a:xfrm>
            <a:off x="9493806" y="6022062"/>
            <a:ext cx="2371011" cy="296228"/>
          </a:xfrm>
          <a:prstGeom prst="rect">
            <a:avLst/>
          </a:prstGeom>
          <a:noFill/>
        </p:spPr>
        <p:txBody>
          <a:bodyPr wrap="none" lIns="0" tIns="0" rIns="0" bIns="0" rtlCol="0" anchor="t"/>
          <a:lstStyle/>
          <a:p>
            <a:pPr marL="0" indent="0" algn="ctr">
              <a:lnSpc>
                <a:spcPts val="2300"/>
              </a:lnSpc>
              <a:buNone/>
            </a:pPr>
            <a:r>
              <a:rPr lang="en-US" sz="1850" b="1" dirty="0">
                <a:solidFill>
                  <a:srgbClr val="E0E4E6"/>
                </a:solidFill>
                <a:latin typeface="Spline Sans Bold" pitchFamily="34" charset="0"/>
                <a:ea typeface="Spline Sans Bold" pitchFamily="34" charset="-122"/>
                <a:cs typeface="Spline Sans Bold" pitchFamily="34" charset="-120"/>
              </a:rPr>
              <a:t>F1-score</a:t>
            </a:r>
            <a:endParaRPr lang="en-US" sz="1850" dirty="0"/>
          </a:p>
        </p:txBody>
      </p:sp>
      <p:sp>
        <p:nvSpPr>
          <p:cNvPr id="14" name="Text 12"/>
          <p:cNvSpPr/>
          <p:nvPr/>
        </p:nvSpPr>
        <p:spPr>
          <a:xfrm>
            <a:off x="7475220" y="6446282"/>
            <a:ext cx="6408301" cy="1024057"/>
          </a:xfrm>
          <a:prstGeom prst="rect">
            <a:avLst/>
          </a:prstGeom>
          <a:noFill/>
        </p:spPr>
        <p:txBody>
          <a:bodyPr wrap="square" lIns="0" tIns="0" rIns="0" bIns="0" rtlCol="0" anchor="t"/>
          <a:lstStyle/>
          <a:p>
            <a:pPr marL="0" indent="0" algn="ctr">
              <a:lnSpc>
                <a:spcPts val="2650"/>
              </a:lnSpc>
              <a:buNone/>
            </a:pPr>
            <a:r>
              <a:rPr lang="en-US" sz="1650" dirty="0">
                <a:solidFill>
                  <a:srgbClr val="E0E4E6"/>
                </a:solidFill>
                <a:latin typeface="Barlow" panose="00000800000000000000" pitchFamily="34" charset="0"/>
                <a:ea typeface="Barlow" panose="00000800000000000000" pitchFamily="34" charset="-122"/>
                <a:cs typeface="Barlow" panose="00000800000000000000" pitchFamily="34" charset="-120"/>
              </a:rPr>
              <a:t>The F1-score of 95% represents a balanced measure of precision and recall. This score emphasizes the model's ability to accurately identify defaults while minimizing false positives and false negatives.</a:t>
            </a:r>
            <a:endParaRPr lang="en-US" sz="1650" dirty="0"/>
          </a:p>
        </p:txBody>
      </p:sp>
      <p:sp>
        <p:nvSpPr>
          <p:cNvPr id="15" name="Text Box 14"/>
          <p:cNvSpPr txBox="1"/>
          <p:nvPr/>
        </p:nvSpPr>
        <p:spPr>
          <a:xfrm>
            <a:off x="12912725" y="7830185"/>
            <a:ext cx="1483995" cy="203200"/>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7576" y="952262"/>
            <a:ext cx="8476178" cy="482322"/>
          </a:xfrm>
          <a:prstGeom prst="rect">
            <a:avLst/>
          </a:prstGeom>
          <a:noFill/>
        </p:spPr>
        <p:txBody>
          <a:bodyPr wrap="none" lIns="0" tIns="0" rIns="0" bIns="0" rtlCol="0" anchor="t"/>
          <a:lstStyle/>
          <a:p>
            <a:pPr marL="0" indent="0">
              <a:lnSpc>
                <a:spcPts val="3750"/>
              </a:lnSpc>
              <a:buNone/>
            </a:pPr>
            <a:r>
              <a:rPr lang="en-US" sz="3000" b="1" dirty="0">
                <a:solidFill>
                  <a:srgbClr val="F0FCFF"/>
                </a:solidFill>
                <a:latin typeface="Spline Sans Bold" pitchFamily="34" charset="0"/>
                <a:ea typeface="Spline Sans Bold" pitchFamily="34" charset="-122"/>
                <a:cs typeface="Spline Sans Bold" pitchFamily="34" charset="-120"/>
              </a:rPr>
              <a:t>Conclusion &amp; Future Directions: Looking Ahead</a:t>
            </a:r>
            <a:endParaRPr lang="en-US" sz="3000" dirty="0"/>
          </a:p>
        </p:txBody>
      </p:sp>
      <p:pic>
        <p:nvPicPr>
          <p:cNvPr id="3" name="Image 0" descr="preencoded.png"/>
          <p:cNvPicPr>
            <a:picLocks noChangeAspect="1"/>
          </p:cNvPicPr>
          <p:nvPr/>
        </p:nvPicPr>
        <p:blipFill>
          <a:blip r:embed="rId1"/>
          <a:stretch>
            <a:fillRect/>
          </a:stretch>
        </p:blipFill>
        <p:spPr>
          <a:xfrm>
            <a:off x="2854523" y="1781770"/>
            <a:ext cx="2213491" cy="1802963"/>
          </a:xfrm>
          <a:prstGeom prst="rect">
            <a:avLst/>
          </a:prstGeom>
        </p:spPr>
      </p:pic>
      <p:sp>
        <p:nvSpPr>
          <p:cNvPr id="4" name="Text 1"/>
          <p:cNvSpPr/>
          <p:nvPr/>
        </p:nvSpPr>
        <p:spPr>
          <a:xfrm>
            <a:off x="3914299" y="2753916"/>
            <a:ext cx="93940" cy="347186"/>
          </a:xfrm>
          <a:prstGeom prst="rect">
            <a:avLst/>
          </a:prstGeom>
          <a:noFill/>
        </p:spPr>
        <p:txBody>
          <a:bodyPr wrap="none" lIns="0" tIns="0" rIns="0" bIns="0" rtlCol="0" anchor="t"/>
          <a:lstStyle/>
          <a:p>
            <a:pPr marL="0" indent="0" algn="ctr">
              <a:lnSpc>
                <a:spcPts val="2700"/>
              </a:lnSpc>
              <a:buNone/>
            </a:pPr>
            <a:r>
              <a:rPr lang="en-US" sz="1700" b="1" dirty="0">
                <a:solidFill>
                  <a:srgbClr val="E0E4E6"/>
                </a:solidFill>
                <a:latin typeface="Spline Sans Bold" pitchFamily="34" charset="0"/>
                <a:ea typeface="Spline Sans Bold" pitchFamily="34" charset="-122"/>
                <a:cs typeface="Spline Sans Bold" pitchFamily="34" charset="-120"/>
              </a:rPr>
              <a:t>1</a:t>
            </a:r>
            <a:endParaRPr lang="en-US" sz="1700" dirty="0"/>
          </a:p>
        </p:txBody>
      </p:sp>
      <p:sp>
        <p:nvSpPr>
          <p:cNvPr id="5" name="Text 2"/>
          <p:cNvSpPr/>
          <p:nvPr/>
        </p:nvSpPr>
        <p:spPr>
          <a:xfrm>
            <a:off x="5241607" y="2562701"/>
            <a:ext cx="1672114" cy="241102"/>
          </a:xfrm>
          <a:prstGeom prst="rect">
            <a:avLst/>
          </a:prstGeom>
          <a:noFill/>
        </p:spPr>
        <p:txBody>
          <a:bodyPr wrap="none" lIns="0" tIns="0" rIns="0" bIns="0" rtlCol="0" anchor="t"/>
          <a:lstStyle/>
          <a:p>
            <a:pPr marL="0" indent="0" algn="l">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Key Achievements</a:t>
            </a:r>
            <a:endParaRPr lang="en-US" sz="1500" dirty="0"/>
          </a:p>
        </p:txBody>
      </p:sp>
      <p:sp>
        <p:nvSpPr>
          <p:cNvPr id="6" name="Shape 3"/>
          <p:cNvSpPr/>
          <p:nvPr/>
        </p:nvSpPr>
        <p:spPr>
          <a:xfrm>
            <a:off x="5111353" y="3596878"/>
            <a:ext cx="8868132" cy="11430"/>
          </a:xfrm>
          <a:prstGeom prst="roundRect">
            <a:avLst>
              <a:gd name="adj" fmla="val 2278568"/>
            </a:avLst>
          </a:prstGeom>
          <a:solidFill>
            <a:srgbClr val="16FFBB"/>
          </a:solidFill>
        </p:spPr>
      </p:sp>
      <p:pic>
        <p:nvPicPr>
          <p:cNvPr id="7" name="Image 1" descr="preencoded.png"/>
          <p:cNvPicPr>
            <a:picLocks noChangeAspect="1"/>
          </p:cNvPicPr>
          <p:nvPr/>
        </p:nvPicPr>
        <p:blipFill>
          <a:blip r:embed="rId2"/>
          <a:stretch>
            <a:fillRect/>
          </a:stretch>
        </p:blipFill>
        <p:spPr>
          <a:xfrm>
            <a:off x="1747838" y="3628072"/>
            <a:ext cx="4426982" cy="1802963"/>
          </a:xfrm>
          <a:prstGeom prst="rect">
            <a:avLst/>
          </a:prstGeom>
        </p:spPr>
      </p:pic>
      <p:sp>
        <p:nvSpPr>
          <p:cNvPr id="8" name="Text 4"/>
          <p:cNvSpPr/>
          <p:nvPr/>
        </p:nvSpPr>
        <p:spPr>
          <a:xfrm>
            <a:off x="3900964" y="4355902"/>
            <a:ext cx="120729" cy="347186"/>
          </a:xfrm>
          <a:prstGeom prst="rect">
            <a:avLst/>
          </a:prstGeom>
          <a:noFill/>
        </p:spPr>
        <p:txBody>
          <a:bodyPr wrap="none" lIns="0" tIns="0" rIns="0" bIns="0" rtlCol="0" anchor="t"/>
          <a:lstStyle/>
          <a:p>
            <a:pPr marL="0" indent="0" algn="ctr">
              <a:lnSpc>
                <a:spcPts val="2700"/>
              </a:lnSpc>
              <a:buNone/>
            </a:pPr>
            <a:r>
              <a:rPr lang="en-US" sz="1700" b="1" dirty="0">
                <a:solidFill>
                  <a:srgbClr val="E0E4E6"/>
                </a:solidFill>
                <a:latin typeface="Spline Sans Bold" pitchFamily="34" charset="0"/>
                <a:ea typeface="Spline Sans Bold" pitchFamily="34" charset="-122"/>
                <a:cs typeface="Spline Sans Bold" pitchFamily="34" charset="-120"/>
              </a:rPr>
              <a:t>2</a:t>
            </a:r>
            <a:endParaRPr lang="en-US" sz="1700" dirty="0"/>
          </a:p>
        </p:txBody>
      </p:sp>
      <p:sp>
        <p:nvSpPr>
          <p:cNvPr id="9" name="Text 5"/>
          <p:cNvSpPr/>
          <p:nvPr/>
        </p:nvSpPr>
        <p:spPr>
          <a:xfrm>
            <a:off x="6348413" y="3940492"/>
            <a:ext cx="2008108" cy="241102"/>
          </a:xfrm>
          <a:prstGeom prst="rect">
            <a:avLst/>
          </a:prstGeom>
          <a:noFill/>
        </p:spPr>
        <p:txBody>
          <a:bodyPr wrap="none" lIns="0" tIns="0" rIns="0" bIns="0" rtlCol="0" anchor="t"/>
          <a:lstStyle/>
          <a:p>
            <a:pPr marL="0" indent="0" algn="l">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Superior Performance</a:t>
            </a:r>
            <a:endParaRPr lang="en-US" sz="1500" dirty="0"/>
          </a:p>
        </p:txBody>
      </p:sp>
      <p:sp>
        <p:nvSpPr>
          <p:cNvPr id="10" name="Text 6"/>
          <p:cNvSpPr/>
          <p:nvPr/>
        </p:nvSpPr>
        <p:spPr>
          <a:xfrm>
            <a:off x="6348413" y="4285655"/>
            <a:ext cx="7500818" cy="832961"/>
          </a:xfrm>
          <a:prstGeom prst="rect">
            <a:avLst/>
          </a:prstGeom>
          <a:noFill/>
        </p:spPr>
        <p:txBody>
          <a:bodyPr wrap="square" lIns="0" tIns="0" rIns="0" bIns="0" rtlCol="0" anchor="t"/>
          <a:lstStyle/>
          <a:p>
            <a:pPr marL="0" indent="0" algn="l">
              <a:lnSpc>
                <a:spcPts val="2150"/>
              </a:lnSpc>
              <a:buNone/>
            </a:pPr>
            <a:r>
              <a:rPr lang="en-US" sz="1350" dirty="0">
                <a:solidFill>
                  <a:srgbClr val="E0E4E6"/>
                </a:solidFill>
                <a:latin typeface="Barlow" panose="00000800000000000000" pitchFamily="34" charset="0"/>
                <a:ea typeface="Barlow" panose="00000800000000000000" pitchFamily="34" charset="-122"/>
                <a:cs typeface="Barlow" panose="00000800000000000000" pitchFamily="34" charset="-120"/>
              </a:rPr>
              <a:t>The Gradient Boosting model with SMOTE demonstrates superior performance in predicting SBA loan defaults, accurately identifying high-risk loans and contributing to sustainable economic development.</a:t>
            </a:r>
            <a:endParaRPr lang="en-US" sz="1350" dirty="0"/>
          </a:p>
        </p:txBody>
      </p:sp>
      <p:sp>
        <p:nvSpPr>
          <p:cNvPr id="11" name="Shape 7"/>
          <p:cNvSpPr/>
          <p:nvPr/>
        </p:nvSpPr>
        <p:spPr>
          <a:xfrm>
            <a:off x="6218158" y="5443180"/>
            <a:ext cx="7761327" cy="11430"/>
          </a:xfrm>
          <a:prstGeom prst="roundRect">
            <a:avLst>
              <a:gd name="adj" fmla="val 2278568"/>
            </a:avLst>
          </a:prstGeom>
          <a:solidFill>
            <a:srgbClr val="29DDDA"/>
          </a:solidFill>
        </p:spPr>
      </p:sp>
      <p:pic>
        <p:nvPicPr>
          <p:cNvPr id="12" name="Image 2" descr="preencoded.png"/>
          <p:cNvPicPr>
            <a:picLocks noChangeAspect="1"/>
          </p:cNvPicPr>
          <p:nvPr/>
        </p:nvPicPr>
        <p:blipFill>
          <a:blip r:embed="rId3"/>
          <a:stretch>
            <a:fillRect/>
          </a:stretch>
        </p:blipFill>
        <p:spPr>
          <a:xfrm>
            <a:off x="641033" y="5474375"/>
            <a:ext cx="6640473" cy="1802963"/>
          </a:xfrm>
          <a:prstGeom prst="rect">
            <a:avLst/>
          </a:prstGeom>
        </p:spPr>
      </p:pic>
      <p:sp>
        <p:nvSpPr>
          <p:cNvPr id="13" name="Text 8"/>
          <p:cNvSpPr/>
          <p:nvPr/>
        </p:nvSpPr>
        <p:spPr>
          <a:xfrm>
            <a:off x="3897749" y="6202204"/>
            <a:ext cx="127040" cy="347186"/>
          </a:xfrm>
          <a:prstGeom prst="rect">
            <a:avLst/>
          </a:prstGeom>
          <a:noFill/>
        </p:spPr>
        <p:txBody>
          <a:bodyPr wrap="none" lIns="0" tIns="0" rIns="0" bIns="0" rtlCol="0" anchor="t"/>
          <a:lstStyle/>
          <a:p>
            <a:pPr marL="0" indent="0" algn="ctr">
              <a:lnSpc>
                <a:spcPts val="2700"/>
              </a:lnSpc>
              <a:buNone/>
            </a:pPr>
            <a:r>
              <a:rPr lang="en-US" sz="1700" b="1" dirty="0">
                <a:solidFill>
                  <a:srgbClr val="E0E4E6"/>
                </a:solidFill>
                <a:latin typeface="Spline Sans Bold" pitchFamily="34" charset="0"/>
                <a:ea typeface="Spline Sans Bold" pitchFamily="34" charset="-122"/>
                <a:cs typeface="Spline Sans Bold" pitchFamily="34" charset="-120"/>
              </a:rPr>
              <a:t>3</a:t>
            </a:r>
            <a:endParaRPr lang="en-US" sz="1700" dirty="0"/>
          </a:p>
        </p:txBody>
      </p:sp>
      <p:sp>
        <p:nvSpPr>
          <p:cNvPr id="14" name="Text 9"/>
          <p:cNvSpPr/>
          <p:nvPr/>
        </p:nvSpPr>
        <p:spPr>
          <a:xfrm>
            <a:off x="7455098" y="5647968"/>
            <a:ext cx="1980009" cy="241102"/>
          </a:xfrm>
          <a:prstGeom prst="rect">
            <a:avLst/>
          </a:prstGeom>
          <a:noFill/>
        </p:spPr>
        <p:txBody>
          <a:bodyPr wrap="none" lIns="0" tIns="0" rIns="0" bIns="0" rtlCol="0" anchor="t"/>
          <a:lstStyle/>
          <a:p>
            <a:pPr marL="0" indent="0" algn="l">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Future Enhancements</a:t>
            </a:r>
            <a:endParaRPr lang="en-US" sz="1500" dirty="0"/>
          </a:p>
        </p:txBody>
      </p:sp>
      <p:sp>
        <p:nvSpPr>
          <p:cNvPr id="15" name="Text 10"/>
          <p:cNvSpPr/>
          <p:nvPr/>
        </p:nvSpPr>
        <p:spPr>
          <a:xfrm>
            <a:off x="7455098" y="5993130"/>
            <a:ext cx="6394133" cy="1110615"/>
          </a:xfrm>
          <a:prstGeom prst="rect">
            <a:avLst/>
          </a:prstGeom>
          <a:noFill/>
        </p:spPr>
        <p:txBody>
          <a:bodyPr wrap="square" lIns="0" tIns="0" rIns="0" bIns="0" rtlCol="0" anchor="t"/>
          <a:lstStyle/>
          <a:p>
            <a:pPr marL="0" indent="0" algn="l">
              <a:lnSpc>
                <a:spcPts val="2150"/>
              </a:lnSpc>
              <a:buNone/>
            </a:pPr>
            <a:r>
              <a:rPr lang="en-US" sz="1350" dirty="0">
                <a:solidFill>
                  <a:srgbClr val="E0E4E6"/>
                </a:solidFill>
                <a:latin typeface="Barlow" panose="00000800000000000000" pitchFamily="34" charset="0"/>
                <a:ea typeface="Barlow" panose="00000800000000000000" pitchFamily="34" charset="-122"/>
                <a:cs typeface="Barlow" panose="00000800000000000000" pitchFamily="34" charset="-120"/>
              </a:rPr>
              <a:t>Future improvements could involve gathering more data to increase model robustness, exploring additional features like credit scores and economic indicators, implementing deployment strategies for real-world application, and enhancing the application interface for greater user-friendliness.</a:t>
            </a:r>
            <a:endParaRPr lang="en-US" sz="1350" dirty="0"/>
          </a:p>
        </p:txBody>
      </p:sp>
      <p:sp>
        <p:nvSpPr>
          <p:cNvPr id="16" name="Text Box 15"/>
          <p:cNvSpPr txBox="1"/>
          <p:nvPr/>
        </p:nvSpPr>
        <p:spPr>
          <a:xfrm>
            <a:off x="12872085" y="7766050"/>
            <a:ext cx="1620520" cy="327025"/>
          </a:xfrm>
          <a:prstGeom prst="rect">
            <a:avLst/>
          </a:prstGeom>
        </p:spPr>
        <p:style>
          <a:lnRef idx="0">
            <a:srgbClr val="FFFFFF"/>
          </a:lnRef>
          <a:fillRef idx="1">
            <a:prstClr val="black"/>
          </a:fillRef>
          <a:effectRef idx="0">
            <a:srgbClr val="FFFFFF"/>
          </a:effectRef>
          <a:fontRef idx="minor">
            <a:schemeClr val="lt1"/>
          </a:fontRef>
        </p:style>
        <p:txBody>
          <a:bodyPr wrap="square" rtlCol="0">
            <a:no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7170</Words>
  <Application>WPS Presentation</Application>
  <PresentationFormat>On-screen Show (16:9)</PresentationFormat>
  <Paragraphs>170</Paragraphs>
  <Slides>10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Spline Sans Bold</vt:lpstr>
      <vt:lpstr>Segoe Print</vt:lpstr>
      <vt:lpstr>Spline Sans Bold</vt:lpstr>
      <vt:lpstr>Spline Sans Bold</vt:lpstr>
      <vt:lpstr>Barlow</vt:lpstr>
      <vt:lpstr>Barlow</vt:lpstr>
      <vt:lpstr>Barlow</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Nirmal King</cp:lastModifiedBy>
  <cp:revision>2</cp:revision>
  <dcterms:created xsi:type="dcterms:W3CDTF">2025-01-30T17:47:00Z</dcterms:created>
  <dcterms:modified xsi:type="dcterms:W3CDTF">2025-01-30T18:04:40Z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66E4FA021ED94F108BD68DF8DEEA3E70_12</vt:lpwstr>
  </property>
  <property fmtid="{D5CDD505-2E9C-101B-9397-08002B2CF9AE}" pid="3" name="KSOProductBuildVer">
    <vt:lpwstr>1033-12.2.0.19805</vt:lpwstr>
  </property>
</Properties>
</file>