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72" r:id="rId2"/>
    <p:sldId id="273" r:id="rId3"/>
    <p:sldId id="259" r:id="rId4"/>
    <p:sldId id="278" r:id="rId5"/>
    <p:sldId id="261" r:id="rId6"/>
    <p:sldId id="262" r:id="rId7"/>
    <p:sldId id="263" r:id="rId8"/>
    <p:sldId id="264" r:id="rId9"/>
    <p:sldId id="279" r:id="rId10"/>
    <p:sldId id="266" r:id="rId11"/>
    <p:sldId id="268" r:id="rId12"/>
    <p:sldId id="282"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82" d="100"/>
          <a:sy n="82" d="100"/>
        </p:scale>
        <p:origin x="720"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na Ashok" userId="606bef2c4846877a" providerId="LiveId" clId="{09E7705A-0CDF-4400-8101-81386FCBDD64}"/>
    <pc:docChg chg="undo custSel modSld">
      <pc:chgData name="Kavina Ashok" userId="606bef2c4846877a" providerId="LiveId" clId="{09E7705A-0CDF-4400-8101-81386FCBDD64}" dt="2023-01-31T18:29:25.354" v="248" actId="20577"/>
      <pc:docMkLst>
        <pc:docMk/>
      </pc:docMkLst>
      <pc:sldChg chg="modSp mod">
        <pc:chgData name="Kavina Ashok" userId="606bef2c4846877a" providerId="LiveId" clId="{09E7705A-0CDF-4400-8101-81386FCBDD64}" dt="2023-01-31T18:26:29.484" v="161"/>
        <pc:sldMkLst>
          <pc:docMk/>
          <pc:sldMk cId="3435077016" sldId="259"/>
        </pc:sldMkLst>
        <pc:spChg chg="mod">
          <ac:chgData name="Kavina Ashok" userId="606bef2c4846877a" providerId="LiveId" clId="{09E7705A-0CDF-4400-8101-81386FCBDD64}" dt="2023-01-31T18:26:29.484" v="161"/>
          <ac:spMkLst>
            <pc:docMk/>
            <pc:sldMk cId="3435077016" sldId="259"/>
            <ac:spMk id="3" creationId="{FAD9BE9C-B5EA-5DA0-9156-6E05D3882992}"/>
          </ac:spMkLst>
        </pc:spChg>
      </pc:sldChg>
      <pc:sldChg chg="modSp mod">
        <pc:chgData name="Kavina Ashok" userId="606bef2c4846877a" providerId="LiveId" clId="{09E7705A-0CDF-4400-8101-81386FCBDD64}" dt="2023-01-31T18:28:16.851" v="183" actId="20577"/>
        <pc:sldMkLst>
          <pc:docMk/>
          <pc:sldMk cId="1699088621" sldId="261"/>
        </pc:sldMkLst>
        <pc:spChg chg="mod">
          <ac:chgData name="Kavina Ashok" userId="606bef2c4846877a" providerId="LiveId" clId="{09E7705A-0CDF-4400-8101-81386FCBDD64}" dt="2023-01-31T18:28:16.851" v="183" actId="20577"/>
          <ac:spMkLst>
            <pc:docMk/>
            <pc:sldMk cId="1699088621" sldId="261"/>
            <ac:spMk id="4" creationId="{BCD1D6FF-1122-B11D-0CE3-E62BA27376FA}"/>
          </ac:spMkLst>
        </pc:spChg>
        <pc:spChg chg="mod">
          <ac:chgData name="Kavina Ashok" userId="606bef2c4846877a" providerId="LiveId" clId="{09E7705A-0CDF-4400-8101-81386FCBDD64}" dt="2023-01-31T18:26:20.372" v="159"/>
          <ac:spMkLst>
            <pc:docMk/>
            <pc:sldMk cId="1699088621" sldId="261"/>
            <ac:spMk id="7" creationId="{8FD92B98-444C-00D2-3246-91E7E1BFB673}"/>
          </ac:spMkLst>
        </pc:spChg>
      </pc:sldChg>
      <pc:sldChg chg="modSp mod">
        <pc:chgData name="Kavina Ashok" userId="606bef2c4846877a" providerId="LiveId" clId="{09E7705A-0CDF-4400-8101-81386FCBDD64}" dt="2023-01-31T18:26:13.969" v="157"/>
        <pc:sldMkLst>
          <pc:docMk/>
          <pc:sldMk cId="2752853293" sldId="262"/>
        </pc:sldMkLst>
        <pc:spChg chg="mod">
          <ac:chgData name="Kavina Ashok" userId="606bef2c4846877a" providerId="LiveId" clId="{09E7705A-0CDF-4400-8101-81386FCBDD64}" dt="2023-01-31T18:26:13.969" v="157"/>
          <ac:spMkLst>
            <pc:docMk/>
            <pc:sldMk cId="2752853293" sldId="262"/>
            <ac:spMk id="6" creationId="{8F9C73CF-CD73-39D0-D208-17D75BEB817B}"/>
          </ac:spMkLst>
        </pc:spChg>
      </pc:sldChg>
      <pc:sldChg chg="modSp mod">
        <pc:chgData name="Kavina Ashok" userId="606bef2c4846877a" providerId="LiveId" clId="{09E7705A-0CDF-4400-8101-81386FCBDD64}" dt="2023-01-31T18:26:04.989" v="155"/>
        <pc:sldMkLst>
          <pc:docMk/>
          <pc:sldMk cId="1096717490" sldId="263"/>
        </pc:sldMkLst>
        <pc:spChg chg="mod">
          <ac:chgData name="Kavina Ashok" userId="606bef2c4846877a" providerId="LiveId" clId="{09E7705A-0CDF-4400-8101-81386FCBDD64}" dt="2023-01-31T18:26:04.989" v="155"/>
          <ac:spMkLst>
            <pc:docMk/>
            <pc:sldMk cId="1096717490" sldId="263"/>
            <ac:spMk id="3" creationId="{B1EFDBE1-8C88-4D39-6BA3-537373DFA091}"/>
          </ac:spMkLst>
        </pc:spChg>
      </pc:sldChg>
      <pc:sldChg chg="modSp mod">
        <pc:chgData name="Kavina Ashok" userId="606bef2c4846877a" providerId="LiveId" clId="{09E7705A-0CDF-4400-8101-81386FCBDD64}" dt="2023-01-31T18:25:50.499" v="153"/>
        <pc:sldMkLst>
          <pc:docMk/>
          <pc:sldMk cId="1002104821" sldId="264"/>
        </pc:sldMkLst>
        <pc:spChg chg="mod">
          <ac:chgData name="Kavina Ashok" userId="606bef2c4846877a" providerId="LiveId" clId="{09E7705A-0CDF-4400-8101-81386FCBDD64}" dt="2023-01-31T18:25:50.499" v="153"/>
          <ac:spMkLst>
            <pc:docMk/>
            <pc:sldMk cId="1002104821" sldId="264"/>
            <ac:spMk id="3" creationId="{A29B6800-D0C2-8D9D-7F2C-5D0E41F51909}"/>
          </ac:spMkLst>
        </pc:spChg>
      </pc:sldChg>
      <pc:sldChg chg="modSp mod">
        <pc:chgData name="Kavina Ashok" userId="606bef2c4846877a" providerId="LiveId" clId="{09E7705A-0CDF-4400-8101-81386FCBDD64}" dt="2023-01-31T18:25:35.445" v="151"/>
        <pc:sldMkLst>
          <pc:docMk/>
          <pc:sldMk cId="1234133501" sldId="266"/>
        </pc:sldMkLst>
        <pc:spChg chg="mod">
          <ac:chgData name="Kavina Ashok" userId="606bef2c4846877a" providerId="LiveId" clId="{09E7705A-0CDF-4400-8101-81386FCBDD64}" dt="2023-01-31T18:25:35.445" v="151"/>
          <ac:spMkLst>
            <pc:docMk/>
            <pc:sldMk cId="1234133501" sldId="266"/>
            <ac:spMk id="4" creationId="{33D4406C-089C-C2FF-4CED-A1744760FE3A}"/>
          </ac:spMkLst>
        </pc:spChg>
      </pc:sldChg>
      <pc:sldChg chg="addSp delSp modSp mod">
        <pc:chgData name="Kavina Ashok" userId="606bef2c4846877a" providerId="LiveId" clId="{09E7705A-0CDF-4400-8101-81386FCBDD64}" dt="2023-01-31T18:25:22.402" v="149"/>
        <pc:sldMkLst>
          <pc:docMk/>
          <pc:sldMk cId="2759600390" sldId="268"/>
        </pc:sldMkLst>
        <pc:spChg chg="add del mod">
          <ac:chgData name="Kavina Ashok" userId="606bef2c4846877a" providerId="LiveId" clId="{09E7705A-0CDF-4400-8101-81386FCBDD64}" dt="2023-01-31T18:25:22.402" v="149"/>
          <ac:spMkLst>
            <pc:docMk/>
            <pc:sldMk cId="2759600390" sldId="268"/>
            <ac:spMk id="9" creationId="{B1185DEE-1419-7DB6-949B-929195894BC8}"/>
          </ac:spMkLst>
        </pc:spChg>
      </pc:sldChg>
      <pc:sldChg chg="modSp mod">
        <pc:chgData name="Kavina Ashok" userId="606bef2c4846877a" providerId="LiveId" clId="{09E7705A-0CDF-4400-8101-81386FCBDD64}" dt="2023-01-31T18:29:25.354" v="248" actId="20577"/>
        <pc:sldMkLst>
          <pc:docMk/>
          <pc:sldMk cId="3474133943" sldId="273"/>
        </pc:sldMkLst>
        <pc:graphicFrameChg chg="modGraphic">
          <ac:chgData name="Kavina Ashok" userId="606bef2c4846877a" providerId="LiveId" clId="{09E7705A-0CDF-4400-8101-81386FCBDD64}" dt="2023-01-31T18:29:25.354" v="248" actId="20577"/>
          <ac:graphicFrameMkLst>
            <pc:docMk/>
            <pc:sldMk cId="3474133943" sldId="273"/>
            <ac:graphicFrameMk id="2" creationId="{14883AB6-E6D8-70A9-3CCB-61E120FC6000}"/>
          </ac:graphicFrameMkLst>
        </pc:graphicFrameChg>
      </pc:sldChg>
      <pc:sldChg chg="modSp mod">
        <pc:chgData name="Kavina Ashok" userId="606bef2c4846877a" providerId="LiveId" clId="{09E7705A-0CDF-4400-8101-81386FCBDD64}" dt="2023-01-31T18:24:40.460" v="91" actId="20577"/>
        <pc:sldMkLst>
          <pc:docMk/>
          <pc:sldMk cId="3418206844" sldId="280"/>
        </pc:sldMkLst>
        <pc:spChg chg="mod">
          <ac:chgData name="Kavina Ashok" userId="606bef2c4846877a" providerId="LiveId" clId="{09E7705A-0CDF-4400-8101-81386FCBDD64}" dt="2023-01-31T18:24:40.460" v="91" actId="20577"/>
          <ac:spMkLst>
            <pc:docMk/>
            <pc:sldMk cId="3418206844" sldId="280"/>
            <ac:spMk id="4" creationId="{90EE3569-F451-360A-870F-C2F3992E9A8C}"/>
          </ac:spMkLst>
        </pc:spChg>
        <pc:spChg chg="mod">
          <ac:chgData name="Kavina Ashok" userId="606bef2c4846877a" providerId="LiveId" clId="{09E7705A-0CDF-4400-8101-81386FCBDD64}" dt="2023-01-31T18:24:35.274" v="85" actId="20577"/>
          <ac:spMkLst>
            <pc:docMk/>
            <pc:sldMk cId="3418206844" sldId="280"/>
            <ac:spMk id="5" creationId="{79E5D029-257A-C084-D723-B5E115AFEAF9}"/>
          </ac:spMkLst>
        </pc:spChg>
      </pc:sldChg>
      <pc:sldChg chg="modSp mod">
        <pc:chgData name="Kavina Ashok" userId="606bef2c4846877a" providerId="LiveId" clId="{09E7705A-0CDF-4400-8101-81386FCBDD64}" dt="2023-01-31T18:24:18.957" v="49" actId="20577"/>
        <pc:sldMkLst>
          <pc:docMk/>
          <pc:sldMk cId="2577936335" sldId="281"/>
        </pc:sldMkLst>
        <pc:spChg chg="mod">
          <ac:chgData name="Kavina Ashok" userId="606bef2c4846877a" providerId="LiveId" clId="{09E7705A-0CDF-4400-8101-81386FCBDD64}" dt="2023-01-31T18:24:18.957" v="49" actId="20577"/>
          <ac:spMkLst>
            <pc:docMk/>
            <pc:sldMk cId="2577936335" sldId="281"/>
            <ac:spMk id="3" creationId="{FF07BEBE-18E8-4025-FF6F-EC0130CB4F22}"/>
          </ac:spMkLst>
        </pc:spChg>
      </pc:sldChg>
      <pc:sldChg chg="modSp mod">
        <pc:chgData name="Kavina Ashok" userId="606bef2c4846877a" providerId="LiveId" clId="{09E7705A-0CDF-4400-8101-81386FCBDD64}" dt="2023-01-31T18:25:01.851" v="128" actId="20577"/>
        <pc:sldMkLst>
          <pc:docMk/>
          <pc:sldMk cId="1164941242" sldId="282"/>
        </pc:sldMkLst>
        <pc:spChg chg="mod">
          <ac:chgData name="Kavina Ashok" userId="606bef2c4846877a" providerId="LiveId" clId="{09E7705A-0CDF-4400-8101-81386FCBDD64}" dt="2023-01-31T18:25:01.851" v="128" actId="20577"/>
          <ac:spMkLst>
            <pc:docMk/>
            <pc:sldMk cId="1164941242" sldId="282"/>
            <ac:spMk id="10" creationId="{766CF5CA-318D-F6B1-504B-3DF8E954231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1/31/2023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1/31/2023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REVOLUTION LIBRARY</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lnSpcReduction="10000"/>
          </a:bodyPr>
          <a:lstStyle/>
          <a:p>
            <a:r>
              <a:rPr lang="en-US" dirty="0"/>
              <a:t>KAVINA A,</a:t>
            </a:r>
          </a:p>
          <a:p>
            <a:r>
              <a:rPr lang="en-US" dirty="0"/>
              <a:t>KANISHQ RAJ G,</a:t>
            </a:r>
          </a:p>
          <a:p>
            <a:r>
              <a:rPr lang="en-US" dirty="0"/>
              <a:t>KISHOREKUMAR P,</a:t>
            </a:r>
          </a:p>
          <a:p>
            <a:r>
              <a:rPr lang="en-US" dirty="0"/>
              <a:t>NIRMALRAJA GOPALAN M</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sz="4400" dirty="0"/>
              <a:t>The Various Functions of E-Library:</a:t>
            </a:r>
          </a:p>
        </p:txBody>
      </p:sp>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Revolution Library</a:t>
            </a:r>
          </a:p>
          <a:p>
            <a:endParaRPr lang="en-US" dirty="0"/>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Content Placeholder 4">
            <a:extLst>
              <a:ext uri="{FF2B5EF4-FFF2-40B4-BE49-F238E27FC236}">
                <a16:creationId xmlns:a16="http://schemas.microsoft.com/office/drawing/2014/main" id="{DAC4B0FF-8890-0513-62AF-2616EBCBB25D}"/>
              </a:ext>
            </a:extLst>
          </p:cNvPr>
          <p:cNvSpPr>
            <a:spLocks noGrp="1"/>
          </p:cNvSpPr>
          <p:nvPr>
            <p:ph idx="1"/>
          </p:nvPr>
        </p:nvSpPr>
        <p:spPr/>
        <p:txBody>
          <a:bodyPr>
            <a:normAutofit fontScale="77500" lnSpcReduction="20000"/>
          </a:bodyPr>
          <a:lstStyle/>
          <a:p>
            <a:pPr marL="0" indent="0">
              <a:buNone/>
            </a:pPr>
            <a:endParaRPr lang="en-IN" dirty="0"/>
          </a:p>
          <a:p>
            <a:pPr marL="0" indent="0">
              <a:buNone/>
            </a:pPr>
            <a:r>
              <a:rPr lang="en-US" dirty="0"/>
              <a:t>• Access to a large amount of information – It provides a large amount of information to access the resources. </a:t>
            </a:r>
          </a:p>
          <a:p>
            <a:pPr marL="0" indent="0">
              <a:buNone/>
            </a:pPr>
            <a:r>
              <a:rPr lang="en-US" dirty="0"/>
              <a:t>• User-friendly interface – It meets the demands of multiple users to access the system over the internet at the same time. </a:t>
            </a:r>
          </a:p>
          <a:p>
            <a:pPr marL="0" indent="0">
              <a:buNone/>
            </a:pPr>
            <a:r>
              <a:rPr lang="en-US" dirty="0"/>
              <a:t>• Client-server architecture – Digital libraries provide support to their clients which can be accessed with common desktop configuration and software. </a:t>
            </a:r>
          </a:p>
          <a:p>
            <a:pPr marL="0" indent="0">
              <a:buNone/>
            </a:pPr>
            <a:r>
              <a:rPr lang="en-US" dirty="0"/>
              <a:t>• Network accessibility – Online library system is a collection of disparate systems and resources connected through a network. 51 </a:t>
            </a:r>
          </a:p>
          <a:p>
            <a:pPr marL="0" indent="0">
              <a:buNone/>
            </a:pPr>
            <a:r>
              <a:rPr lang="en-US" dirty="0"/>
              <a:t>• Access to primary information sources – They provide a wide range of information to the users in digital form. </a:t>
            </a:r>
          </a:p>
          <a:p>
            <a:pPr marL="0" indent="0">
              <a:buNone/>
            </a:pPr>
            <a:r>
              <a:rPr lang="en-US" dirty="0"/>
              <a:t>• Support multimedia content – This system supports the multimedia content.</a:t>
            </a:r>
            <a:endParaRPr lang="en-IN" dirty="0"/>
          </a:p>
        </p:txBody>
      </p:sp>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EXISTING VS PROPOSED SYSTEM</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Revolution Library</a:t>
            </a:r>
          </a:p>
          <a:p>
            <a:endParaRPr lang="en-US" dirty="0"/>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17" name="TextBox 16">
            <a:extLst>
              <a:ext uri="{FF2B5EF4-FFF2-40B4-BE49-F238E27FC236}">
                <a16:creationId xmlns:a16="http://schemas.microsoft.com/office/drawing/2014/main" id="{CC955E79-4099-0F2D-DE47-8CF175B666AB}"/>
              </a:ext>
            </a:extLst>
          </p:cNvPr>
          <p:cNvSpPr txBox="1"/>
          <p:nvPr/>
        </p:nvSpPr>
        <p:spPr>
          <a:xfrm>
            <a:off x="365760" y="1921563"/>
            <a:ext cx="11402169" cy="3416320"/>
          </a:xfrm>
          <a:prstGeom prst="rect">
            <a:avLst/>
          </a:prstGeom>
          <a:noFill/>
        </p:spPr>
        <p:txBody>
          <a:bodyPr wrap="square" rtlCol="0">
            <a:spAutoFit/>
          </a:bodyPr>
          <a:lstStyle/>
          <a:p>
            <a:r>
              <a:rPr lang="en-US" dirty="0"/>
              <a:t>1- Existing system does not have any facility for teachers login or student login whereas the proposed system will have a facility for student login as well as teacher login</a:t>
            </a:r>
          </a:p>
          <a:p>
            <a:r>
              <a:rPr lang="en-US" dirty="0"/>
              <a:t>2- Existing system does not have a facility for online reservation of books whereas the proposed system has a facility of online reservation of books </a:t>
            </a:r>
          </a:p>
          <a:p>
            <a:r>
              <a:rPr lang="en-US" dirty="0"/>
              <a:t>3- Existing system does not have any facility of an online notice board where the description of workshops happening in our college as well as nearby colleges is being provided.</a:t>
            </a:r>
          </a:p>
          <a:p>
            <a:r>
              <a:rPr lang="en-US" dirty="0"/>
              <a:t>4- Existing system does not have any facility to generate student reports as well as book issue reports whereas the proposed system provides librarians with a tool to generate reports.</a:t>
            </a:r>
          </a:p>
          <a:p>
            <a:r>
              <a:rPr lang="en-US" dirty="0"/>
              <a:t>5- Existing system does not have any facility for book requests and suggestions whereas in the proposed system after logging in to their accounts student can request books as well as provide suggestions to improve the library </a:t>
            </a:r>
          </a:p>
          <a:p>
            <a:r>
              <a:rPr lang="en-US" dirty="0"/>
              <a:t>6- The option of an online Notice board librarian will be able to provide a detailed description of workshops going in the college. </a:t>
            </a:r>
            <a:endParaRPr lang="en-IN" dirty="0"/>
          </a:p>
        </p:txBody>
      </p:sp>
    </p:spTree>
    <p:extLst>
      <p:ext uri="{BB962C8B-B14F-4D97-AF65-F5344CB8AC3E}">
        <p14:creationId xmlns:p14="http://schemas.microsoft.com/office/powerpoint/2010/main" val="275960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E-logbook </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a:xfrm>
            <a:off x="1353312" y="2313432"/>
            <a:ext cx="2944368" cy="3684588"/>
          </a:xfrm>
        </p:spPr>
        <p:txBody>
          <a:bodyPr/>
          <a:lstStyle/>
          <a:p>
            <a:r>
              <a:rPr lang="en-US" dirty="0"/>
              <a:t>Statistical information about library</a:t>
            </a:r>
          </a:p>
          <a:p>
            <a:r>
              <a:rPr lang="en-US" dirty="0"/>
              <a:t>Complete details of the available books</a:t>
            </a:r>
          </a:p>
          <a:p>
            <a:r>
              <a:rPr lang="en-US" dirty="0"/>
              <a:t>Students Entry and Exit time.</a:t>
            </a:r>
          </a:p>
          <a:p>
            <a:r>
              <a:rPr lang="en-US" dirty="0"/>
              <a:t>Upcoming events in the library</a:t>
            </a:r>
          </a:p>
          <a:p>
            <a:r>
              <a:rPr lang="en-US" dirty="0"/>
              <a:t>List of e-journals.</a:t>
            </a:r>
          </a:p>
          <a:p>
            <a:endParaRPr lang="en-US" dirty="0"/>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a:xfrm>
            <a:off x="4588321" y="6464808"/>
            <a:ext cx="3438144" cy="310896"/>
          </a:xfrm>
        </p:spPr>
        <p:txBody>
          <a:bodyPr/>
          <a:lstStyle/>
          <a:p>
            <a:r>
              <a:rPr lang="en-US" dirty="0"/>
              <a:t>Revolution Library</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12</a:t>
            </a:fld>
            <a:endParaRPr lang="en-US" dirty="0"/>
          </a:p>
        </p:txBody>
      </p:sp>
      <p:pic>
        <p:nvPicPr>
          <p:cNvPr id="2" name="Picture 1">
            <a:extLst>
              <a:ext uri="{FF2B5EF4-FFF2-40B4-BE49-F238E27FC236}">
                <a16:creationId xmlns:a16="http://schemas.microsoft.com/office/drawing/2014/main" id="{2AE5930B-B934-4F13-B628-46BDB7EDFADC}"/>
              </a:ext>
            </a:extLst>
          </p:cNvPr>
          <p:cNvPicPr>
            <a:picLocks noChangeAspect="1"/>
          </p:cNvPicPr>
          <p:nvPr/>
        </p:nvPicPr>
        <p:blipFill>
          <a:blip r:embed="rId2"/>
          <a:stretch>
            <a:fillRect/>
          </a:stretch>
        </p:blipFill>
        <p:spPr>
          <a:xfrm>
            <a:off x="5481447" y="1672706"/>
            <a:ext cx="5610225" cy="2952750"/>
          </a:xfrm>
          <a:prstGeom prst="rect">
            <a:avLst/>
          </a:prstGeom>
        </p:spPr>
      </p:pic>
    </p:spTree>
    <p:extLst>
      <p:ext uri="{BB962C8B-B14F-4D97-AF65-F5344CB8AC3E}">
        <p14:creationId xmlns:p14="http://schemas.microsoft.com/office/powerpoint/2010/main" val="116494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summary</a:t>
            </a:r>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0" y="1393635"/>
            <a:ext cx="6070193" cy="4669457"/>
          </a:xfrm>
        </p:spPr>
        <p:txBody>
          <a:bodyPr>
            <a:normAutofit lnSpcReduction="10000"/>
          </a:bodyPr>
          <a:lstStyle/>
          <a:p>
            <a:r>
              <a:rPr lang="en-US" dirty="0"/>
              <a:t>This website provides a computerized version of library management system which will benefit the students as well as the staff of the library. It makes entire process online where student can search books, staff can generate reports and do book transactions. It also has a facility for student login where student can login and can see status of books issued as well request for book or give some suggestions. It has a facility of teacher’s login where teachers can add lectures notes and also give necessary suggestion to library and also add info about workshops or events happening in our college or nearby college in the online notice board. There is a future scope of this facility that many more features such as online lectures video tutorials can be added by teachers as well as online assignments submission facility, a feature of group chat where students can discuss various issues of engineering can be added to this project thus making it more interactive more user friendly and project which fulfills each users need in the best way possible. </a:t>
            </a: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Revolution library</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13" name="Picture Placeholder 12">
            <a:extLst>
              <a:ext uri="{FF2B5EF4-FFF2-40B4-BE49-F238E27FC236}">
                <a16:creationId xmlns:a16="http://schemas.microsoft.com/office/drawing/2014/main" id="{E57EEA57-9A60-9F3A-D481-31E7933B6503}"/>
              </a:ext>
            </a:extLst>
          </p:cNvPr>
          <p:cNvSpPr>
            <a:spLocks noGrp="1"/>
          </p:cNvSpPr>
          <p:nvPr>
            <p:ph type="pic" idx="1"/>
          </p:nvPr>
        </p:nvSpPr>
        <p:spPr>
          <a:xfrm>
            <a:off x="6646264" y="-20813"/>
            <a:ext cx="5545736" cy="6063092"/>
          </a:xfrm>
        </p:spPr>
      </p:sp>
      <p:pic>
        <p:nvPicPr>
          <p:cNvPr id="1028" name="Picture 4" descr="What Is The New Role Of A School Library In The Digital Age? - eLearning  Industry">
            <a:extLst>
              <a:ext uri="{FF2B5EF4-FFF2-40B4-BE49-F238E27FC236}">
                <a16:creationId xmlns:a16="http://schemas.microsoft.com/office/drawing/2014/main" id="{A8AC163E-E042-45C6-FEFB-675C21960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123" y="503203"/>
            <a:ext cx="5663878" cy="5247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20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535335861"/>
              </p:ext>
            </p:extLst>
          </p:nvPr>
        </p:nvGraphicFramePr>
        <p:xfrm>
          <a:off x="7791450" y="1169988"/>
          <a:ext cx="4132263" cy="4860428"/>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PRIMARY GOALS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ADOPTION OF DIGITAL LIBRARIES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FEATURES</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SUMMARY</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r>
              <a:rPr lang="en-US" dirty="0"/>
              <a:t>The functioning of the libraries has shifted from traditional functioning to use </a:t>
            </a:r>
            <a:r>
              <a:rPr lang="en-US" dirty="0" err="1"/>
              <a:t>moderthe</a:t>
            </a:r>
            <a:r>
              <a:rPr lang="en-US" dirty="0"/>
              <a:t> of n ICT (Information Communication Technology) and Artificial Intelligence.</a:t>
            </a:r>
          </a:p>
          <a:p>
            <a:r>
              <a:rPr lang="en-US" dirty="0"/>
              <a:t>Many college library websites provide general and inadequate information on their webpage which makes them inaccessibility of or the user community since they are not updated regularly. The library website should be well-designed and well-structured that will provide the required, useful and adequate information for the academic user community</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Revolution Library</a:t>
            </a:r>
          </a:p>
          <a:p>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8" name="Picture Placeholder 7">
            <a:extLst>
              <a:ext uri="{FF2B5EF4-FFF2-40B4-BE49-F238E27FC236}">
                <a16:creationId xmlns:a16="http://schemas.microsoft.com/office/drawing/2014/main" id="{4E87E157-9CFF-F358-1BDD-4A504A3BDC7D}"/>
              </a:ext>
            </a:extLst>
          </p:cNvPr>
          <p:cNvPicPr>
            <a:picLocks noGrp="1" noChangeAspect="1"/>
          </p:cNvPicPr>
          <p:nvPr>
            <p:ph type="pic" idx="1"/>
          </p:nvPr>
        </p:nvPicPr>
        <p:blipFill>
          <a:blip r:embed="rId2"/>
          <a:srcRect l="5256" r="5256"/>
          <a:stretch>
            <a:fillRect/>
          </a:stretch>
        </p:blipFill>
        <p:spPr/>
      </p:pic>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primary goals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t>PRIMARY GOALS</a:t>
            </a:r>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Revolution Library</a:t>
            </a:r>
          </a:p>
          <a:p>
            <a:endParaRPr lang="en-US" dirty="0"/>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6" name="Content Placeholder 5">
            <a:extLst>
              <a:ext uri="{FF2B5EF4-FFF2-40B4-BE49-F238E27FC236}">
                <a16:creationId xmlns:a16="http://schemas.microsoft.com/office/drawing/2014/main" id="{417CFDA5-FD9F-7688-1A15-4433A5F99E8C}"/>
              </a:ext>
            </a:extLst>
          </p:cNvPr>
          <p:cNvSpPr>
            <a:spLocks noGrp="1"/>
          </p:cNvSpPr>
          <p:nvPr>
            <p:ph idx="1"/>
          </p:nvPr>
        </p:nvSpPr>
        <p:spPr/>
        <p:txBody>
          <a:bodyPr/>
          <a:lstStyle/>
          <a:p>
            <a:pPr marL="0" indent="0">
              <a:buNone/>
            </a:pPr>
            <a:r>
              <a:rPr lang="en-IN" dirty="0"/>
              <a:t>Providing access to information</a:t>
            </a:r>
          </a:p>
          <a:p>
            <a:r>
              <a:rPr lang="en-IN" dirty="0"/>
              <a:t>Internal search engines</a:t>
            </a:r>
          </a:p>
          <a:p>
            <a:r>
              <a:rPr lang="en-IN" dirty="0"/>
              <a:t>Online reference service</a:t>
            </a:r>
          </a:p>
          <a:p>
            <a:r>
              <a:rPr lang="en-IN" dirty="0"/>
              <a:t>Stable links to other Internet sites.</a:t>
            </a:r>
          </a:p>
          <a:p>
            <a:r>
              <a:rPr lang="en-IN" dirty="0"/>
              <a:t>Access to the online catalogue and other databases.</a:t>
            </a:r>
          </a:p>
          <a:p>
            <a:r>
              <a:rPr lang="en-IN" dirty="0"/>
              <a:t>Basic information about the library( hours, staff, collections, etc,)</a:t>
            </a:r>
          </a:p>
          <a:p>
            <a:r>
              <a:rPr lang="en-IN" dirty="0"/>
              <a:t>And timely updates.</a:t>
            </a:r>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704088"/>
            <a:ext cx="11006328" cy="806660"/>
          </a:xfrm>
        </p:spPr>
        <p:txBody>
          <a:bodyPr/>
          <a:lstStyle/>
          <a:p>
            <a:r>
              <a:rPr lang="en-US" dirty="0">
                <a:latin typeface="Sagona Book" panose="020F0502020204030204" pitchFamily="34" charset="0"/>
              </a:rPr>
              <a:t>ADOPTION OF DIGITAL LIBRARIES</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Revolution Library</a:t>
            </a:r>
          </a:p>
          <a:p>
            <a:endParaRPr lang="en-US" dirty="0"/>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10" name="Content Placeholder 9">
            <a:extLst>
              <a:ext uri="{FF2B5EF4-FFF2-40B4-BE49-F238E27FC236}">
                <a16:creationId xmlns:a16="http://schemas.microsoft.com/office/drawing/2014/main" id="{2940E923-73A9-1ABB-350A-4A7142E940FD}"/>
              </a:ext>
            </a:extLst>
          </p:cNvPr>
          <p:cNvSpPr>
            <a:spLocks noGrp="1"/>
          </p:cNvSpPr>
          <p:nvPr>
            <p:ph idx="1"/>
          </p:nvPr>
        </p:nvSpPr>
        <p:spPr/>
        <p:txBody>
          <a:bodyPr>
            <a:normAutofit fontScale="77500" lnSpcReduction="20000"/>
          </a:bodyPr>
          <a:lstStyle/>
          <a:p>
            <a:r>
              <a:rPr lang="en-US" dirty="0"/>
              <a:t>It is high time for libraries in India to shift from the traditional model to the digital model.</a:t>
            </a:r>
          </a:p>
          <a:p>
            <a:r>
              <a:rPr lang="en-US" dirty="0"/>
              <a:t> This study provides highlights about the key areas in which researchers are doing research with respect to Digital Library and user experience to provide future scope for further research in this area. </a:t>
            </a:r>
          </a:p>
          <a:p>
            <a:r>
              <a:rPr lang="en-US" dirty="0"/>
              <a:t>The majority of studies, included in this paper, are related to the Adoption, Perception, Attitude, and Satisfaction of users toward Digital Library Services. </a:t>
            </a:r>
          </a:p>
          <a:p>
            <a:r>
              <a:rPr lang="en-US" dirty="0"/>
              <a:t>Whereas, Flow Experience and Equality aspect of Digital Library has also been studied by researchers. </a:t>
            </a:r>
          </a:p>
          <a:p>
            <a:r>
              <a:rPr lang="en-US" dirty="0"/>
              <a:t>The mobile library is emerging as a new concept and showing a high rate of acceptance among users where libraries provide content browsing through a mobile application </a:t>
            </a:r>
            <a:endParaRPr lang="en-IN" dirty="0"/>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p:txBody>
          <a:bodyPr/>
          <a:lstStyle/>
          <a:p>
            <a:r>
              <a:rPr lang="en-US" dirty="0"/>
              <a:t>In the digital age, a public library can connect even the most remote community to networks of knowledge and information. </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Revolution Library</a:t>
            </a:r>
          </a:p>
          <a:p>
            <a:endParaRPr lang="en-US"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FEATURES</a:t>
            </a:r>
          </a:p>
        </p:txBody>
      </p:sp>
      <p:sp>
        <p:nvSpPr>
          <p:cNvPr id="2" name="Date Placeholder 1">
            <a:extLst>
              <a:ext uri="{FF2B5EF4-FFF2-40B4-BE49-F238E27FC236}">
                <a16:creationId xmlns:a16="http://schemas.microsoft.com/office/drawing/2014/main" id="{EB170A85-84B6-5E89-7F16-4811AE5FD44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p:txBody>
          <a:bodyPr/>
          <a:lstStyle/>
          <a:p>
            <a:r>
              <a:rPr lang="en-US" dirty="0"/>
              <a:t>Revolution Library</a:t>
            </a:r>
          </a:p>
          <a:p>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37" name="TextBox 36">
            <a:extLst>
              <a:ext uri="{FF2B5EF4-FFF2-40B4-BE49-F238E27FC236}">
                <a16:creationId xmlns:a16="http://schemas.microsoft.com/office/drawing/2014/main" id="{A7CBA4A2-D888-053B-7CF8-DFF27900E592}"/>
              </a:ext>
            </a:extLst>
          </p:cNvPr>
          <p:cNvSpPr txBox="1"/>
          <p:nvPr/>
        </p:nvSpPr>
        <p:spPr>
          <a:xfrm>
            <a:off x="821635" y="1987825"/>
            <a:ext cx="11078817" cy="2862322"/>
          </a:xfrm>
          <a:prstGeom prst="rect">
            <a:avLst/>
          </a:prstGeom>
          <a:noFill/>
        </p:spPr>
        <p:txBody>
          <a:bodyPr wrap="square" rtlCol="0">
            <a:spAutoFit/>
          </a:bodyPr>
          <a:lstStyle/>
          <a:p>
            <a:r>
              <a:rPr lang="en-US" sz="2000" dirty="0"/>
              <a:t>1. E-library is the easiest-to-use available online research tool. </a:t>
            </a:r>
          </a:p>
          <a:p>
            <a:r>
              <a:rPr lang="en-US" sz="2000" dirty="0"/>
              <a:t>2. Standards searching help the actors to integrate the technology into the curriculum, by increasing biology literacy. 47</a:t>
            </a:r>
          </a:p>
          <a:p>
            <a:r>
              <a:rPr lang="en-US" sz="2000" dirty="0"/>
              <a:t>3. Students can quickly and easily retrieve a manageable amount of quality content using the search-by-topic feature. </a:t>
            </a:r>
          </a:p>
          <a:p>
            <a:r>
              <a:rPr lang="en-US" sz="2000" dirty="0"/>
              <a:t>4. Public libraries need to offer an easy-to-use research solution to patrons.</a:t>
            </a:r>
          </a:p>
          <a:p>
            <a:r>
              <a:rPr lang="en-US" sz="2000" dirty="0"/>
              <a:t>5. Point-and-click functionality ensures all the users find the information they need. </a:t>
            </a:r>
          </a:p>
          <a:p>
            <a:r>
              <a:rPr lang="en-US" sz="2000" dirty="0"/>
              <a:t>6. The reference desk gives integrated access to a dictionary, encyclopedia, almanacs, and much more. </a:t>
            </a:r>
          </a:p>
          <a:p>
            <a:r>
              <a:rPr lang="en-US" sz="2000" dirty="0"/>
              <a:t>7. Visually impaired people are no longer disabled in searching and surfing information on the digital library.</a:t>
            </a:r>
            <a:endParaRPr lang="en-IN" sz="2000" dirty="0"/>
          </a:p>
        </p:txBody>
      </p:sp>
    </p:spTree>
    <p:extLst>
      <p:ext uri="{BB962C8B-B14F-4D97-AF65-F5344CB8AC3E}">
        <p14:creationId xmlns:p14="http://schemas.microsoft.com/office/powerpoint/2010/main" val="10021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p:txBody>
          <a:bodyPr/>
          <a:lstStyle/>
          <a:p>
            <a:r>
              <a:rPr lang="en-US" dirty="0"/>
              <a:t>INNOVATIVE FEATURES</a:t>
            </a:r>
          </a:p>
        </p:txBody>
      </p:sp>
      <p:sp>
        <p:nvSpPr>
          <p:cNvPr id="66" name="Text Placeholder 65">
            <a:extLst>
              <a:ext uri="{FF2B5EF4-FFF2-40B4-BE49-F238E27FC236}">
                <a16:creationId xmlns:a16="http://schemas.microsoft.com/office/drawing/2014/main" id="{BA0D454F-F34B-9A2A-2ED6-0C97D9E8BA0D}"/>
              </a:ext>
            </a:extLst>
          </p:cNvPr>
          <p:cNvSpPr>
            <a:spLocks noGrp="1"/>
          </p:cNvSpPr>
          <p:nvPr>
            <p:ph type="body" sz="quarter" idx="36"/>
          </p:nvPr>
        </p:nvSpPr>
        <p:spPr/>
        <p:txBody>
          <a:bodyPr/>
          <a:lstStyle/>
          <a:p>
            <a:endParaRPr lang="en-IN"/>
          </a:p>
        </p:txBody>
      </p:sp>
      <p:sp>
        <p:nvSpPr>
          <p:cNvPr id="67" name="TextBox 66">
            <a:extLst>
              <a:ext uri="{FF2B5EF4-FFF2-40B4-BE49-F238E27FC236}">
                <a16:creationId xmlns:a16="http://schemas.microsoft.com/office/drawing/2014/main" id="{F98B8094-2C29-10A0-5321-D3E74FEDA215}"/>
              </a:ext>
            </a:extLst>
          </p:cNvPr>
          <p:cNvSpPr txBox="1"/>
          <p:nvPr/>
        </p:nvSpPr>
        <p:spPr>
          <a:xfrm>
            <a:off x="901148" y="2040835"/>
            <a:ext cx="10310191" cy="2862322"/>
          </a:xfrm>
          <a:prstGeom prst="rect">
            <a:avLst/>
          </a:prstGeom>
          <a:noFill/>
        </p:spPr>
        <p:txBody>
          <a:bodyPr wrap="square" rtlCol="0">
            <a:spAutoFit/>
          </a:bodyPr>
          <a:lstStyle/>
          <a:p>
            <a:r>
              <a:rPr lang="en-US" dirty="0"/>
              <a:t>1.No Physical Restrictions. </a:t>
            </a:r>
          </a:p>
          <a:p>
            <a:r>
              <a:rPr lang="en-US" dirty="0"/>
              <a:t>2. Multiple Access. </a:t>
            </a:r>
          </a:p>
          <a:p>
            <a:r>
              <a:rPr lang="en-US" dirty="0"/>
              <a:t>3. Easy to use. </a:t>
            </a:r>
          </a:p>
          <a:p>
            <a:r>
              <a:rPr lang="en-US" dirty="0"/>
              <a:t>4. Conservation and Preservation.</a:t>
            </a:r>
          </a:p>
          <a:p>
            <a:r>
              <a:rPr lang="en-US" dirty="0"/>
              <a:t>5.No Limitation of Space. </a:t>
            </a:r>
          </a:p>
          <a:p>
            <a:r>
              <a:rPr lang="en-US" dirty="0"/>
              <a:t>6. Scope of Improvement. </a:t>
            </a:r>
          </a:p>
          <a:p>
            <a:r>
              <a:rPr lang="en-US" dirty="0"/>
              <a:t>7. More than a Library. </a:t>
            </a:r>
          </a:p>
          <a:p>
            <a:r>
              <a:rPr lang="en-US" dirty="0"/>
              <a:t>8. Not Time-Bound </a:t>
            </a:r>
          </a:p>
          <a:p>
            <a:r>
              <a:rPr lang="en-US" dirty="0"/>
              <a:t>9.No Boundaries of Knowledge </a:t>
            </a:r>
          </a:p>
          <a:p>
            <a:r>
              <a:rPr lang="en-US" dirty="0"/>
              <a:t>10.No Language Bar</a:t>
            </a:r>
            <a:endParaRPr lang="en-IN" dirty="0"/>
          </a:p>
        </p:txBody>
      </p:sp>
      <p:pic>
        <p:nvPicPr>
          <p:cNvPr id="5" name="Picture 4">
            <a:extLst>
              <a:ext uri="{FF2B5EF4-FFF2-40B4-BE49-F238E27FC236}">
                <a16:creationId xmlns:a16="http://schemas.microsoft.com/office/drawing/2014/main" id="{89E0D1CE-224D-105E-0890-63EE04EEE1B9}"/>
              </a:ext>
            </a:extLst>
          </p:cNvPr>
          <p:cNvPicPr>
            <a:picLocks noChangeAspect="1"/>
          </p:cNvPicPr>
          <p:nvPr/>
        </p:nvPicPr>
        <p:blipFill>
          <a:blip r:embed="rId2"/>
          <a:stretch>
            <a:fillRect/>
          </a:stretch>
        </p:blipFill>
        <p:spPr>
          <a:xfrm>
            <a:off x="6671471" y="1912776"/>
            <a:ext cx="4928012" cy="3172408"/>
          </a:xfrm>
          <a:prstGeom prst="rect">
            <a:avLst/>
          </a:prstGeom>
        </p:spPr>
      </p:pic>
    </p:spTree>
    <p:extLst>
      <p:ext uri="{BB962C8B-B14F-4D97-AF65-F5344CB8AC3E}">
        <p14:creationId xmlns:p14="http://schemas.microsoft.com/office/powerpoint/2010/main" val="144501018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{A1120EC5-1FDC-496C-AD6E-874DCC351EE7}tf11964407_win32</Template>
  <TotalTime>139</TotalTime>
  <Words>1041</Words>
  <Application>Microsoft Office PowerPoint</Application>
  <PresentationFormat>Widescreen</PresentationFormat>
  <Paragraphs>104</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Gill Sans Nova</vt:lpstr>
      <vt:lpstr>Gill Sans Nova Light</vt:lpstr>
      <vt:lpstr>Sagona Book</vt:lpstr>
      <vt:lpstr>Office Theme</vt:lpstr>
      <vt:lpstr>REVOLUTION LIBRARY</vt:lpstr>
      <vt:lpstr>agenda</vt:lpstr>
      <vt:lpstr>introduction</vt:lpstr>
      <vt:lpstr>primary goals</vt:lpstr>
      <vt:lpstr>PRIMARY GOALS</vt:lpstr>
      <vt:lpstr>ADOPTION OF DIGITAL LIBRARIES</vt:lpstr>
      <vt:lpstr>PowerPoint Presentation</vt:lpstr>
      <vt:lpstr>FEATURES</vt:lpstr>
      <vt:lpstr>INNOVATIVE FEATURES</vt:lpstr>
      <vt:lpstr>The Various Functions of E-Library:</vt:lpstr>
      <vt:lpstr>EXISTING VS PROPOSED SYSTEM</vt:lpstr>
      <vt:lpstr>E-logbook </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 LIBRARY</dc:title>
  <dc:creator>Kavina Ashok</dc:creator>
  <cp:lastModifiedBy>Kavina Ashok</cp:lastModifiedBy>
  <cp:revision>3</cp:revision>
  <dcterms:created xsi:type="dcterms:W3CDTF">2023-01-31T15:36:12Z</dcterms:created>
  <dcterms:modified xsi:type="dcterms:W3CDTF">2023-01-31T18:29:27Z</dcterms:modified>
</cp:coreProperties>
</file>