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08" r:id="rId2"/>
    <p:sldId id="352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</p:sldIdLst>
  <p:sldSz cx="12192000" cy="6858000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Cambria" panose="02040503050406030204" pitchFamily="18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Wingdings 3" panose="05040102010807070707" pitchFamily="18" charset="2"/>
      <p:regular r:id="rId33"/>
    </p:embeddedFont>
    <p:embeddedFont>
      <p:font typeface="Wingdings 2" panose="05020102010507070707" pitchFamily="18" charset="2"/>
      <p:regular r:id="rId34"/>
    </p:embeddedFont>
    <p:embeddedFont>
      <p:font typeface="Open Sans Semibold" pitchFamily="2" charset="0"/>
      <p:bold r:id="rId35"/>
      <p:boldItalic r:id="rId36"/>
    </p:embeddedFont>
    <p:embeddedFont>
      <p:font typeface="Roboto Condensed" panose="02000000000000000000" pitchFamily="2" charset="0"/>
      <p:regular r:id="rId37"/>
      <p:bold r:id="rId38"/>
      <p:italic r:id="rId39"/>
      <p:boldItalic r:id="rId40"/>
    </p:embeddedFont>
    <p:embeddedFont>
      <p:font typeface="Segoe UI Black" panose="020B0A02040204020203" pitchFamily="34" charset="0"/>
      <p:bold r:id="rId41"/>
      <p:boldItalic r:id="rId42"/>
    </p:embeddedFont>
    <p:embeddedFont>
      <p:font typeface="Open Sans" pitchFamily="2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Wyf/66fhqYnf7W9+qA/K8A==" hashData="MGxaMBMkdc4gbli8cIK5rTpLfMoYPzyrrjxgKhP55RJ20jZD34eZrwiWe9IdfdBXH4YanBEW9INf+uLPzePtt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font" Target="fonts/font28.fntdata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2101CS203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08 – Exception Handling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Unit-1</a:t>
            </a:r>
            <a:r>
              <a:rPr lang="da-DK" sz="16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kern="1200" dirty="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Concepts of OOP                         </a:t>
            </a:r>
            <a:r>
              <a:rPr lang="da-DK" sz="1600" baseline="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85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2101CS203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08 – Exception Handling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2101CS203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08 – Exception Handling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2101CS203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08 – Exception Handling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2101CS203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08 – Exception Handling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2101CS203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08 – Exception Handling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arjun.bala@darshan.ac.in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 smtClean="0"/>
              <a:t>9624822202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smtClean="0"/>
              <a:t>Prof. </a:t>
            </a:r>
            <a:r>
              <a:rPr lang="en-IN" dirty="0" err="1" smtClean="0"/>
              <a:t>Arjun</a:t>
            </a:r>
            <a:r>
              <a:rPr lang="en-IN" dirty="0" smtClean="0"/>
              <a:t> V. </a:t>
            </a:r>
            <a:r>
              <a:rPr lang="en-IN" dirty="0" err="1" smtClean="0"/>
              <a:t>Bala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 smtClean="0"/>
              <a:t>Object Oriented Programming (OOP) </a:t>
            </a:r>
          </a:p>
          <a:p>
            <a:r>
              <a:rPr lang="en-IN" dirty="0" smtClean="0"/>
              <a:t>(</a:t>
            </a:r>
            <a:r>
              <a:rPr lang="en-US" dirty="0"/>
              <a:t>2101CS203</a:t>
            </a:r>
            <a:r>
              <a:rPr lang="en-IN" dirty="0" smtClean="0"/>
              <a:t>)</a:t>
            </a:r>
            <a:endParaRPr lang="en-US" dirty="0"/>
          </a:p>
        </p:txBody>
      </p:sp>
      <p:pic>
        <p:nvPicPr>
          <p:cNvPr id="16" name="Picture Placeholder 15" descr="09CEAVB_19042019_063947AM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Unit-08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Exception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for your program to throw an exception </a:t>
            </a:r>
            <a:r>
              <a:rPr lang="en-US" b="1" dirty="0"/>
              <a:t>explicitly</a:t>
            </a:r>
            <a:r>
              <a:rPr lang="en-US" dirty="0"/>
              <a:t>, using the 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throw</a:t>
            </a:r>
            <a:r>
              <a:rPr lang="en-US" b="1" dirty="0"/>
              <a:t> </a:t>
            </a:r>
            <a:r>
              <a:rPr lang="en-US" dirty="0"/>
              <a:t>statement. </a:t>
            </a:r>
          </a:p>
          <a:p>
            <a:r>
              <a:rPr lang="en-US" dirty="0"/>
              <a:t>The general form of throw is shown here:</a:t>
            </a:r>
          </a:p>
          <a:p>
            <a:pPr lvl="1">
              <a:buNone/>
            </a:pPr>
            <a:r>
              <a:rPr lang="en-US" dirty="0"/>
              <a:t>			</a:t>
            </a:r>
            <a:r>
              <a:rPr lang="en-US" dirty="0">
                <a:latin typeface="Cambria" pitchFamily="18" charset="0"/>
                <a:ea typeface="Cambria" pitchFamily="18" charset="0"/>
              </a:rPr>
              <a:t>throw </a:t>
            </a:r>
            <a:r>
              <a:rPr lang="en-US" i="1" dirty="0" err="1">
                <a:latin typeface="Cambria" pitchFamily="18" charset="0"/>
                <a:ea typeface="Cambria" pitchFamily="18" charset="0"/>
              </a:rPr>
              <a:t>ThrowableInstance</a:t>
            </a:r>
            <a:r>
              <a:rPr lang="en-US" i="1" dirty="0">
                <a:latin typeface="Cambria" pitchFamily="18" charset="0"/>
                <a:ea typeface="Cambria" pitchFamily="18" charset="0"/>
              </a:rPr>
              <a:t>;</a:t>
            </a:r>
          </a:p>
          <a:p>
            <a:r>
              <a:rPr lang="en-US" dirty="0"/>
              <a:t>Here, </a:t>
            </a:r>
            <a:r>
              <a:rPr lang="en-US" b="1" i="1" dirty="0" err="1"/>
              <a:t>ThrowableInstance</a:t>
            </a:r>
            <a:r>
              <a:rPr lang="en-US" i="1" dirty="0"/>
              <a:t> must be an object of type </a:t>
            </a:r>
            <a:r>
              <a:rPr lang="en-US" b="1" i="1" dirty="0" err="1"/>
              <a:t>Throwable</a:t>
            </a:r>
            <a:r>
              <a:rPr lang="en-US" i="1" dirty="0"/>
              <a:t> or a </a:t>
            </a:r>
            <a:r>
              <a:rPr lang="en-US" b="1" i="1" dirty="0"/>
              <a:t>subclass</a:t>
            </a:r>
            <a:r>
              <a:rPr lang="en-US" i="1" dirty="0"/>
              <a:t> of </a:t>
            </a:r>
            <a:r>
              <a:rPr lang="en-US" i="1" dirty="0" err="1"/>
              <a:t>Throwable</a:t>
            </a:r>
            <a:r>
              <a:rPr lang="en-US" i="1" dirty="0"/>
              <a:t>. </a:t>
            </a:r>
          </a:p>
          <a:p>
            <a:r>
              <a:rPr lang="en-US" dirty="0"/>
              <a:t>Primitive types, such as </a:t>
            </a:r>
            <a:r>
              <a:rPr lang="en-US" dirty="0" err="1"/>
              <a:t>int</a:t>
            </a:r>
            <a:r>
              <a:rPr lang="en-US" dirty="0"/>
              <a:t> or char, as well as non-</a:t>
            </a:r>
            <a:r>
              <a:rPr lang="en-US" dirty="0" err="1"/>
              <a:t>throwable</a:t>
            </a:r>
            <a:r>
              <a:rPr lang="en-US" dirty="0"/>
              <a:t> classes, such as String and Object, cannot be used as exceptions. </a:t>
            </a:r>
          </a:p>
          <a:p>
            <a:r>
              <a:rPr lang="en-US" dirty="0"/>
              <a:t>There are two ways you can obtain a </a:t>
            </a:r>
            <a:r>
              <a:rPr lang="en-US" dirty="0" err="1"/>
              <a:t>Throwable</a:t>
            </a:r>
            <a:r>
              <a:rPr lang="en-US" dirty="0"/>
              <a:t> object:</a:t>
            </a:r>
          </a:p>
          <a:p>
            <a:pPr lvl="1"/>
            <a:r>
              <a:rPr lang="en-US" dirty="0"/>
              <a:t>using a parameter in a catch clause, </a:t>
            </a:r>
          </a:p>
          <a:p>
            <a:pPr lvl="1"/>
            <a:r>
              <a:rPr lang="en-US" dirty="0"/>
              <a:t>or creating one with the new operator.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5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(Example)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181495" y="925483"/>
            <a:ext cx="9278390" cy="5355312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DemoException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  <a:endParaRPr lang="en-US" b="1" dirty="0" smtClean="0">
              <a:solidFill>
                <a:srgbClr val="7F0055"/>
              </a:solidFill>
              <a:latin typeface="Consolas"/>
            </a:endParaRPr>
          </a:p>
          <a:p>
            <a:pPr lvl="2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5000;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Amount to withdraw"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withdraw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withdraw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1000) {</a:t>
            </a:r>
          </a:p>
          <a:p>
            <a:pPr lvl="3"/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throw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"Balance must be grater than 1000"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balance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withdraw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2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finally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4085220" cy="5590565"/>
          </a:xfrm>
        </p:spPr>
        <p:txBody>
          <a:bodyPr/>
          <a:lstStyle/>
          <a:p>
            <a:r>
              <a:rPr lang="en-US" dirty="0"/>
              <a:t>The purpose of the 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finally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 will allow the execution of a segment of code regardless if the try statement throws an exception or executes successfully</a:t>
            </a:r>
          </a:p>
          <a:p>
            <a:r>
              <a:rPr lang="en-US" dirty="0"/>
              <a:t>The advantage of the 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finally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 is the ability to clean up and release resources that are utilized in the 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try</a:t>
            </a:r>
            <a:r>
              <a:rPr lang="en-US" b="1" dirty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/>
              <a:t>segment of code that might not be released in cases where an exception has occurred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446" y="711201"/>
            <a:ext cx="7467754" cy="5909310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MainCall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lvl="2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5000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Amount to withdraw"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withdraw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withdraw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1000) {</a:t>
            </a:r>
          </a:p>
          <a:p>
            <a:pPr lvl="3"/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throw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"Balance &lt; 1000 error"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balance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withdraw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28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throws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throws statement lists the types of exceptions that a </a:t>
            </a:r>
            <a:r>
              <a:rPr lang="en-US" b="1" dirty="0"/>
              <a:t>method</a:t>
            </a:r>
            <a:r>
              <a:rPr lang="en-US" dirty="0"/>
              <a:t> might throw. </a:t>
            </a:r>
          </a:p>
          <a:p>
            <a:r>
              <a:rPr lang="en-US" dirty="0"/>
              <a:t>This is necessary for all exceptions, except those of type Error or </a:t>
            </a:r>
            <a:r>
              <a:rPr lang="en-US" dirty="0" err="1"/>
              <a:t>RuntimeException</a:t>
            </a:r>
            <a:r>
              <a:rPr lang="en-US" dirty="0"/>
              <a:t>, or any of their subclasses. </a:t>
            </a:r>
          </a:p>
          <a:p>
            <a:r>
              <a:rPr lang="en-US" dirty="0"/>
              <a:t>All other exceptions that a method can throw must be declared in the throws clause. If they are not, a compile-time error will result.</a:t>
            </a:r>
          </a:p>
          <a:p>
            <a:r>
              <a:rPr lang="en-US" dirty="0"/>
              <a:t>This is the general form of a method declaration that includes a </a:t>
            </a:r>
            <a:r>
              <a:rPr lang="en-US" b="1" dirty="0"/>
              <a:t>throws clause:</a:t>
            </a:r>
          </a:p>
          <a:p>
            <a:pPr lvl="1">
              <a:buNone/>
            </a:pPr>
            <a:r>
              <a:rPr lang="en-US" sz="2400" i="1" dirty="0"/>
              <a:t>type method-name(parameter-list) </a:t>
            </a:r>
            <a:r>
              <a:rPr lang="en-US" sz="2400" b="1" i="1" dirty="0"/>
              <a:t>throws</a:t>
            </a:r>
            <a:r>
              <a:rPr lang="en-US" sz="2400" i="1" dirty="0"/>
              <a:t> </a:t>
            </a:r>
            <a:r>
              <a:rPr lang="en-US" sz="2400" i="1" dirty="0" smtClean="0"/>
              <a:t>exception-list </a:t>
            </a:r>
            <a:r>
              <a:rPr lang="en-US" sz="2400" dirty="0" smtClean="0"/>
              <a:t>{</a:t>
            </a:r>
            <a:endParaRPr lang="en-US" sz="2400" dirty="0"/>
          </a:p>
          <a:p>
            <a:pPr lvl="2">
              <a:buNone/>
            </a:pPr>
            <a:r>
              <a:rPr lang="en-US" sz="2000" dirty="0"/>
              <a:t>// body of method</a:t>
            </a:r>
          </a:p>
          <a:p>
            <a:pPr lvl="1">
              <a:buNone/>
            </a:pPr>
            <a:r>
              <a:rPr lang="en-US" sz="2400" dirty="0"/>
              <a:t>}</a:t>
            </a:r>
          </a:p>
          <a:p>
            <a:r>
              <a:rPr lang="en-US" dirty="0"/>
              <a:t>Here, </a:t>
            </a:r>
            <a:r>
              <a:rPr lang="en-US" i="1" dirty="0"/>
              <a:t>exception-list is a comma-separated list of the exceptions that a method can throw.</a:t>
            </a:r>
          </a:p>
          <a:p>
            <a:r>
              <a:rPr lang="en-IN" dirty="0"/>
              <a:t>Example :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1232" y="5323776"/>
            <a:ext cx="8305800" cy="1200329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myMethod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ArithmeticException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NullPointerException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 smtClean="0">
                <a:solidFill>
                  <a:srgbClr val="3F7F5F"/>
                </a:solidFill>
                <a:latin typeface="Consolas"/>
              </a:rPr>
              <a:t>// code that may cause exception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1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5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Java’s built-in exceptions handle most common errors, you will probably want to create your own exception types to handle situations specific to your applications. </a:t>
            </a:r>
          </a:p>
          <a:p>
            <a:r>
              <a:rPr lang="en-US" dirty="0"/>
              <a:t>This is quite easy to do: just define a subclass of Exception (which is, of course, a subclass of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Throwable</a:t>
            </a:r>
            <a:r>
              <a:rPr lang="en-US" dirty="0"/>
              <a:t>).</a:t>
            </a:r>
          </a:p>
          <a:p>
            <a:r>
              <a:rPr lang="en-US" dirty="0"/>
              <a:t>The Exception class does not define any methods of its own. It does inherit those methods provided by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Throwable</a:t>
            </a:r>
            <a:r>
              <a:rPr lang="en-US" dirty="0"/>
              <a:t>. </a:t>
            </a:r>
          </a:p>
          <a:p>
            <a:r>
              <a:rPr lang="en-US" dirty="0"/>
              <a:t>Thus, all exceptions have methods that you create and defined by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Throwable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5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Exception class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82632" y="965662"/>
          <a:ext cx="10731731" cy="454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721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59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 smtClean="0"/>
                        <a:t>Method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 err="1" smtClean="0"/>
                        <a:t>Throwable</a:t>
                      </a:r>
                      <a:r>
                        <a:rPr lang="en-US" sz="1600" kern="1200" baseline="0" dirty="0" smtClean="0"/>
                        <a:t> </a:t>
                      </a:r>
                      <a:r>
                        <a:rPr lang="en-US" sz="1600" kern="1200" baseline="0" dirty="0" err="1" smtClean="0"/>
                        <a:t>fillInStackTrace</a:t>
                      </a:r>
                      <a:r>
                        <a:rPr lang="en-US" sz="1600" kern="1200" baseline="0" dirty="0" smtClean="0"/>
                        <a:t>(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/>
                        <a:t>Returns a </a:t>
                      </a:r>
                      <a:r>
                        <a:rPr lang="en-US" sz="1600" kern="1200" baseline="0" dirty="0" err="1" smtClean="0"/>
                        <a:t>Throwable</a:t>
                      </a:r>
                      <a:r>
                        <a:rPr lang="en-US" sz="1600" kern="1200" baseline="0" dirty="0" smtClean="0"/>
                        <a:t> object that contains a completed stack trace. This object can be </a:t>
                      </a:r>
                      <a:r>
                        <a:rPr lang="en-US" sz="1600" kern="1200" baseline="0" dirty="0" err="1" smtClean="0"/>
                        <a:t>rethrown</a:t>
                      </a:r>
                      <a:r>
                        <a:rPr lang="en-US" sz="1600" kern="1200" baseline="0" dirty="0" smtClean="0"/>
                        <a:t>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 err="1" smtClean="0"/>
                        <a:t>Throwable</a:t>
                      </a:r>
                      <a:r>
                        <a:rPr lang="en-US" sz="1600" kern="1200" baseline="0" dirty="0" smtClean="0"/>
                        <a:t> </a:t>
                      </a:r>
                      <a:r>
                        <a:rPr lang="en-US" sz="1600" kern="1200" baseline="0" dirty="0" err="1" smtClean="0"/>
                        <a:t>getCause</a:t>
                      </a:r>
                      <a:r>
                        <a:rPr lang="en-US" sz="1600" kern="1200" baseline="0" dirty="0" smtClean="0"/>
                        <a:t>(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/>
                        <a:t>Returns the exception that underlies the current exception. If there is no underlying exception, null is returned.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 smtClean="0"/>
                        <a:t>String </a:t>
                      </a:r>
                      <a:r>
                        <a:rPr lang="en-US" sz="1600" kern="1200" baseline="0" dirty="0" err="1" smtClean="0"/>
                        <a:t>getMessage</a:t>
                      </a:r>
                      <a:r>
                        <a:rPr lang="en-US" sz="1600" kern="1200" baseline="0" dirty="0" smtClean="0"/>
                        <a:t>(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/>
                        <a:t>Returns a description of the exception.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 err="1" smtClean="0"/>
                        <a:t>StackTraceElement</a:t>
                      </a:r>
                      <a:r>
                        <a:rPr lang="en-US" sz="1600" kern="1200" baseline="0" dirty="0" smtClean="0"/>
                        <a:t>[ ] </a:t>
                      </a:r>
                      <a:r>
                        <a:rPr lang="en-US" sz="1600" kern="1200" baseline="0" dirty="0" err="1" smtClean="0"/>
                        <a:t>getStackTrace</a:t>
                      </a:r>
                      <a:r>
                        <a:rPr lang="en-US" sz="1600" kern="1200" baseline="0" dirty="0" smtClean="0"/>
                        <a:t>(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/>
                        <a:t>Returns an array that contains the stack trace, one element at a time, as an array of </a:t>
                      </a:r>
                      <a:r>
                        <a:rPr lang="en-US" sz="1600" kern="1200" baseline="0" dirty="0" err="1" smtClean="0"/>
                        <a:t>StackTraceElement</a:t>
                      </a:r>
                      <a:r>
                        <a:rPr lang="en-US" sz="1600" kern="1200" baseline="0" dirty="0" smtClean="0"/>
                        <a:t>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 err="1" smtClean="0"/>
                        <a:t>Throwable</a:t>
                      </a:r>
                      <a:r>
                        <a:rPr lang="en-US" sz="1600" kern="1200" baseline="0" dirty="0" smtClean="0"/>
                        <a:t> </a:t>
                      </a:r>
                      <a:r>
                        <a:rPr lang="en-US" sz="1600" kern="1200" baseline="0" dirty="0" err="1" smtClean="0"/>
                        <a:t>initCause</a:t>
                      </a:r>
                      <a:r>
                        <a:rPr lang="en-US" sz="1600" kern="1200" baseline="0" dirty="0" smtClean="0"/>
                        <a:t>(</a:t>
                      </a:r>
                      <a:r>
                        <a:rPr lang="en-US" sz="1600" kern="1200" baseline="0" dirty="0" err="1" smtClean="0"/>
                        <a:t>Throwable</a:t>
                      </a:r>
                      <a:r>
                        <a:rPr lang="en-US" sz="1600" kern="1200" baseline="0" dirty="0" smtClean="0"/>
                        <a:t> </a:t>
                      </a:r>
                      <a:r>
                        <a:rPr lang="en-US" sz="1600" kern="1200" baseline="0" dirty="0" err="1" smtClean="0"/>
                        <a:t>causeExc</a:t>
                      </a:r>
                      <a:r>
                        <a:rPr lang="en-US" sz="1600" kern="12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/>
                        <a:t>Associates </a:t>
                      </a:r>
                      <a:r>
                        <a:rPr lang="en-US" sz="1600" kern="1200" baseline="0" dirty="0" err="1" smtClean="0"/>
                        <a:t>causeExc</a:t>
                      </a:r>
                      <a:r>
                        <a:rPr lang="en-US" sz="1600" kern="1200" baseline="0" dirty="0" smtClean="0"/>
                        <a:t> with the invoking exception as a cause of the invoking exception. Returns a reference to the exception.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 smtClean="0"/>
                        <a:t>void </a:t>
                      </a:r>
                      <a:r>
                        <a:rPr lang="en-US" sz="1600" kern="1200" baseline="0" dirty="0" err="1" smtClean="0"/>
                        <a:t>printStackTrace</a:t>
                      </a:r>
                      <a:r>
                        <a:rPr lang="en-US" sz="1600" kern="1200" baseline="0" dirty="0" smtClean="0"/>
                        <a:t>(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/>
                        <a:t>Displays the stack trace.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 smtClean="0"/>
                        <a:t>void </a:t>
                      </a:r>
                      <a:r>
                        <a:rPr lang="en-US" sz="1600" kern="1200" baseline="0" dirty="0" err="1" smtClean="0"/>
                        <a:t>printStackTrace</a:t>
                      </a:r>
                      <a:r>
                        <a:rPr lang="en-US" sz="1600" kern="1200" baseline="0" dirty="0" smtClean="0"/>
                        <a:t>(</a:t>
                      </a:r>
                      <a:r>
                        <a:rPr lang="en-US" sz="1600" kern="1200" baseline="0" dirty="0" err="1" smtClean="0"/>
                        <a:t>PrintStream</a:t>
                      </a:r>
                      <a:r>
                        <a:rPr lang="en-US" sz="1600" kern="1200" baseline="0" dirty="0" smtClean="0"/>
                        <a:t> stream)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/>
                        <a:t>Sends the stack trace to the specified stream.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 smtClean="0"/>
                        <a:t>void </a:t>
                      </a:r>
                      <a:r>
                        <a:rPr lang="en-US" sz="1600" kern="1200" baseline="0" dirty="0" err="1" smtClean="0"/>
                        <a:t>setStackTrace</a:t>
                      </a:r>
                      <a:r>
                        <a:rPr lang="en-US" sz="1600" kern="1200" baseline="0" dirty="0" smtClean="0"/>
                        <a:t>(</a:t>
                      </a:r>
                      <a:r>
                        <a:rPr lang="en-US" sz="1600" kern="1200" baseline="0" dirty="0" err="1" smtClean="0"/>
                        <a:t>StackTraceElement</a:t>
                      </a:r>
                      <a:r>
                        <a:rPr lang="en-US" sz="1600" kern="1200" baseline="0" dirty="0" smtClean="0"/>
                        <a:t> elements[ ])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/>
                        <a:t>Sets the stack trace to the elements passed in elements.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 smtClean="0"/>
                        <a:t>String </a:t>
                      </a:r>
                      <a:r>
                        <a:rPr lang="en-US" sz="1600" kern="1200" baseline="0" dirty="0" err="1" smtClean="0"/>
                        <a:t>toString</a:t>
                      </a:r>
                      <a:r>
                        <a:rPr lang="en-US" sz="1600" kern="1200" baseline="0" dirty="0" smtClean="0"/>
                        <a:t>(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/>
                        <a:t>Returns a String object containing a description of the exception.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7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 Exception (Example)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75639" y="1037272"/>
            <a:ext cx="7684477" cy="535531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MainCall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currentBal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= 5000;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IN" b="1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amount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Integer.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parseInt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[0]);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en-US" i="1" dirty="0" smtClean="0">
                <a:solidFill>
                  <a:srgbClr val="000000"/>
                </a:solidFill>
                <a:latin typeface="Consolas"/>
              </a:rPr>
              <a:t>	withdraw(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amount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(Exception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ex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3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"Caught"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3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err="1" smtClean="0">
                <a:solidFill>
                  <a:srgbClr val="6A3E3E"/>
                </a:solidFill>
                <a:latin typeface="Consolas"/>
              </a:rPr>
              <a:t>ex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.getMessage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withdraw(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amount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Exception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newBalance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currentBal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b="1" i="1" dirty="0" smtClean="0">
                <a:solidFill>
                  <a:srgbClr val="6A3E3E"/>
                </a:solidFill>
                <a:latin typeface="Consolas"/>
              </a:rPr>
              <a:t>amount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newBalance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&lt;1000) {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	throw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MyException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n-US" b="1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Darshan</a:t>
            </a:r>
            <a:r>
              <a:rPr lang="en-US" b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 Exception"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1" y="1037272"/>
            <a:ext cx="3947745" cy="3416320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 A Class that represents user-defined exception</a:t>
            </a:r>
            <a:endParaRPr lang="en-US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MyException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Exception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MyException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I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 Call constructor of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	parent (Exception)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299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 animBg="1"/>
      <p:bldP spid="5" grpId="0" build="p" bldLvl="5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Outline</a:t>
            </a:r>
            <a:endParaRPr lang="en-US" b="1" dirty="0" smtClean="0"/>
          </a:p>
          <a:p>
            <a:endParaRPr lang="en-US" b="1" dirty="0" smtClean="0"/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Exception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Try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Catch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Finally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Throw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Throws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exception</a:t>
            </a:r>
            <a:r>
              <a:rPr lang="en-US" dirty="0"/>
              <a:t> is an object that describes an </a:t>
            </a:r>
            <a:r>
              <a:rPr lang="en-US" b="1" dirty="0"/>
              <a:t>unusual</a:t>
            </a:r>
            <a:r>
              <a:rPr lang="en-US" dirty="0"/>
              <a:t> or </a:t>
            </a:r>
            <a:r>
              <a:rPr lang="en-US" b="1" dirty="0"/>
              <a:t>erroneous</a:t>
            </a:r>
            <a:r>
              <a:rPr lang="en-US" dirty="0"/>
              <a:t> </a:t>
            </a:r>
            <a:r>
              <a:rPr lang="en-US" b="1" dirty="0"/>
              <a:t>situation</a:t>
            </a:r>
            <a:r>
              <a:rPr lang="en-US" dirty="0"/>
              <a:t>.</a:t>
            </a:r>
          </a:p>
          <a:p>
            <a:r>
              <a:rPr lang="en-US" dirty="0"/>
              <a:t>Exceptions are thrown by a program, and may be caught and handled by another part of the program.</a:t>
            </a:r>
          </a:p>
          <a:p>
            <a:r>
              <a:rPr lang="en-US" dirty="0"/>
              <a:t>A program can be separated into a </a:t>
            </a:r>
            <a:r>
              <a:rPr lang="en-US" b="1" dirty="0"/>
              <a:t>normal execution flow </a:t>
            </a:r>
            <a:r>
              <a:rPr lang="en-US" dirty="0"/>
              <a:t>and an </a:t>
            </a:r>
            <a:r>
              <a:rPr lang="en-US" b="1" dirty="0"/>
              <a:t>exception execution flow</a:t>
            </a:r>
            <a:r>
              <a:rPr lang="en-US" dirty="0"/>
              <a:t>.</a:t>
            </a:r>
          </a:p>
          <a:p>
            <a:r>
              <a:rPr lang="en-US" dirty="0"/>
              <a:t>An error is also represented as an object in Java, but usually represents a unrecoverable situation and should not be caught</a:t>
            </a:r>
            <a:r>
              <a:rPr lang="en-US" dirty="0" smtClean="0"/>
              <a:t>.</a:t>
            </a:r>
          </a:p>
          <a:p>
            <a:r>
              <a:rPr lang="en-US" dirty="0"/>
              <a:t>Java has a predefined set of exceptions and errors that can occur during execution.</a:t>
            </a:r>
          </a:p>
          <a:p>
            <a:r>
              <a:rPr lang="en-US" dirty="0"/>
              <a:t>A program can deal with an exception in one of three ways:</a:t>
            </a:r>
          </a:p>
          <a:p>
            <a:pPr lvl="1"/>
            <a:r>
              <a:rPr lang="en-US" b="1" dirty="0"/>
              <a:t>ignore</a:t>
            </a:r>
            <a:r>
              <a:rPr lang="en-US" dirty="0"/>
              <a:t> it</a:t>
            </a:r>
          </a:p>
          <a:p>
            <a:pPr lvl="1"/>
            <a:r>
              <a:rPr lang="en-US" b="1" dirty="0"/>
              <a:t>handle</a:t>
            </a:r>
            <a:r>
              <a:rPr lang="en-US" dirty="0"/>
              <a:t> it where it occurs</a:t>
            </a:r>
          </a:p>
          <a:p>
            <a:pPr lvl="1"/>
            <a:r>
              <a:rPr lang="en-US" dirty="0"/>
              <a:t>handle it at </a:t>
            </a:r>
            <a:r>
              <a:rPr lang="en-US" b="1" dirty="0"/>
              <a:t>another place </a:t>
            </a:r>
            <a:r>
              <a:rPr lang="en-US" dirty="0"/>
              <a:t>in the program</a:t>
            </a:r>
          </a:p>
          <a:p>
            <a:r>
              <a:rPr lang="en-US" dirty="0"/>
              <a:t>The manner in which an exception is processed is an important design consideration.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0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try and 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catch: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679" y="1274618"/>
            <a:ext cx="5791200" cy="1754326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	// code that may cause exception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(Exception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	// code when exception occurred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679" y="3574408"/>
            <a:ext cx="7543800" cy="2585323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	// code that may cause exception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ArithmeticException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	// code when arithmetic exception occurred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ArrayIndexOutOfBoundsException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aiobe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	// when array index out of bound exception occurred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6898179" y="1096200"/>
            <a:ext cx="4267200" cy="1219200"/>
          </a:xfrm>
          <a:prstGeom prst="borderCallout1">
            <a:avLst>
              <a:gd name="adj1" fmla="val 52083"/>
              <a:gd name="adj2" fmla="val -170"/>
              <a:gd name="adj3" fmla="val 90000"/>
              <a:gd name="adj4" fmla="val -108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 is the </a:t>
            </a:r>
            <a:r>
              <a:rPr lang="en-US" dirty="0" err="1" smtClean="0"/>
              <a:t>superclass</a:t>
            </a:r>
            <a:r>
              <a:rPr lang="en-US" dirty="0" smtClean="0"/>
              <a:t> of all the exception that may occur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4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bldLvl="5" animBg="1"/>
      <p:bldP spid="5" grpId="0" uiExpand="1" build="p" bldLvl="4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try statements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066800"/>
            <a:ext cx="8458200" cy="4524315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try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try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 smtClean="0">
                <a:solidFill>
                  <a:srgbClr val="3F7F5F"/>
                </a:solidFill>
                <a:latin typeface="Consolas"/>
              </a:rPr>
              <a:t>	// code that may cause array index out of bound exception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ArrayIndexOutOfBoundsException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aiobe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 smtClean="0">
                <a:solidFill>
                  <a:srgbClr val="3F7F5F"/>
                </a:solidFill>
                <a:latin typeface="Consolas"/>
              </a:rPr>
              <a:t>	// code when array index out of bound exception </a:t>
            </a:r>
            <a:r>
              <a:rPr lang="en-US" dirty="0" err="1" smtClean="0">
                <a:solidFill>
                  <a:srgbClr val="3F7F5F"/>
                </a:solidFill>
                <a:latin typeface="Consolas"/>
              </a:rPr>
              <a:t>occured</a:t>
            </a:r>
            <a:endParaRPr lang="en-US" dirty="0" smtClean="0">
              <a:solidFill>
                <a:srgbClr val="3F7F5F"/>
              </a:solidFill>
              <a:latin typeface="Consolas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dirty="0" smtClean="0">
                <a:solidFill>
                  <a:srgbClr val="3F7F5F"/>
                </a:solidFill>
                <a:latin typeface="Consolas"/>
              </a:rPr>
              <a:t>// other code that may cause arithmetic exception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ArithmeticException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	// code when arithmetic exception occurred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sz="2400" dirty="0"/>
              <a:t>An exception is either checked or unchecked.</a:t>
            </a:r>
          </a:p>
          <a:p>
            <a:r>
              <a:rPr lang="en-US" b="1" dirty="0" smtClean="0"/>
              <a:t>Checked</a:t>
            </a:r>
            <a:r>
              <a:rPr lang="en-US" dirty="0" smtClean="0"/>
              <a:t> Exceptions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checked exception either must be caught by a method, or must be listed in the throws clause of any method that may throw or propagate it.</a:t>
            </a:r>
          </a:p>
          <a:p>
            <a:pPr lvl="1"/>
            <a:r>
              <a:rPr lang="en-US" dirty="0"/>
              <a:t>The compiler will issue an error if a checked exception is not caught or asserted in a throws </a:t>
            </a:r>
            <a:r>
              <a:rPr lang="en-US" dirty="0" smtClean="0"/>
              <a:t>clause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IOException</a:t>
            </a:r>
            <a:r>
              <a:rPr lang="en-US" dirty="0" smtClean="0"/>
              <a:t>, </a:t>
            </a:r>
            <a:r>
              <a:rPr lang="en-US" dirty="0" err="1" smtClean="0"/>
              <a:t>SQLException</a:t>
            </a:r>
            <a:r>
              <a:rPr lang="en-US" dirty="0" smtClean="0"/>
              <a:t> etc… </a:t>
            </a:r>
            <a:endParaRPr lang="en-US" dirty="0"/>
          </a:p>
          <a:p>
            <a:r>
              <a:rPr lang="en-US" b="1" dirty="0"/>
              <a:t>Unchecked</a:t>
            </a:r>
            <a:r>
              <a:rPr lang="en-US" dirty="0"/>
              <a:t> </a:t>
            </a:r>
            <a:r>
              <a:rPr lang="en-US" dirty="0" smtClean="0"/>
              <a:t>Exceptions</a:t>
            </a:r>
          </a:p>
          <a:p>
            <a:pPr lvl="1"/>
            <a:r>
              <a:rPr lang="en-US" dirty="0"/>
              <a:t>An unchecked exception does not require explicit handling, though it could be processed using try catch.</a:t>
            </a:r>
          </a:p>
          <a:p>
            <a:pPr lvl="1"/>
            <a:r>
              <a:rPr lang="en-US" dirty="0"/>
              <a:t>The only unchecked exceptions in Java are objects of type </a:t>
            </a:r>
            <a:r>
              <a:rPr lang="en-US" dirty="0" err="1"/>
              <a:t>RuntimeException</a:t>
            </a:r>
            <a:r>
              <a:rPr lang="en-US" dirty="0"/>
              <a:t> or any of its descendants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ArithmeticException</a:t>
            </a:r>
            <a:r>
              <a:rPr lang="en-US" dirty="0" smtClean="0"/>
              <a:t>, </a:t>
            </a:r>
            <a:r>
              <a:rPr lang="en-US" dirty="0" err="1" smtClean="0"/>
              <a:t>ArrayIndexOutOfBoundsException</a:t>
            </a:r>
            <a:r>
              <a:rPr lang="en-US" dirty="0" smtClean="0"/>
              <a:t>, </a:t>
            </a:r>
            <a:r>
              <a:rPr lang="en-US" dirty="0" err="1" smtClean="0"/>
              <a:t>NullPointerException</a:t>
            </a:r>
            <a:r>
              <a:rPr lang="en-US" dirty="0" smtClean="0"/>
              <a:t> etc..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Exception Class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3027656" cy="5590565"/>
          </a:xfrm>
        </p:spPr>
        <p:txBody>
          <a:bodyPr/>
          <a:lstStyle/>
          <a:p>
            <a:r>
              <a:rPr lang="en-US" dirty="0"/>
              <a:t>Classes that define exceptions are related by inheritance, forming an exception class hierarchy.</a:t>
            </a:r>
          </a:p>
          <a:p>
            <a:r>
              <a:rPr lang="en-US" dirty="0"/>
              <a:t>All error and exception classes are </a:t>
            </a:r>
            <a:r>
              <a:rPr lang="en-US" dirty="0" err="1"/>
              <a:t>descendents</a:t>
            </a:r>
            <a:r>
              <a:rPr lang="en-US" dirty="0"/>
              <a:t> of the </a:t>
            </a:r>
            <a:r>
              <a:rPr lang="en-US" dirty="0" err="1"/>
              <a:t>Throwable</a:t>
            </a:r>
            <a:r>
              <a:rPr lang="en-US" dirty="0"/>
              <a:t> class</a:t>
            </a:r>
          </a:p>
          <a:p>
            <a:r>
              <a:rPr lang="en-US" dirty="0"/>
              <a:t>The custom exception can be created by extending the Exception class or one of its descendants.</a:t>
            </a:r>
          </a:p>
          <a:p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158837" y="2877301"/>
            <a:ext cx="15240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Throwable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25637" y="2115301"/>
            <a:ext cx="15240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225637" y="3639301"/>
            <a:ext cx="15240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Exception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054437" y="972301"/>
            <a:ext cx="15240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LinkageError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054437" y="1581901"/>
            <a:ext cx="23622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VirtualMachineError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54437" y="2191501"/>
            <a:ext cx="23622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AWTError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54437" y="3410701"/>
            <a:ext cx="23622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RuntimeException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054437" y="4020301"/>
            <a:ext cx="23622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AWTException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54437" y="4629901"/>
            <a:ext cx="23622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IOException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873837" y="1277101"/>
            <a:ext cx="26670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ArithimaticException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873837" y="1886701"/>
            <a:ext cx="26670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NullPointerException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873837" y="2496301"/>
            <a:ext cx="32766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ArrayIndexOutOfBoundException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873837" y="3105901"/>
            <a:ext cx="29718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IlligalArgumentException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873837" y="4096501"/>
            <a:ext cx="29718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InterruptedIOException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873837" y="4706101"/>
            <a:ext cx="29718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EOFException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873837" y="5315701"/>
            <a:ext cx="29718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FileNotFoundException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8" name="Shape 21"/>
          <p:cNvCxnSpPr>
            <a:stCxn id="42" idx="0"/>
            <a:endCxn id="43" idx="1"/>
          </p:cNvCxnSpPr>
          <p:nvPr/>
        </p:nvCxnSpPr>
        <p:spPr>
          <a:xfrm rot="5400000" flipH="1" flipV="1">
            <a:off x="3825587" y="2477251"/>
            <a:ext cx="4953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23"/>
          <p:cNvCxnSpPr>
            <a:stCxn id="42" idx="2"/>
            <a:endCxn id="44" idx="1"/>
          </p:cNvCxnSpPr>
          <p:nvPr/>
        </p:nvCxnSpPr>
        <p:spPr>
          <a:xfrm rot="16200000" flipH="1">
            <a:off x="3825587" y="3505951"/>
            <a:ext cx="4953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3" idx="3"/>
            <a:endCxn id="45" idx="1"/>
          </p:cNvCxnSpPr>
          <p:nvPr/>
        </p:nvCxnSpPr>
        <p:spPr>
          <a:xfrm flipV="1">
            <a:off x="5749637" y="1239001"/>
            <a:ext cx="304800" cy="1143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3" idx="3"/>
            <a:endCxn id="46" idx="1"/>
          </p:cNvCxnSpPr>
          <p:nvPr/>
        </p:nvCxnSpPr>
        <p:spPr>
          <a:xfrm flipV="1">
            <a:off x="5749637" y="1848601"/>
            <a:ext cx="3048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3" idx="3"/>
            <a:endCxn id="47" idx="1"/>
          </p:cNvCxnSpPr>
          <p:nvPr/>
        </p:nvCxnSpPr>
        <p:spPr>
          <a:xfrm>
            <a:off x="5749637" y="2382001"/>
            <a:ext cx="3048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4" idx="3"/>
            <a:endCxn id="48" idx="1"/>
          </p:cNvCxnSpPr>
          <p:nvPr/>
        </p:nvCxnSpPr>
        <p:spPr>
          <a:xfrm flipV="1">
            <a:off x="5749637" y="3677401"/>
            <a:ext cx="304800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4" idx="3"/>
            <a:endCxn id="49" idx="1"/>
          </p:cNvCxnSpPr>
          <p:nvPr/>
        </p:nvCxnSpPr>
        <p:spPr>
          <a:xfrm>
            <a:off x="5749637" y="3906001"/>
            <a:ext cx="3048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4" idx="3"/>
            <a:endCxn id="50" idx="1"/>
          </p:cNvCxnSpPr>
          <p:nvPr/>
        </p:nvCxnSpPr>
        <p:spPr>
          <a:xfrm>
            <a:off x="5749637" y="3906001"/>
            <a:ext cx="304800" cy="99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8" idx="3"/>
            <a:endCxn id="51" idx="1"/>
          </p:cNvCxnSpPr>
          <p:nvPr/>
        </p:nvCxnSpPr>
        <p:spPr>
          <a:xfrm flipV="1">
            <a:off x="8416637" y="1543801"/>
            <a:ext cx="457200" cy="2133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8" idx="3"/>
            <a:endCxn id="52" idx="1"/>
          </p:cNvCxnSpPr>
          <p:nvPr/>
        </p:nvCxnSpPr>
        <p:spPr>
          <a:xfrm flipV="1">
            <a:off x="8416637" y="2153401"/>
            <a:ext cx="457200" cy="1524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8" idx="3"/>
            <a:endCxn id="53" idx="1"/>
          </p:cNvCxnSpPr>
          <p:nvPr/>
        </p:nvCxnSpPr>
        <p:spPr>
          <a:xfrm flipV="1">
            <a:off x="8416637" y="2763001"/>
            <a:ext cx="4572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8" idx="3"/>
            <a:endCxn id="54" idx="1"/>
          </p:cNvCxnSpPr>
          <p:nvPr/>
        </p:nvCxnSpPr>
        <p:spPr>
          <a:xfrm flipV="1">
            <a:off x="8416637" y="3372601"/>
            <a:ext cx="4572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0" idx="3"/>
            <a:endCxn id="55" idx="1"/>
          </p:cNvCxnSpPr>
          <p:nvPr/>
        </p:nvCxnSpPr>
        <p:spPr>
          <a:xfrm flipV="1">
            <a:off x="8416637" y="4363201"/>
            <a:ext cx="4572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0" idx="3"/>
            <a:endCxn id="56" idx="1"/>
          </p:cNvCxnSpPr>
          <p:nvPr/>
        </p:nvCxnSpPr>
        <p:spPr>
          <a:xfrm>
            <a:off x="8416637" y="4896601"/>
            <a:ext cx="4572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0" idx="3"/>
            <a:endCxn id="57" idx="1"/>
          </p:cNvCxnSpPr>
          <p:nvPr/>
        </p:nvCxnSpPr>
        <p:spPr>
          <a:xfrm>
            <a:off x="8416637" y="4896601"/>
            <a:ext cx="457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 72"/>
          <p:cNvSpPr/>
          <p:nvPr/>
        </p:nvSpPr>
        <p:spPr>
          <a:xfrm>
            <a:off x="3693662" y="863444"/>
            <a:ext cx="8481280" cy="3149600"/>
          </a:xfrm>
          <a:custGeom>
            <a:avLst/>
            <a:gdLst>
              <a:gd name="connsiteX0" fmla="*/ 1257689 w 8481280"/>
              <a:gd name="connsiteY0" fmla="*/ 1973943 h 3149600"/>
              <a:gd name="connsiteX1" fmla="*/ 1010946 w 8481280"/>
              <a:gd name="connsiteY1" fmla="*/ 1930400 h 3149600"/>
              <a:gd name="connsiteX2" fmla="*/ 967404 w 8481280"/>
              <a:gd name="connsiteY2" fmla="*/ 1915886 h 3149600"/>
              <a:gd name="connsiteX3" fmla="*/ 575518 w 8481280"/>
              <a:gd name="connsiteY3" fmla="*/ 1886857 h 3149600"/>
              <a:gd name="connsiteX4" fmla="*/ 531975 w 8481280"/>
              <a:gd name="connsiteY4" fmla="*/ 1872343 h 3149600"/>
              <a:gd name="connsiteX5" fmla="*/ 415861 w 8481280"/>
              <a:gd name="connsiteY5" fmla="*/ 1843314 h 3149600"/>
              <a:gd name="connsiteX6" fmla="*/ 328775 w 8481280"/>
              <a:gd name="connsiteY6" fmla="*/ 1785257 h 3149600"/>
              <a:gd name="connsiteX7" fmla="*/ 241689 w 8481280"/>
              <a:gd name="connsiteY7" fmla="*/ 1756228 h 3149600"/>
              <a:gd name="connsiteX8" fmla="*/ 140089 w 8481280"/>
              <a:gd name="connsiteY8" fmla="*/ 1727200 h 3149600"/>
              <a:gd name="connsiteX9" fmla="*/ 96546 w 8481280"/>
              <a:gd name="connsiteY9" fmla="*/ 1698171 h 3149600"/>
              <a:gd name="connsiteX10" fmla="*/ 53004 w 8481280"/>
              <a:gd name="connsiteY10" fmla="*/ 1596571 h 3149600"/>
              <a:gd name="connsiteX11" fmla="*/ 9461 w 8481280"/>
              <a:gd name="connsiteY11" fmla="*/ 1451428 h 3149600"/>
              <a:gd name="connsiteX12" fmla="*/ 23975 w 8481280"/>
              <a:gd name="connsiteY12" fmla="*/ 1320800 h 3149600"/>
              <a:gd name="connsiteX13" fmla="*/ 53004 w 8481280"/>
              <a:gd name="connsiteY13" fmla="*/ 1262743 h 3149600"/>
              <a:gd name="connsiteX14" fmla="*/ 96546 w 8481280"/>
              <a:gd name="connsiteY14" fmla="*/ 1146628 h 3149600"/>
              <a:gd name="connsiteX15" fmla="*/ 140089 w 8481280"/>
              <a:gd name="connsiteY15" fmla="*/ 1088571 h 3149600"/>
              <a:gd name="connsiteX16" fmla="*/ 169118 w 8481280"/>
              <a:gd name="connsiteY16" fmla="*/ 986971 h 3149600"/>
              <a:gd name="connsiteX17" fmla="*/ 212661 w 8481280"/>
              <a:gd name="connsiteY17" fmla="*/ 943428 h 3149600"/>
              <a:gd name="connsiteX18" fmla="*/ 357804 w 8481280"/>
              <a:gd name="connsiteY18" fmla="*/ 841828 h 3149600"/>
              <a:gd name="connsiteX19" fmla="*/ 415861 w 8481280"/>
              <a:gd name="connsiteY19" fmla="*/ 798286 h 3149600"/>
              <a:gd name="connsiteX20" fmla="*/ 473918 w 8481280"/>
              <a:gd name="connsiteY20" fmla="*/ 725714 h 3149600"/>
              <a:gd name="connsiteX21" fmla="*/ 531975 w 8481280"/>
              <a:gd name="connsiteY21" fmla="*/ 667657 h 3149600"/>
              <a:gd name="connsiteX22" fmla="*/ 575518 w 8481280"/>
              <a:gd name="connsiteY22" fmla="*/ 609600 h 3149600"/>
              <a:gd name="connsiteX23" fmla="*/ 604546 w 8481280"/>
              <a:gd name="connsiteY23" fmla="*/ 566057 h 3149600"/>
              <a:gd name="connsiteX24" fmla="*/ 691632 w 8481280"/>
              <a:gd name="connsiteY24" fmla="*/ 537028 h 3149600"/>
              <a:gd name="connsiteX25" fmla="*/ 793232 w 8481280"/>
              <a:gd name="connsiteY25" fmla="*/ 478971 h 3149600"/>
              <a:gd name="connsiteX26" fmla="*/ 996432 w 8481280"/>
              <a:gd name="connsiteY26" fmla="*/ 406400 h 3149600"/>
              <a:gd name="connsiteX27" fmla="*/ 1069004 w 8481280"/>
              <a:gd name="connsiteY27" fmla="*/ 377371 h 3149600"/>
              <a:gd name="connsiteX28" fmla="*/ 1112546 w 8481280"/>
              <a:gd name="connsiteY28" fmla="*/ 362857 h 3149600"/>
              <a:gd name="connsiteX29" fmla="*/ 1286718 w 8481280"/>
              <a:gd name="connsiteY29" fmla="*/ 348343 h 3149600"/>
              <a:gd name="connsiteX30" fmla="*/ 1359289 w 8481280"/>
              <a:gd name="connsiteY30" fmla="*/ 333828 h 3149600"/>
              <a:gd name="connsiteX31" fmla="*/ 1431861 w 8481280"/>
              <a:gd name="connsiteY31" fmla="*/ 304800 h 3149600"/>
              <a:gd name="connsiteX32" fmla="*/ 1533461 w 8481280"/>
              <a:gd name="connsiteY32" fmla="*/ 290286 h 3149600"/>
              <a:gd name="connsiteX33" fmla="*/ 1664089 w 8481280"/>
              <a:gd name="connsiteY33" fmla="*/ 261257 h 3149600"/>
              <a:gd name="connsiteX34" fmla="*/ 1736661 w 8481280"/>
              <a:gd name="connsiteY34" fmla="*/ 232228 h 3149600"/>
              <a:gd name="connsiteX35" fmla="*/ 1910832 w 8481280"/>
              <a:gd name="connsiteY35" fmla="*/ 217714 h 3149600"/>
              <a:gd name="connsiteX36" fmla="*/ 2026946 w 8481280"/>
              <a:gd name="connsiteY36" fmla="*/ 188686 h 3149600"/>
              <a:gd name="connsiteX37" fmla="*/ 2114032 w 8481280"/>
              <a:gd name="connsiteY37" fmla="*/ 130628 h 3149600"/>
              <a:gd name="connsiteX38" fmla="*/ 2157575 w 8481280"/>
              <a:gd name="connsiteY38" fmla="*/ 101600 h 3149600"/>
              <a:gd name="connsiteX39" fmla="*/ 2215632 w 8481280"/>
              <a:gd name="connsiteY39" fmla="*/ 87086 h 3149600"/>
              <a:gd name="connsiteX40" fmla="*/ 2302718 w 8481280"/>
              <a:gd name="connsiteY40" fmla="*/ 58057 h 3149600"/>
              <a:gd name="connsiteX41" fmla="*/ 2346261 w 8481280"/>
              <a:gd name="connsiteY41" fmla="*/ 43543 h 3149600"/>
              <a:gd name="connsiteX42" fmla="*/ 2389804 w 8481280"/>
              <a:gd name="connsiteY42" fmla="*/ 29028 h 3149600"/>
              <a:gd name="connsiteX43" fmla="*/ 3536432 w 8481280"/>
              <a:gd name="connsiteY43" fmla="*/ 43543 h 3149600"/>
              <a:gd name="connsiteX44" fmla="*/ 3710604 w 8481280"/>
              <a:gd name="connsiteY44" fmla="*/ 72571 h 3149600"/>
              <a:gd name="connsiteX45" fmla="*/ 3957346 w 8481280"/>
              <a:gd name="connsiteY45" fmla="*/ 87086 h 3149600"/>
              <a:gd name="connsiteX46" fmla="*/ 4610489 w 8481280"/>
              <a:gd name="connsiteY46" fmla="*/ 43543 h 3149600"/>
              <a:gd name="connsiteX47" fmla="*/ 4668546 w 8481280"/>
              <a:gd name="connsiteY47" fmla="*/ 0 h 3149600"/>
              <a:gd name="connsiteX48" fmla="*/ 4958832 w 8481280"/>
              <a:gd name="connsiteY48" fmla="*/ 14514 h 3149600"/>
              <a:gd name="connsiteX49" fmla="*/ 5597461 w 8481280"/>
              <a:gd name="connsiteY49" fmla="*/ 29028 h 3149600"/>
              <a:gd name="connsiteX50" fmla="*/ 5670032 w 8481280"/>
              <a:gd name="connsiteY50" fmla="*/ 43543 h 3149600"/>
              <a:gd name="connsiteX51" fmla="*/ 6119975 w 8481280"/>
              <a:gd name="connsiteY51" fmla="*/ 72571 h 3149600"/>
              <a:gd name="connsiteX52" fmla="*/ 6221575 w 8481280"/>
              <a:gd name="connsiteY52" fmla="*/ 101600 h 3149600"/>
              <a:gd name="connsiteX53" fmla="*/ 6395746 w 8481280"/>
              <a:gd name="connsiteY53" fmla="*/ 159657 h 3149600"/>
              <a:gd name="connsiteX54" fmla="*/ 6497346 w 8481280"/>
              <a:gd name="connsiteY54" fmla="*/ 188686 h 3149600"/>
              <a:gd name="connsiteX55" fmla="*/ 6613461 w 8481280"/>
              <a:gd name="connsiteY55" fmla="*/ 203200 h 3149600"/>
              <a:gd name="connsiteX56" fmla="*/ 6860204 w 8481280"/>
              <a:gd name="connsiteY56" fmla="*/ 275771 h 3149600"/>
              <a:gd name="connsiteX57" fmla="*/ 6990832 w 8481280"/>
              <a:gd name="connsiteY57" fmla="*/ 319314 h 3149600"/>
              <a:gd name="connsiteX58" fmla="*/ 7048889 w 8481280"/>
              <a:gd name="connsiteY58" fmla="*/ 348343 h 3149600"/>
              <a:gd name="connsiteX59" fmla="*/ 7513346 w 8481280"/>
              <a:gd name="connsiteY59" fmla="*/ 348343 h 3149600"/>
              <a:gd name="connsiteX60" fmla="*/ 7585918 w 8481280"/>
              <a:gd name="connsiteY60" fmla="*/ 377371 h 3149600"/>
              <a:gd name="connsiteX61" fmla="*/ 7629461 w 8481280"/>
              <a:gd name="connsiteY61" fmla="*/ 391886 h 3149600"/>
              <a:gd name="connsiteX62" fmla="*/ 7687518 w 8481280"/>
              <a:gd name="connsiteY62" fmla="*/ 420914 h 3149600"/>
              <a:gd name="connsiteX63" fmla="*/ 7789118 w 8481280"/>
              <a:gd name="connsiteY63" fmla="*/ 435428 h 3149600"/>
              <a:gd name="connsiteX64" fmla="*/ 7876204 w 8481280"/>
              <a:gd name="connsiteY64" fmla="*/ 464457 h 3149600"/>
              <a:gd name="connsiteX65" fmla="*/ 7919746 w 8481280"/>
              <a:gd name="connsiteY65" fmla="*/ 493486 h 3149600"/>
              <a:gd name="connsiteX66" fmla="*/ 7963289 w 8481280"/>
              <a:gd name="connsiteY66" fmla="*/ 508000 h 3149600"/>
              <a:gd name="connsiteX67" fmla="*/ 8050375 w 8481280"/>
              <a:gd name="connsiteY67" fmla="*/ 566057 h 3149600"/>
              <a:gd name="connsiteX68" fmla="*/ 8137461 w 8481280"/>
              <a:gd name="connsiteY68" fmla="*/ 696686 h 3149600"/>
              <a:gd name="connsiteX69" fmla="*/ 8166489 w 8481280"/>
              <a:gd name="connsiteY69" fmla="*/ 740228 h 3149600"/>
              <a:gd name="connsiteX70" fmla="*/ 8253575 w 8481280"/>
              <a:gd name="connsiteY70" fmla="*/ 812800 h 3149600"/>
              <a:gd name="connsiteX71" fmla="*/ 8297118 w 8481280"/>
              <a:gd name="connsiteY71" fmla="*/ 856343 h 3149600"/>
              <a:gd name="connsiteX72" fmla="*/ 8355175 w 8481280"/>
              <a:gd name="connsiteY72" fmla="*/ 1088571 h 3149600"/>
              <a:gd name="connsiteX73" fmla="*/ 8413232 w 8481280"/>
              <a:gd name="connsiteY73" fmla="*/ 1204686 h 3149600"/>
              <a:gd name="connsiteX74" fmla="*/ 8427746 w 8481280"/>
              <a:gd name="connsiteY74" fmla="*/ 1277257 h 3149600"/>
              <a:gd name="connsiteX75" fmla="*/ 8442261 w 8481280"/>
              <a:gd name="connsiteY75" fmla="*/ 1320800 h 3149600"/>
              <a:gd name="connsiteX76" fmla="*/ 8471289 w 8481280"/>
              <a:gd name="connsiteY76" fmla="*/ 1727200 h 3149600"/>
              <a:gd name="connsiteX77" fmla="*/ 8456775 w 8481280"/>
              <a:gd name="connsiteY77" fmla="*/ 2351314 h 3149600"/>
              <a:gd name="connsiteX78" fmla="*/ 8413232 w 8481280"/>
              <a:gd name="connsiteY78" fmla="*/ 2510971 h 3149600"/>
              <a:gd name="connsiteX79" fmla="*/ 8384204 w 8481280"/>
              <a:gd name="connsiteY79" fmla="*/ 2641600 h 3149600"/>
              <a:gd name="connsiteX80" fmla="*/ 8369689 w 8481280"/>
              <a:gd name="connsiteY80" fmla="*/ 2714171 h 3149600"/>
              <a:gd name="connsiteX81" fmla="*/ 8297118 w 8481280"/>
              <a:gd name="connsiteY81" fmla="*/ 2859314 h 3149600"/>
              <a:gd name="connsiteX82" fmla="*/ 8166489 w 8481280"/>
              <a:gd name="connsiteY82" fmla="*/ 2931886 h 3149600"/>
              <a:gd name="connsiteX83" fmla="*/ 8122946 w 8481280"/>
              <a:gd name="connsiteY83" fmla="*/ 2960914 h 3149600"/>
              <a:gd name="connsiteX84" fmla="*/ 8021346 w 8481280"/>
              <a:gd name="connsiteY84" fmla="*/ 2989943 h 3149600"/>
              <a:gd name="connsiteX85" fmla="*/ 5974832 w 8481280"/>
              <a:gd name="connsiteY85" fmla="*/ 2989943 h 3149600"/>
              <a:gd name="connsiteX86" fmla="*/ 5873232 w 8481280"/>
              <a:gd name="connsiteY86" fmla="*/ 3004457 h 3149600"/>
              <a:gd name="connsiteX87" fmla="*/ 5728089 w 8481280"/>
              <a:gd name="connsiteY87" fmla="*/ 3033486 h 3149600"/>
              <a:gd name="connsiteX88" fmla="*/ 5626489 w 8481280"/>
              <a:gd name="connsiteY88" fmla="*/ 3062514 h 3149600"/>
              <a:gd name="connsiteX89" fmla="*/ 4697575 w 8481280"/>
              <a:gd name="connsiteY89" fmla="*/ 3077028 h 3149600"/>
              <a:gd name="connsiteX90" fmla="*/ 4581461 w 8481280"/>
              <a:gd name="connsiteY90" fmla="*/ 3091543 h 3149600"/>
              <a:gd name="connsiteX91" fmla="*/ 4523404 w 8481280"/>
              <a:gd name="connsiteY91" fmla="*/ 3106057 h 3149600"/>
              <a:gd name="connsiteX92" fmla="*/ 4436318 w 8481280"/>
              <a:gd name="connsiteY92" fmla="*/ 3120571 h 3149600"/>
              <a:gd name="connsiteX93" fmla="*/ 3855746 w 8481280"/>
              <a:gd name="connsiteY93" fmla="*/ 3106057 h 3149600"/>
              <a:gd name="connsiteX94" fmla="*/ 3405804 w 8481280"/>
              <a:gd name="connsiteY94" fmla="*/ 3149600 h 3149600"/>
              <a:gd name="connsiteX95" fmla="*/ 2854261 w 8481280"/>
              <a:gd name="connsiteY95" fmla="*/ 3135086 h 3149600"/>
              <a:gd name="connsiteX96" fmla="*/ 2781689 w 8481280"/>
              <a:gd name="connsiteY96" fmla="*/ 3120571 h 3149600"/>
              <a:gd name="connsiteX97" fmla="*/ 2651061 w 8481280"/>
              <a:gd name="connsiteY97" fmla="*/ 3077028 h 3149600"/>
              <a:gd name="connsiteX98" fmla="*/ 2607518 w 8481280"/>
              <a:gd name="connsiteY98" fmla="*/ 3062514 h 3149600"/>
              <a:gd name="connsiteX99" fmla="*/ 2302718 w 8481280"/>
              <a:gd name="connsiteY99" fmla="*/ 3048000 h 3149600"/>
              <a:gd name="connsiteX100" fmla="*/ 2201118 w 8481280"/>
              <a:gd name="connsiteY100" fmla="*/ 2917371 h 3149600"/>
              <a:gd name="connsiteX101" fmla="*/ 2114032 w 8481280"/>
              <a:gd name="connsiteY101" fmla="*/ 2801257 h 3149600"/>
              <a:gd name="connsiteX102" fmla="*/ 2070489 w 8481280"/>
              <a:gd name="connsiteY102" fmla="*/ 2714171 h 3149600"/>
              <a:gd name="connsiteX103" fmla="*/ 2041461 w 8481280"/>
              <a:gd name="connsiteY103" fmla="*/ 2627086 h 3149600"/>
              <a:gd name="connsiteX104" fmla="*/ 2026946 w 8481280"/>
              <a:gd name="connsiteY104" fmla="*/ 2583543 h 3149600"/>
              <a:gd name="connsiteX105" fmla="*/ 1983404 w 8481280"/>
              <a:gd name="connsiteY105" fmla="*/ 2496457 h 3149600"/>
              <a:gd name="connsiteX106" fmla="*/ 1852775 w 8481280"/>
              <a:gd name="connsiteY106" fmla="*/ 2481943 h 3149600"/>
              <a:gd name="connsiteX107" fmla="*/ 1765689 w 8481280"/>
              <a:gd name="connsiteY107" fmla="*/ 2467428 h 3149600"/>
              <a:gd name="connsiteX108" fmla="*/ 1649575 w 8481280"/>
              <a:gd name="connsiteY108" fmla="*/ 2423886 h 3149600"/>
              <a:gd name="connsiteX109" fmla="*/ 1547975 w 8481280"/>
              <a:gd name="connsiteY109" fmla="*/ 2380343 h 3149600"/>
              <a:gd name="connsiteX110" fmla="*/ 1460889 w 8481280"/>
              <a:gd name="connsiteY110" fmla="*/ 2336800 h 3149600"/>
              <a:gd name="connsiteX111" fmla="*/ 1417346 w 8481280"/>
              <a:gd name="connsiteY111" fmla="*/ 2235200 h 3149600"/>
              <a:gd name="connsiteX112" fmla="*/ 1388318 w 8481280"/>
              <a:gd name="connsiteY112" fmla="*/ 2191657 h 3149600"/>
              <a:gd name="connsiteX113" fmla="*/ 1359289 w 8481280"/>
              <a:gd name="connsiteY113" fmla="*/ 2104571 h 3149600"/>
              <a:gd name="connsiteX114" fmla="*/ 1228661 w 8481280"/>
              <a:gd name="connsiteY114" fmla="*/ 2032000 h 3149600"/>
              <a:gd name="connsiteX115" fmla="*/ 1199632 w 8481280"/>
              <a:gd name="connsiteY115" fmla="*/ 1988457 h 3149600"/>
              <a:gd name="connsiteX116" fmla="*/ 1156089 w 8481280"/>
              <a:gd name="connsiteY116" fmla="*/ 1988457 h 3149600"/>
              <a:gd name="connsiteX117" fmla="*/ 1156089 w 8481280"/>
              <a:gd name="connsiteY117" fmla="*/ 2002971 h 314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8481280" h="3149600">
                <a:moveTo>
                  <a:pt x="1257689" y="1973943"/>
                </a:moveTo>
                <a:cubicBezTo>
                  <a:pt x="1193981" y="1964841"/>
                  <a:pt x="1064544" y="1948266"/>
                  <a:pt x="1010946" y="1930400"/>
                </a:cubicBezTo>
                <a:cubicBezTo>
                  <a:pt x="996432" y="1925562"/>
                  <a:pt x="982627" y="1917408"/>
                  <a:pt x="967404" y="1915886"/>
                </a:cubicBezTo>
                <a:cubicBezTo>
                  <a:pt x="837068" y="1902852"/>
                  <a:pt x="575518" y="1886857"/>
                  <a:pt x="575518" y="1886857"/>
                </a:cubicBezTo>
                <a:cubicBezTo>
                  <a:pt x="561004" y="1882019"/>
                  <a:pt x="546735" y="1876369"/>
                  <a:pt x="531975" y="1872343"/>
                </a:cubicBezTo>
                <a:cubicBezTo>
                  <a:pt x="493485" y="1861846"/>
                  <a:pt x="415861" y="1843314"/>
                  <a:pt x="415861" y="1843314"/>
                </a:cubicBezTo>
                <a:cubicBezTo>
                  <a:pt x="386832" y="1823962"/>
                  <a:pt x="361873" y="1796290"/>
                  <a:pt x="328775" y="1785257"/>
                </a:cubicBezTo>
                <a:cubicBezTo>
                  <a:pt x="299746" y="1775581"/>
                  <a:pt x="271374" y="1763649"/>
                  <a:pt x="241689" y="1756228"/>
                </a:cubicBezTo>
                <a:cubicBezTo>
                  <a:pt x="168789" y="1738003"/>
                  <a:pt x="202556" y="1748022"/>
                  <a:pt x="140089" y="1727200"/>
                </a:cubicBezTo>
                <a:cubicBezTo>
                  <a:pt x="125575" y="1717524"/>
                  <a:pt x="108881" y="1710506"/>
                  <a:pt x="96546" y="1698171"/>
                </a:cubicBezTo>
                <a:cubicBezTo>
                  <a:pt x="60361" y="1661985"/>
                  <a:pt x="67280" y="1644157"/>
                  <a:pt x="53004" y="1596571"/>
                </a:cubicBezTo>
                <a:cubicBezTo>
                  <a:pt x="0" y="1419894"/>
                  <a:pt x="42913" y="1585241"/>
                  <a:pt x="9461" y="1451428"/>
                </a:cubicBezTo>
                <a:cubicBezTo>
                  <a:pt x="14299" y="1407885"/>
                  <a:pt x="14124" y="1363489"/>
                  <a:pt x="23975" y="1320800"/>
                </a:cubicBezTo>
                <a:cubicBezTo>
                  <a:pt x="28840" y="1299717"/>
                  <a:pt x="44481" y="1282630"/>
                  <a:pt x="53004" y="1262743"/>
                </a:cubicBezTo>
                <a:cubicBezTo>
                  <a:pt x="77447" y="1205708"/>
                  <a:pt x="58957" y="1214289"/>
                  <a:pt x="96546" y="1146628"/>
                </a:cubicBezTo>
                <a:cubicBezTo>
                  <a:pt x="108294" y="1125482"/>
                  <a:pt x="125575" y="1107923"/>
                  <a:pt x="140089" y="1088571"/>
                </a:cubicBezTo>
                <a:cubicBezTo>
                  <a:pt x="149765" y="1054704"/>
                  <a:pt x="153366" y="1018474"/>
                  <a:pt x="169118" y="986971"/>
                </a:cubicBezTo>
                <a:cubicBezTo>
                  <a:pt x="178298" y="968612"/>
                  <a:pt x="197076" y="956786"/>
                  <a:pt x="212661" y="943428"/>
                </a:cubicBezTo>
                <a:cubicBezTo>
                  <a:pt x="255774" y="906474"/>
                  <a:pt x="312397" y="873613"/>
                  <a:pt x="357804" y="841828"/>
                </a:cubicBezTo>
                <a:cubicBezTo>
                  <a:pt x="377621" y="827956"/>
                  <a:pt x="398756" y="815391"/>
                  <a:pt x="415861" y="798286"/>
                </a:cubicBezTo>
                <a:cubicBezTo>
                  <a:pt x="437766" y="776381"/>
                  <a:pt x="453337" y="748868"/>
                  <a:pt x="473918" y="725714"/>
                </a:cubicBezTo>
                <a:cubicBezTo>
                  <a:pt x="492100" y="705259"/>
                  <a:pt x="513953" y="688254"/>
                  <a:pt x="531975" y="667657"/>
                </a:cubicBezTo>
                <a:cubicBezTo>
                  <a:pt x="547905" y="649452"/>
                  <a:pt x="561458" y="629285"/>
                  <a:pt x="575518" y="609600"/>
                </a:cubicBezTo>
                <a:cubicBezTo>
                  <a:pt x="585657" y="595405"/>
                  <a:pt x="589754" y="575302"/>
                  <a:pt x="604546" y="566057"/>
                </a:cubicBezTo>
                <a:cubicBezTo>
                  <a:pt x="630494" y="549839"/>
                  <a:pt x="663849" y="549851"/>
                  <a:pt x="691632" y="537028"/>
                </a:cubicBezTo>
                <a:cubicBezTo>
                  <a:pt x="727048" y="520682"/>
                  <a:pt x="757885" y="495466"/>
                  <a:pt x="793232" y="478971"/>
                </a:cubicBezTo>
                <a:cubicBezTo>
                  <a:pt x="859395" y="448095"/>
                  <a:pt x="928314" y="431170"/>
                  <a:pt x="996432" y="406400"/>
                </a:cubicBezTo>
                <a:cubicBezTo>
                  <a:pt x="1020918" y="397496"/>
                  <a:pt x="1044609" y="386519"/>
                  <a:pt x="1069004" y="377371"/>
                </a:cubicBezTo>
                <a:cubicBezTo>
                  <a:pt x="1083329" y="371999"/>
                  <a:pt x="1097381" y="364879"/>
                  <a:pt x="1112546" y="362857"/>
                </a:cubicBezTo>
                <a:cubicBezTo>
                  <a:pt x="1170294" y="355157"/>
                  <a:pt x="1228661" y="353181"/>
                  <a:pt x="1286718" y="348343"/>
                </a:cubicBezTo>
                <a:cubicBezTo>
                  <a:pt x="1310908" y="343505"/>
                  <a:pt x="1335660" y="340917"/>
                  <a:pt x="1359289" y="333828"/>
                </a:cubicBezTo>
                <a:cubicBezTo>
                  <a:pt x="1384244" y="326341"/>
                  <a:pt x="1406585" y="311119"/>
                  <a:pt x="1431861" y="304800"/>
                </a:cubicBezTo>
                <a:cubicBezTo>
                  <a:pt x="1465050" y="296503"/>
                  <a:pt x="1499716" y="295910"/>
                  <a:pt x="1533461" y="290286"/>
                </a:cubicBezTo>
                <a:cubicBezTo>
                  <a:pt x="1556460" y="286453"/>
                  <a:pt x="1638000" y="269953"/>
                  <a:pt x="1664089" y="261257"/>
                </a:cubicBezTo>
                <a:cubicBezTo>
                  <a:pt x="1688806" y="253018"/>
                  <a:pt x="1711003" y="236756"/>
                  <a:pt x="1736661" y="232228"/>
                </a:cubicBezTo>
                <a:cubicBezTo>
                  <a:pt x="1794033" y="222104"/>
                  <a:pt x="1852775" y="222552"/>
                  <a:pt x="1910832" y="217714"/>
                </a:cubicBezTo>
                <a:cubicBezTo>
                  <a:pt x="1949537" y="208038"/>
                  <a:pt x="1993751" y="210816"/>
                  <a:pt x="2026946" y="188686"/>
                </a:cubicBezTo>
                <a:lnTo>
                  <a:pt x="2114032" y="130628"/>
                </a:lnTo>
                <a:cubicBezTo>
                  <a:pt x="2128546" y="120952"/>
                  <a:pt x="2140652" y="105831"/>
                  <a:pt x="2157575" y="101600"/>
                </a:cubicBezTo>
                <a:cubicBezTo>
                  <a:pt x="2176927" y="96762"/>
                  <a:pt x="2196525" y="92818"/>
                  <a:pt x="2215632" y="87086"/>
                </a:cubicBezTo>
                <a:cubicBezTo>
                  <a:pt x="2244940" y="78293"/>
                  <a:pt x="2273689" y="67733"/>
                  <a:pt x="2302718" y="58057"/>
                </a:cubicBezTo>
                <a:lnTo>
                  <a:pt x="2346261" y="43543"/>
                </a:lnTo>
                <a:lnTo>
                  <a:pt x="2389804" y="29028"/>
                </a:lnTo>
                <a:lnTo>
                  <a:pt x="3536432" y="43543"/>
                </a:lnTo>
                <a:cubicBezTo>
                  <a:pt x="3882093" y="51489"/>
                  <a:pt x="3507434" y="53221"/>
                  <a:pt x="3710604" y="72571"/>
                </a:cubicBezTo>
                <a:cubicBezTo>
                  <a:pt x="3792622" y="80382"/>
                  <a:pt x="3875099" y="82248"/>
                  <a:pt x="3957346" y="87086"/>
                </a:cubicBezTo>
                <a:cubicBezTo>
                  <a:pt x="4124499" y="83009"/>
                  <a:pt x="4423980" y="160111"/>
                  <a:pt x="4610489" y="43543"/>
                </a:cubicBezTo>
                <a:cubicBezTo>
                  <a:pt x="4631002" y="30722"/>
                  <a:pt x="4649194" y="14514"/>
                  <a:pt x="4668546" y="0"/>
                </a:cubicBezTo>
                <a:lnTo>
                  <a:pt x="4958832" y="14514"/>
                </a:lnTo>
                <a:lnTo>
                  <a:pt x="5597461" y="29028"/>
                </a:lnTo>
                <a:cubicBezTo>
                  <a:pt x="5622110" y="30034"/>
                  <a:pt x="5645448" y="41494"/>
                  <a:pt x="5670032" y="43543"/>
                </a:cubicBezTo>
                <a:cubicBezTo>
                  <a:pt x="5819806" y="56024"/>
                  <a:pt x="6119975" y="72571"/>
                  <a:pt x="6119975" y="72571"/>
                </a:cubicBezTo>
                <a:cubicBezTo>
                  <a:pt x="6153842" y="82247"/>
                  <a:pt x="6187988" y="90994"/>
                  <a:pt x="6221575" y="101600"/>
                </a:cubicBezTo>
                <a:cubicBezTo>
                  <a:pt x="6279932" y="120029"/>
                  <a:pt x="6336903" y="142845"/>
                  <a:pt x="6395746" y="159657"/>
                </a:cubicBezTo>
                <a:cubicBezTo>
                  <a:pt x="6429613" y="169333"/>
                  <a:pt x="6462808" y="181778"/>
                  <a:pt x="6497346" y="188686"/>
                </a:cubicBezTo>
                <a:cubicBezTo>
                  <a:pt x="6535595" y="196336"/>
                  <a:pt x="6574756" y="198362"/>
                  <a:pt x="6613461" y="203200"/>
                </a:cubicBezTo>
                <a:cubicBezTo>
                  <a:pt x="6718315" y="229413"/>
                  <a:pt x="6755908" y="235657"/>
                  <a:pt x="6860204" y="275771"/>
                </a:cubicBezTo>
                <a:cubicBezTo>
                  <a:pt x="6990403" y="325848"/>
                  <a:pt x="6839948" y="289138"/>
                  <a:pt x="6990832" y="319314"/>
                </a:cubicBezTo>
                <a:cubicBezTo>
                  <a:pt x="7010184" y="328990"/>
                  <a:pt x="7027419" y="345659"/>
                  <a:pt x="7048889" y="348343"/>
                </a:cubicBezTo>
                <a:cubicBezTo>
                  <a:pt x="7271908" y="376220"/>
                  <a:pt x="7318065" y="364616"/>
                  <a:pt x="7513346" y="348343"/>
                </a:cubicBezTo>
                <a:cubicBezTo>
                  <a:pt x="7537537" y="358019"/>
                  <a:pt x="7561523" y="368223"/>
                  <a:pt x="7585918" y="377371"/>
                </a:cubicBezTo>
                <a:cubicBezTo>
                  <a:pt x="7600243" y="382743"/>
                  <a:pt x="7615399" y="385859"/>
                  <a:pt x="7629461" y="391886"/>
                </a:cubicBezTo>
                <a:cubicBezTo>
                  <a:pt x="7649348" y="400409"/>
                  <a:pt x="7666644" y="415221"/>
                  <a:pt x="7687518" y="420914"/>
                </a:cubicBezTo>
                <a:cubicBezTo>
                  <a:pt x="7720523" y="429915"/>
                  <a:pt x="7755251" y="430590"/>
                  <a:pt x="7789118" y="435428"/>
                </a:cubicBezTo>
                <a:cubicBezTo>
                  <a:pt x="7818147" y="445104"/>
                  <a:pt x="7850744" y="447483"/>
                  <a:pt x="7876204" y="464457"/>
                </a:cubicBezTo>
                <a:cubicBezTo>
                  <a:pt x="7890718" y="474133"/>
                  <a:pt x="7904144" y="485685"/>
                  <a:pt x="7919746" y="493486"/>
                </a:cubicBezTo>
                <a:cubicBezTo>
                  <a:pt x="7933430" y="500328"/>
                  <a:pt x="7949915" y="500570"/>
                  <a:pt x="7963289" y="508000"/>
                </a:cubicBezTo>
                <a:cubicBezTo>
                  <a:pt x="7993787" y="524943"/>
                  <a:pt x="8050375" y="566057"/>
                  <a:pt x="8050375" y="566057"/>
                </a:cubicBezTo>
                <a:lnTo>
                  <a:pt x="8137461" y="696686"/>
                </a:lnTo>
                <a:cubicBezTo>
                  <a:pt x="8147137" y="711200"/>
                  <a:pt x="8154154" y="727893"/>
                  <a:pt x="8166489" y="740228"/>
                </a:cubicBezTo>
                <a:cubicBezTo>
                  <a:pt x="8293700" y="867439"/>
                  <a:pt x="8132331" y="711763"/>
                  <a:pt x="8253575" y="812800"/>
                </a:cubicBezTo>
                <a:cubicBezTo>
                  <a:pt x="8269344" y="825941"/>
                  <a:pt x="8282604" y="841829"/>
                  <a:pt x="8297118" y="856343"/>
                </a:cubicBezTo>
                <a:cubicBezTo>
                  <a:pt x="8320643" y="1138645"/>
                  <a:pt x="8273770" y="949018"/>
                  <a:pt x="8355175" y="1088571"/>
                </a:cubicBezTo>
                <a:cubicBezTo>
                  <a:pt x="8376979" y="1125950"/>
                  <a:pt x="8413232" y="1204686"/>
                  <a:pt x="8413232" y="1204686"/>
                </a:cubicBezTo>
                <a:cubicBezTo>
                  <a:pt x="8418070" y="1228876"/>
                  <a:pt x="8421763" y="1253324"/>
                  <a:pt x="8427746" y="1277257"/>
                </a:cubicBezTo>
                <a:cubicBezTo>
                  <a:pt x="8431457" y="1292100"/>
                  <a:pt x="8441041" y="1305549"/>
                  <a:pt x="8442261" y="1320800"/>
                </a:cubicBezTo>
                <a:cubicBezTo>
                  <a:pt x="8481280" y="1808526"/>
                  <a:pt x="8432860" y="1496619"/>
                  <a:pt x="8471289" y="1727200"/>
                </a:cubicBezTo>
                <a:cubicBezTo>
                  <a:pt x="8466451" y="1935238"/>
                  <a:pt x="8465438" y="2143400"/>
                  <a:pt x="8456775" y="2351314"/>
                </a:cubicBezTo>
                <a:cubicBezTo>
                  <a:pt x="8453649" y="2426338"/>
                  <a:pt x="8428495" y="2434656"/>
                  <a:pt x="8413232" y="2510971"/>
                </a:cubicBezTo>
                <a:cubicBezTo>
                  <a:pt x="8369476" y="2729756"/>
                  <a:pt x="8425183" y="2457199"/>
                  <a:pt x="8384204" y="2641600"/>
                </a:cubicBezTo>
                <a:cubicBezTo>
                  <a:pt x="8378852" y="2665682"/>
                  <a:pt x="8376180" y="2690371"/>
                  <a:pt x="8369689" y="2714171"/>
                </a:cubicBezTo>
                <a:cubicBezTo>
                  <a:pt x="8354341" y="2770446"/>
                  <a:pt x="8342158" y="2819279"/>
                  <a:pt x="8297118" y="2859314"/>
                </a:cubicBezTo>
                <a:cubicBezTo>
                  <a:pt x="8179446" y="2963911"/>
                  <a:pt x="8250960" y="2889651"/>
                  <a:pt x="8166489" y="2931886"/>
                </a:cubicBezTo>
                <a:cubicBezTo>
                  <a:pt x="8150887" y="2939687"/>
                  <a:pt x="8138548" y="2953113"/>
                  <a:pt x="8122946" y="2960914"/>
                </a:cubicBezTo>
                <a:cubicBezTo>
                  <a:pt x="8102125" y="2971325"/>
                  <a:pt x="8039945" y="2985293"/>
                  <a:pt x="8021346" y="2989943"/>
                </a:cubicBezTo>
                <a:cubicBezTo>
                  <a:pt x="7054485" y="2976325"/>
                  <a:pt x="6937680" y="2964934"/>
                  <a:pt x="5974832" y="2989943"/>
                </a:cubicBezTo>
                <a:cubicBezTo>
                  <a:pt x="5940633" y="2990831"/>
                  <a:pt x="5907045" y="2999255"/>
                  <a:pt x="5873232" y="3004457"/>
                </a:cubicBezTo>
                <a:cubicBezTo>
                  <a:pt x="5811442" y="3013963"/>
                  <a:pt x="5784212" y="3017451"/>
                  <a:pt x="5728089" y="3033486"/>
                </a:cubicBezTo>
                <a:cubicBezTo>
                  <a:pt x="5702138" y="3040901"/>
                  <a:pt x="5651778" y="3061770"/>
                  <a:pt x="5626489" y="3062514"/>
                </a:cubicBezTo>
                <a:cubicBezTo>
                  <a:pt x="5316947" y="3071618"/>
                  <a:pt x="5007213" y="3072190"/>
                  <a:pt x="4697575" y="3077028"/>
                </a:cubicBezTo>
                <a:cubicBezTo>
                  <a:pt x="4658870" y="3081866"/>
                  <a:pt x="4619936" y="3085130"/>
                  <a:pt x="4581461" y="3091543"/>
                </a:cubicBezTo>
                <a:cubicBezTo>
                  <a:pt x="4561785" y="3094822"/>
                  <a:pt x="4542965" y="3102145"/>
                  <a:pt x="4523404" y="3106057"/>
                </a:cubicBezTo>
                <a:cubicBezTo>
                  <a:pt x="4494546" y="3111828"/>
                  <a:pt x="4465347" y="3115733"/>
                  <a:pt x="4436318" y="3120571"/>
                </a:cubicBezTo>
                <a:cubicBezTo>
                  <a:pt x="4242794" y="3115733"/>
                  <a:pt x="4049330" y="3106057"/>
                  <a:pt x="3855746" y="3106057"/>
                </a:cubicBezTo>
                <a:cubicBezTo>
                  <a:pt x="3704403" y="3106057"/>
                  <a:pt x="3555039" y="3128281"/>
                  <a:pt x="3405804" y="3149600"/>
                </a:cubicBezTo>
                <a:cubicBezTo>
                  <a:pt x="3221956" y="3144762"/>
                  <a:pt x="3037974" y="3143631"/>
                  <a:pt x="2854261" y="3135086"/>
                </a:cubicBezTo>
                <a:cubicBezTo>
                  <a:pt x="2829618" y="3133940"/>
                  <a:pt x="2805490" y="3127062"/>
                  <a:pt x="2781689" y="3120571"/>
                </a:cubicBezTo>
                <a:cubicBezTo>
                  <a:pt x="2781649" y="3120560"/>
                  <a:pt x="2672852" y="3084292"/>
                  <a:pt x="2651061" y="3077028"/>
                </a:cubicBezTo>
                <a:cubicBezTo>
                  <a:pt x="2636547" y="3072190"/>
                  <a:pt x="2622800" y="3063242"/>
                  <a:pt x="2607518" y="3062514"/>
                </a:cubicBezTo>
                <a:lnTo>
                  <a:pt x="2302718" y="3048000"/>
                </a:lnTo>
                <a:cubicBezTo>
                  <a:pt x="2214075" y="2959357"/>
                  <a:pt x="2305287" y="3056262"/>
                  <a:pt x="2201118" y="2917371"/>
                </a:cubicBezTo>
                <a:lnTo>
                  <a:pt x="2114032" y="2801257"/>
                </a:lnTo>
                <a:cubicBezTo>
                  <a:pt x="2061101" y="2642461"/>
                  <a:pt x="2145517" y="2882984"/>
                  <a:pt x="2070489" y="2714171"/>
                </a:cubicBezTo>
                <a:cubicBezTo>
                  <a:pt x="2058062" y="2686210"/>
                  <a:pt x="2051137" y="2656114"/>
                  <a:pt x="2041461" y="2627086"/>
                </a:cubicBezTo>
                <a:lnTo>
                  <a:pt x="2026946" y="2583543"/>
                </a:lnTo>
                <a:cubicBezTo>
                  <a:pt x="2021098" y="2565999"/>
                  <a:pt x="2004749" y="2504219"/>
                  <a:pt x="1983404" y="2496457"/>
                </a:cubicBezTo>
                <a:cubicBezTo>
                  <a:pt x="1942231" y="2481485"/>
                  <a:pt x="1896202" y="2487733"/>
                  <a:pt x="1852775" y="2481943"/>
                </a:cubicBezTo>
                <a:cubicBezTo>
                  <a:pt x="1823604" y="2478053"/>
                  <a:pt x="1794718" y="2472266"/>
                  <a:pt x="1765689" y="2467428"/>
                </a:cubicBezTo>
                <a:cubicBezTo>
                  <a:pt x="1676254" y="2407806"/>
                  <a:pt x="1775124" y="2465736"/>
                  <a:pt x="1649575" y="2423886"/>
                </a:cubicBezTo>
                <a:cubicBezTo>
                  <a:pt x="1614620" y="2412234"/>
                  <a:pt x="1580931" y="2396821"/>
                  <a:pt x="1547975" y="2380343"/>
                </a:cubicBezTo>
                <a:cubicBezTo>
                  <a:pt x="1435432" y="2324071"/>
                  <a:pt x="1570333" y="2373281"/>
                  <a:pt x="1460889" y="2336800"/>
                </a:cubicBezTo>
                <a:cubicBezTo>
                  <a:pt x="1388013" y="2227483"/>
                  <a:pt x="1473581" y="2366415"/>
                  <a:pt x="1417346" y="2235200"/>
                </a:cubicBezTo>
                <a:cubicBezTo>
                  <a:pt x="1410474" y="2219167"/>
                  <a:pt x="1395403" y="2207597"/>
                  <a:pt x="1388318" y="2191657"/>
                </a:cubicBezTo>
                <a:cubicBezTo>
                  <a:pt x="1375891" y="2163695"/>
                  <a:pt x="1384749" y="2121544"/>
                  <a:pt x="1359289" y="2104571"/>
                </a:cubicBezTo>
                <a:cubicBezTo>
                  <a:pt x="1259474" y="2038027"/>
                  <a:pt x="1305302" y="2057546"/>
                  <a:pt x="1228661" y="2032000"/>
                </a:cubicBezTo>
                <a:cubicBezTo>
                  <a:pt x="1218985" y="2017486"/>
                  <a:pt x="1207433" y="2004059"/>
                  <a:pt x="1199632" y="1988457"/>
                </a:cubicBezTo>
                <a:cubicBezTo>
                  <a:pt x="1178707" y="1946606"/>
                  <a:pt x="1194625" y="1911386"/>
                  <a:pt x="1156089" y="1988457"/>
                </a:cubicBezTo>
                <a:cubicBezTo>
                  <a:pt x="1153925" y="1992784"/>
                  <a:pt x="1156089" y="1998133"/>
                  <a:pt x="1156089" y="2002971"/>
                </a:cubicBezTo>
              </a:path>
            </a:pathLst>
          </a:cu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21037" y="2877301"/>
            <a:ext cx="2509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Unchecked  Exception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387437" y="5163301"/>
            <a:ext cx="2233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Checked  Exception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76" name="Elbow Connector 75"/>
          <p:cNvCxnSpPr>
            <a:stCxn id="48" idx="3"/>
          </p:cNvCxnSpPr>
          <p:nvPr/>
        </p:nvCxnSpPr>
        <p:spPr>
          <a:xfrm>
            <a:off x="8416637" y="3677401"/>
            <a:ext cx="533400" cy="114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026237" y="356310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. . .</a:t>
            </a:r>
            <a:endParaRPr lang="en-US" dirty="0"/>
          </a:p>
        </p:txBody>
      </p:sp>
      <p:cxnSp>
        <p:nvCxnSpPr>
          <p:cNvPr id="78" name="Elbow Connector 77"/>
          <p:cNvCxnSpPr>
            <a:stCxn id="50" idx="3"/>
            <a:endCxn id="79" idx="1"/>
          </p:cNvCxnSpPr>
          <p:nvPr/>
        </p:nvCxnSpPr>
        <p:spPr>
          <a:xfrm>
            <a:off x="8416637" y="4896601"/>
            <a:ext cx="457200" cy="12133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873837" y="592530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1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73" grpId="0" animBg="1"/>
      <p:bldP spid="74" grpId="0"/>
      <p:bldP spid="75" grpId="0"/>
      <p:bldP spid="77" grpId="0"/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Java’s Inbuilt Unchecked Exceptions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49133" y="1059873"/>
          <a:ext cx="9942023" cy="4079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78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632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ArithmeticException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Arithmetic error, such as divide-by-zero.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ArrayIndexOutOfBoundsException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Array index is out-of-bounds.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ClassCastException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Invalid cast.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IllegalArgumentException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Illegal argument used to invoke a method.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IllegalThreadStateException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Requested operation not compatible with current thread state.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IndexOutOfBoundsException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Some type of index is out-of-bounds.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NegativeArraySizeException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Array created with a negative size.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NullPointerException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Invalid use of a null reference.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NumberFormatException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Invalid conversion of a string to a numeric format.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StringIndexOutOfBounds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Attempt to index outside the bounds of a string.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0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Java’s Inbuilt </a:t>
            </a:r>
            <a:r>
              <a:rPr lang="en-US" dirty="0" smtClean="0"/>
              <a:t>Checked </a:t>
            </a:r>
            <a:r>
              <a:rPr lang="en-US" dirty="0"/>
              <a:t>Exceptions</a:t>
            </a:r>
          </a:p>
        </p:txBody>
      </p:sp>
      <p:graphicFrame>
        <p:nvGraphicFramePr>
          <p:cNvPr id="4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307570" y="1119448"/>
          <a:ext cx="11172306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40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313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ClassNotFoundException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Class not found.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Output Exceptions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CloneNotSupportedException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Attempt to clone an object that does not implement the </a:t>
                      </a:r>
                      <a:r>
                        <a:rPr lang="en-US" sz="1800" kern="1200" baseline="0" dirty="0" err="1" smtClean="0"/>
                        <a:t>Cloneable</a:t>
                      </a:r>
                      <a:r>
                        <a:rPr lang="en-US" sz="1800" kern="1200" baseline="0" dirty="0" smtClean="0"/>
                        <a:t> interface.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IllegalAccessException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Access to a class is denied.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InstantiationException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Attempt to create an object of an abstract class or interface.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InterruptedException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One thread has been interrupted by another thread.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NoSuchFieldException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A requested field does not exist.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NoSuchMethodException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A requested method does not exist.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1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5590</TotalTime>
  <Words>1181</Words>
  <Application>Microsoft Office PowerPoint</Application>
  <PresentationFormat>Widescreen</PresentationFormat>
  <Paragraphs>267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Consolas</vt:lpstr>
      <vt:lpstr>Cambria</vt:lpstr>
      <vt:lpstr>Roboto Condensed Light</vt:lpstr>
      <vt:lpstr>Arial</vt:lpstr>
      <vt:lpstr>Calibri</vt:lpstr>
      <vt:lpstr>Times New Roman</vt:lpstr>
      <vt:lpstr>Wingdings 3</vt:lpstr>
      <vt:lpstr>Wingdings</vt:lpstr>
      <vt:lpstr>Wingdings 2</vt:lpstr>
      <vt:lpstr>Open Sans Semibold</vt:lpstr>
      <vt:lpstr>Roboto Condensed</vt:lpstr>
      <vt:lpstr>Segoe UI Black</vt:lpstr>
      <vt:lpstr>Open Sans</vt:lpstr>
      <vt:lpstr>Office Theme</vt:lpstr>
      <vt:lpstr>Unit-08  Exception Handling</vt:lpstr>
      <vt:lpstr>PowerPoint Presentation</vt:lpstr>
      <vt:lpstr>Exceptions</vt:lpstr>
      <vt:lpstr>Using try and catch</vt:lpstr>
      <vt:lpstr>Nested try statements</vt:lpstr>
      <vt:lpstr>Types of Exceptions</vt:lpstr>
      <vt:lpstr>The Exception Class Hierarchy</vt:lpstr>
      <vt:lpstr>Java’s Inbuilt Unchecked Exceptions</vt:lpstr>
      <vt:lpstr>Java’s Inbuilt Checked Exceptions</vt:lpstr>
      <vt:lpstr>throw statement</vt:lpstr>
      <vt:lpstr>Throw (Example)</vt:lpstr>
      <vt:lpstr>The finally statement</vt:lpstr>
      <vt:lpstr>throws statement</vt:lpstr>
      <vt:lpstr>Create Your Own Exception</vt:lpstr>
      <vt:lpstr>Methods of Exception class</vt:lpstr>
      <vt:lpstr>Custom Exception (Example)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806</cp:revision>
  <dcterms:created xsi:type="dcterms:W3CDTF">2020-05-01T05:09:15Z</dcterms:created>
  <dcterms:modified xsi:type="dcterms:W3CDTF">2022-04-23T06:56:39Z</dcterms:modified>
</cp:coreProperties>
</file>