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5143500" type="screen16x9"/>
  <p:notesSz cx="9144000" cy="5143500"/>
  <p:embeddedFontLst>
    <p:embeddedFont>
      <p:font typeface="Calibri" panose="020F0502020204030204" pitchFamily="34" charset="0"/>
      <p:regular r:id="rId40"/>
      <p:bold r:id="rId41"/>
      <p:italic r:id="rId42"/>
      <p:boldItalic r:id="rId43"/>
    </p:embeddedFont>
    <p:embeddedFont>
      <p:font typeface="Rajdhani" panose="020B0604020202020204" charset="0"/>
      <p:regular r:id="rId44"/>
      <p:bold r:id="rId45"/>
    </p:embeddedFont>
    <p:embeddedFont>
      <p:font typeface="Lato" panose="020B0604020202020204" charset="0"/>
      <p:regular r:id="rId46"/>
      <p:bold r:id="rId47"/>
      <p:italic r:id="rId48"/>
      <p:boldItalic r:id="rId49"/>
    </p:embeddedFont>
    <p:embeddedFont>
      <p:font typeface="Roboto" panose="020B0604020202020204" charset="0"/>
      <p:regular r:id="rId50"/>
      <p:bold r:id="rId51"/>
      <p:italic r:id="rId52"/>
      <p:boldItalic r:id="rId53"/>
    </p:embeddedFont>
    <p:embeddedFont>
      <p:font typeface="Georgia" panose="02040502050405020303" pitchFamily="18" charset="0"/>
      <p:regular r:id="rId54"/>
      <p:bold r:id="rId55"/>
      <p:italic r:id="rId56"/>
      <p:boldItalic r:id="rId57"/>
    </p:embeddedFont>
    <p:embeddedFont>
      <p:font typeface="Merriweather" panose="020B060402020202020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font" Target="fonts/font19.fntdata"/><Relationship Id="rId5" Type="http://schemas.openxmlformats.org/officeDocument/2006/relationships/slide" Target="slides/slide4.xml"/><Relationship Id="rId61" Type="http://schemas.openxmlformats.org/officeDocument/2006/relationships/font" Target="fonts/font2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font" Target="fonts/font15.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font" Target="fonts/font1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font" Target="fonts/font21.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2571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2571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4886325"/>
            <a:ext cx="3962400" cy="2571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4886325"/>
            <a:ext cx="3962400" cy="2571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 name="Google Shape;76;p1: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p10: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1: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p11: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2: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12: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3:notes"/>
          <p:cNvSpPr txBox="1">
            <a:spLocks noGrp="1"/>
          </p:cNvSpPr>
          <p:nvPr>
            <p:ph type="body" idx="1"/>
          </p:nvPr>
        </p:nvSpPr>
        <p:spPr>
          <a:xfrm>
            <a:off x="914400" y="2474913"/>
            <a:ext cx="7315200" cy="2025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p13: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4: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14: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¾ are non frauds and ¼ are frauds , There were 247 frauds and 753 non-frauds. 24.7% of the data were frauds while 75.3% were non-fraudulent claims. </a:t>
            </a:r>
            <a:endParaRPr/>
          </a:p>
          <a:p>
            <a:pPr marL="0" marR="0" lvl="0" indent="0" algn="l" rtl="0">
              <a:lnSpc>
                <a:spcPct val="100000"/>
              </a:lnSpc>
              <a:spcBef>
                <a:spcPts val="0"/>
              </a:spcBef>
              <a:spcAft>
                <a:spcPts val="0"/>
              </a:spcAft>
              <a:buClr>
                <a:schemeClr val="dk1"/>
              </a:buClr>
              <a:buSzPts val="1200"/>
              <a:buFont typeface="Calibri"/>
              <a:buNone/>
            </a:pPr>
            <a:endParaRPr/>
          </a:p>
          <a:p>
            <a:pPr marL="0" lvl="0" indent="0" algn="l" rtl="0">
              <a:lnSpc>
                <a:spcPct val="100000"/>
              </a:lnSpc>
              <a:spcBef>
                <a:spcPts val="0"/>
              </a:spcBef>
              <a:spcAft>
                <a:spcPts val="0"/>
              </a:spcAft>
              <a:buSzPts val="1400"/>
              <a:buNone/>
            </a:pPr>
            <a:endParaRPr/>
          </a:p>
        </p:txBody>
      </p:sp>
      <p:sp>
        <p:nvSpPr>
          <p:cNvPr id="220" name="Google Shape;220;p14:notes"/>
          <p:cNvSpPr txBox="1">
            <a:spLocks noGrp="1"/>
          </p:cNvSpPr>
          <p:nvPr>
            <p:ph type="sldNum" idx="12"/>
          </p:nvPr>
        </p:nvSpPr>
        <p:spPr>
          <a:xfrm>
            <a:off x="5180013" y="4886325"/>
            <a:ext cx="3962400" cy="25717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6: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p16: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7: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rgbClr val="000000"/>
                </a:solidFill>
                <a:latin typeface="Arial"/>
                <a:ea typeface="Arial"/>
                <a:cs typeface="Arial"/>
                <a:sym typeface="Arial"/>
              </a:rPr>
              <a:t>Can sort of see that frauds differ on different levels of claims and severity </a:t>
            </a:r>
            <a:endParaRPr/>
          </a:p>
          <a:p>
            <a:pPr marL="0" lvl="0" indent="0" algn="l" rtl="0">
              <a:lnSpc>
                <a:spcPct val="100000"/>
              </a:lnSpc>
              <a:spcBef>
                <a:spcPts val="0"/>
              </a:spcBef>
              <a:spcAft>
                <a:spcPts val="0"/>
              </a:spcAft>
              <a:buSzPts val="1400"/>
              <a:buNone/>
            </a:pPr>
            <a:endParaRPr/>
          </a:p>
        </p:txBody>
      </p:sp>
      <p:sp>
        <p:nvSpPr>
          <p:cNvPr id="233" name="Google Shape;233;p17: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9: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9" name="Google Shape;239;p19: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8: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6" name="Google Shape;246;p18: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0: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p20: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2: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2: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p22: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1:notes"/>
          <p:cNvSpPr txBox="1">
            <a:spLocks noGrp="1"/>
          </p:cNvSpPr>
          <p:nvPr>
            <p:ph type="body" idx="1"/>
          </p:nvPr>
        </p:nvSpPr>
        <p:spPr>
          <a:xfrm>
            <a:off x="914400" y="2474913"/>
            <a:ext cx="7315200" cy="2025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8" name="Google Shape;278;p21: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2c3f76871a_0_13:notes"/>
          <p:cNvSpPr txBox="1">
            <a:spLocks noGrp="1"/>
          </p:cNvSpPr>
          <p:nvPr>
            <p:ph type="body" idx="1"/>
          </p:nvPr>
        </p:nvSpPr>
        <p:spPr>
          <a:xfrm>
            <a:off x="914400" y="2474913"/>
            <a:ext cx="7315200" cy="2025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g12c3f76871a_0_13: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2c3f76871a_0_22:notes"/>
          <p:cNvSpPr txBox="1">
            <a:spLocks noGrp="1"/>
          </p:cNvSpPr>
          <p:nvPr>
            <p:ph type="body" idx="1"/>
          </p:nvPr>
        </p:nvSpPr>
        <p:spPr>
          <a:xfrm>
            <a:off x="914400" y="2474913"/>
            <a:ext cx="7315200" cy="2025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3" name="Google Shape;293;g12c3f76871a_0_22: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2c3f76871a_0_36:notes"/>
          <p:cNvSpPr txBox="1">
            <a:spLocks noGrp="1"/>
          </p:cNvSpPr>
          <p:nvPr>
            <p:ph type="body" idx="1"/>
          </p:nvPr>
        </p:nvSpPr>
        <p:spPr>
          <a:xfrm>
            <a:off x="914400" y="2474913"/>
            <a:ext cx="7315200" cy="2025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0" name="Google Shape;300;g12c3f76871a_0_36: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2c3f76871a_0_47:notes"/>
          <p:cNvSpPr txBox="1">
            <a:spLocks noGrp="1"/>
          </p:cNvSpPr>
          <p:nvPr>
            <p:ph type="body" idx="1"/>
          </p:nvPr>
        </p:nvSpPr>
        <p:spPr>
          <a:xfrm>
            <a:off x="914400" y="2474913"/>
            <a:ext cx="7315200" cy="2025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7" name="Google Shape;307;g12c3f76871a_0_47: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2c3f76871a_0_1:notes"/>
          <p:cNvSpPr txBox="1">
            <a:spLocks noGrp="1"/>
          </p:cNvSpPr>
          <p:nvPr>
            <p:ph type="body" idx="1"/>
          </p:nvPr>
        </p:nvSpPr>
        <p:spPr>
          <a:xfrm>
            <a:off x="914400" y="2474913"/>
            <a:ext cx="7315200" cy="2025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4" name="Google Shape;314;g12c3f76871a_0_1: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3: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0" name="Google Shape;320;p23: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4:notes"/>
          <p:cNvSpPr txBox="1">
            <a:spLocks noGrp="1"/>
          </p:cNvSpPr>
          <p:nvPr>
            <p:ph type="body" idx="1"/>
          </p:nvPr>
        </p:nvSpPr>
        <p:spPr>
          <a:xfrm>
            <a:off x="914400" y="2474913"/>
            <a:ext cx="7315200" cy="2025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7" name="Google Shape;327;p24: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5: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4" name="Google Shape;334;p25: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3: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6: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rgbClr val="000000"/>
                </a:solidFill>
                <a:latin typeface="Arial"/>
                <a:ea typeface="Arial"/>
                <a:cs typeface="Arial"/>
                <a:sym typeface="Arial"/>
              </a:rPr>
              <a:t>scale_pos_weight = total_negative_examples / total_positive_examples</a:t>
            </a:r>
            <a:endParaRPr/>
          </a:p>
          <a:p>
            <a:pPr marL="0" lvl="0" indent="0" algn="l" rtl="0">
              <a:lnSpc>
                <a:spcPct val="100000"/>
              </a:lnSpc>
              <a:spcBef>
                <a:spcPts val="0"/>
              </a:spcBef>
              <a:spcAft>
                <a:spcPts val="0"/>
              </a:spcAft>
              <a:buSzPts val="1400"/>
              <a:buNone/>
            </a:pPr>
            <a:endParaRPr/>
          </a:p>
        </p:txBody>
      </p:sp>
      <p:sp>
        <p:nvSpPr>
          <p:cNvPr id="340" name="Google Shape;340;p26: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7: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6" name="Google Shape;346;p27: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8: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3" name="Google Shape;353;p28: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29: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r>
              <a:rPr lang="en-US"/>
              <a:t>Weight:</a:t>
            </a:r>
            <a:endParaRPr/>
          </a:p>
          <a:p>
            <a:pPr marL="457200" marR="0" lvl="0" indent="-228600" algn="l" rtl="0">
              <a:lnSpc>
                <a:spcPct val="100000"/>
              </a:lnSpc>
              <a:spcBef>
                <a:spcPts val="0"/>
              </a:spcBef>
              <a:spcAft>
                <a:spcPts val="0"/>
              </a:spcAft>
              <a:buClr>
                <a:srgbClr val="000000"/>
              </a:buClr>
              <a:buSzPts val="1400"/>
              <a:buFont typeface="Arial"/>
              <a:buNone/>
            </a:pPr>
            <a:r>
              <a:rPr lang="en-US"/>
              <a:t>The number of times a feature is used to split the data across all trees. The final measure, implemented exclusively in XGBoost, is counting the number of samples affected by the splits based on a feature</a:t>
            </a:r>
            <a:endParaRPr/>
          </a:p>
        </p:txBody>
      </p:sp>
      <p:sp>
        <p:nvSpPr>
          <p:cNvPr id="359" name="Google Shape;359;p29: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31:notes"/>
          <p:cNvSpPr txBox="1">
            <a:spLocks noGrp="1"/>
          </p:cNvSpPr>
          <p:nvPr>
            <p:ph type="body" idx="1"/>
          </p:nvPr>
        </p:nvSpPr>
        <p:spPr>
          <a:xfrm>
            <a:off x="914400" y="2474913"/>
            <a:ext cx="7315200" cy="2025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5" name="Google Shape;365;p31: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32: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285750" lvl="6" indent="-285750" algn="l" rtl="0">
              <a:lnSpc>
                <a:spcPct val="150000"/>
              </a:lnSpc>
              <a:spcBef>
                <a:spcPts val="0"/>
              </a:spcBef>
              <a:spcAft>
                <a:spcPts val="0"/>
              </a:spcAft>
              <a:buSzPts val="1400"/>
              <a:buFont typeface="Arial"/>
              <a:buChar char="•"/>
            </a:pPr>
            <a:r>
              <a:rPr lang="en-US">
                <a:solidFill>
                  <a:srgbClr val="212121"/>
                </a:solidFill>
                <a:latin typeface="Roboto"/>
                <a:ea typeface="Roboto"/>
                <a:cs typeface="Roboto"/>
                <a:sym typeface="Roboto"/>
              </a:rPr>
              <a:t>Cut loss = more profit</a:t>
            </a:r>
            <a:endParaRPr/>
          </a:p>
          <a:p>
            <a:pPr marL="285750" lvl="8" indent="-285750" algn="l" rtl="0">
              <a:lnSpc>
                <a:spcPct val="150000"/>
              </a:lnSpc>
              <a:spcBef>
                <a:spcPts val="0"/>
              </a:spcBef>
              <a:spcAft>
                <a:spcPts val="0"/>
              </a:spcAft>
              <a:buSzPts val="1400"/>
              <a:buFont typeface="Arial"/>
              <a:buChar char="•"/>
            </a:pPr>
            <a:r>
              <a:rPr lang="en-US">
                <a:solidFill>
                  <a:srgbClr val="212121"/>
                </a:solidFill>
                <a:latin typeface="Roboto"/>
                <a:ea typeface="Roboto"/>
                <a:cs typeface="Roboto"/>
                <a:sym typeface="Roboto"/>
              </a:rPr>
              <a:t>Accuracy = no wasted resources on investigating false alarms</a:t>
            </a:r>
            <a:endParaRPr/>
          </a:p>
          <a:p>
            <a:pPr marL="285750" lvl="8" indent="-285750" algn="l" rtl="0">
              <a:lnSpc>
                <a:spcPct val="150000"/>
              </a:lnSpc>
              <a:spcBef>
                <a:spcPts val="0"/>
              </a:spcBef>
              <a:spcAft>
                <a:spcPts val="0"/>
              </a:spcAft>
              <a:buSzPts val="1400"/>
              <a:buFont typeface="Arial"/>
              <a:buChar char="•"/>
            </a:pPr>
            <a:r>
              <a:rPr lang="en-US">
                <a:solidFill>
                  <a:srgbClr val="212121"/>
                </a:solidFill>
                <a:latin typeface="Roboto"/>
                <a:ea typeface="Roboto"/>
                <a:cs typeface="Roboto"/>
                <a:sym typeface="Roboto"/>
              </a:rPr>
              <a:t>Without compromising customer experience</a:t>
            </a:r>
            <a:endParaRPr/>
          </a:p>
          <a:p>
            <a:pPr marL="285750" lvl="8" indent="-285750" algn="l" rtl="0">
              <a:lnSpc>
                <a:spcPct val="150000"/>
              </a:lnSpc>
              <a:spcBef>
                <a:spcPts val="0"/>
              </a:spcBef>
              <a:spcAft>
                <a:spcPts val="0"/>
              </a:spcAft>
              <a:buSzPts val="1400"/>
              <a:buFont typeface="Arial"/>
              <a:buChar char="•"/>
            </a:pPr>
            <a:r>
              <a:rPr lang="en-US">
                <a:solidFill>
                  <a:srgbClr val="212121"/>
                </a:solidFill>
                <a:latin typeface="Roboto"/>
                <a:ea typeface="Roboto"/>
                <a:cs typeface="Roboto"/>
                <a:sym typeface="Roboto"/>
              </a:rPr>
              <a:t>Fair to honest customers</a:t>
            </a:r>
            <a:endParaRPr/>
          </a:p>
          <a:p>
            <a:pPr marL="285750" lvl="8" indent="-285750" algn="l" rtl="0">
              <a:lnSpc>
                <a:spcPct val="150000"/>
              </a:lnSpc>
              <a:spcBef>
                <a:spcPts val="0"/>
              </a:spcBef>
              <a:spcAft>
                <a:spcPts val="0"/>
              </a:spcAft>
              <a:buSzPts val="1400"/>
              <a:buFont typeface="Arial"/>
              <a:buChar char="•"/>
            </a:pPr>
            <a:r>
              <a:rPr lang="en-US">
                <a:solidFill>
                  <a:srgbClr val="212121"/>
                </a:solidFill>
                <a:latin typeface="Roboto"/>
                <a:ea typeface="Roboto"/>
                <a:cs typeface="Roboto"/>
                <a:sym typeface="Roboto"/>
              </a:rPr>
              <a:t>Potentially offer more competitive pricing</a:t>
            </a:r>
            <a:endParaRPr/>
          </a:p>
          <a:p>
            <a:pPr marL="0" lvl="0" indent="0" algn="l" rtl="0">
              <a:lnSpc>
                <a:spcPct val="100000"/>
              </a:lnSpc>
              <a:spcBef>
                <a:spcPts val="0"/>
              </a:spcBef>
              <a:spcAft>
                <a:spcPts val="0"/>
              </a:spcAft>
              <a:buSzPts val="1400"/>
              <a:buNone/>
            </a:pPr>
            <a:endParaRPr/>
          </a:p>
        </p:txBody>
      </p:sp>
      <p:sp>
        <p:nvSpPr>
          <p:cNvPr id="373" name="Google Shape;373;p32: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3: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9" name="Google Shape;379;p33: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4: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5" name="Google Shape;385;p34: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4: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5: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6: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7: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7: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 name="Google Shape;134;p8: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9: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879942" y="369232"/>
            <a:ext cx="7384200" cy="856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350" b="1" i="0">
                <a:solidFill>
                  <a:schemeClr val="lt1"/>
                </a:solidFill>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body" idx="1"/>
          </p:nvPr>
        </p:nvSpPr>
        <p:spPr>
          <a:xfrm>
            <a:off x="1495560" y="1458764"/>
            <a:ext cx="7068900" cy="31116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350" b="0" i="0">
                <a:solidFill>
                  <a:schemeClr val="lt1"/>
                </a:solidFill>
                <a:latin typeface="Lato"/>
                <a:ea typeface="Lato"/>
                <a:cs typeface="Lato"/>
                <a:sym typeface="Lato"/>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 name="Google Shape;16;p2"/>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Google Shape;17;p2"/>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2"/>
          <p:cNvSpPr txBox="1">
            <a:spLocks noGrp="1"/>
          </p:cNvSpPr>
          <p:nvPr>
            <p:ph type="sldNum" idx="12"/>
          </p:nvPr>
        </p:nvSpPr>
        <p:spPr>
          <a:xfrm>
            <a:off x="6583680" y="4783455"/>
            <a:ext cx="2103000" cy="2772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8"/>
        <p:cNvGrpSpPr/>
        <p:nvPr/>
      </p:nvGrpSpPr>
      <p:grpSpPr>
        <a:xfrm>
          <a:off x="0" y="0"/>
          <a:ext cx="0" cy="0"/>
          <a:chOff x="0" y="0"/>
          <a:chExt cx="0" cy="0"/>
        </a:xfrm>
      </p:grpSpPr>
      <p:sp>
        <p:nvSpPr>
          <p:cNvPr id="59" name="Google Shape;59;p11"/>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1"/>
          <p:cNvSpPr txBox="1">
            <a:spLocks noGrp="1"/>
          </p:cNvSpPr>
          <p:nvPr>
            <p:ph type="title"/>
          </p:nvPr>
        </p:nvSpPr>
        <p:spPr>
          <a:xfrm>
            <a:off x="311300" y="500925"/>
            <a:ext cx="3704400" cy="2049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61" name="Google Shape;61;p11"/>
          <p:cNvSpPr txBox="1">
            <a:spLocks noGrp="1"/>
          </p:cNvSpPr>
          <p:nvPr>
            <p:ph type="subTitle" idx="1"/>
          </p:nvPr>
        </p:nvSpPr>
        <p:spPr>
          <a:xfrm>
            <a:off x="304800" y="2626725"/>
            <a:ext cx="3704400" cy="926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62" name="Google Shape;62;p11"/>
          <p:cNvSpPr txBox="1">
            <a:spLocks noGrp="1"/>
          </p:cNvSpPr>
          <p:nvPr>
            <p:ph type="body" idx="2"/>
          </p:nvPr>
        </p:nvSpPr>
        <p:spPr>
          <a:xfrm>
            <a:off x="4879025" y="500925"/>
            <a:ext cx="3954000" cy="4111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3" name="Google Shape;6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4"/>
        <p:cNvGrpSpPr/>
        <p:nvPr/>
      </p:nvGrpSpPr>
      <p:grpSpPr>
        <a:xfrm>
          <a:off x="0" y="0"/>
          <a:ext cx="0" cy="0"/>
          <a:chOff x="0" y="0"/>
          <a:chExt cx="0" cy="0"/>
        </a:xfrm>
      </p:grpSpPr>
      <p:sp>
        <p:nvSpPr>
          <p:cNvPr id="65" name="Google Shape;65;p12"/>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2"/>
          <p:cNvSpPr txBox="1">
            <a:spLocks noGrp="1"/>
          </p:cNvSpPr>
          <p:nvPr>
            <p:ph type="body" idx="1"/>
          </p:nvPr>
        </p:nvSpPr>
        <p:spPr>
          <a:xfrm>
            <a:off x="311700" y="4521400"/>
            <a:ext cx="7979400" cy="4605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67" name="Google Shape;6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8"/>
        <p:cNvGrpSpPr/>
        <p:nvPr/>
      </p:nvGrpSpPr>
      <p:grpSpPr>
        <a:xfrm>
          <a:off x="0" y="0"/>
          <a:ext cx="0" cy="0"/>
          <a:chOff x="0" y="0"/>
          <a:chExt cx="0" cy="0"/>
        </a:xfrm>
      </p:grpSpPr>
      <p:sp>
        <p:nvSpPr>
          <p:cNvPr id="69" name="Google Shape;69;p13"/>
          <p:cNvSpPr txBox="1">
            <a:spLocks noGrp="1"/>
          </p:cNvSpPr>
          <p:nvPr>
            <p:ph type="title" hasCustomPrompt="1"/>
          </p:nvPr>
        </p:nvSpPr>
        <p:spPr>
          <a:xfrm>
            <a:off x="311750" y="831175"/>
            <a:ext cx="5334900" cy="1244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70" name="Google Shape;70;p13"/>
          <p:cNvSpPr txBox="1">
            <a:spLocks noGrp="1"/>
          </p:cNvSpPr>
          <p:nvPr>
            <p:ph type="body" idx="1"/>
          </p:nvPr>
        </p:nvSpPr>
        <p:spPr>
          <a:xfrm>
            <a:off x="311700" y="2121425"/>
            <a:ext cx="5334900" cy="942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0"/>
              </a:spcBef>
              <a:spcAft>
                <a:spcPts val="0"/>
              </a:spcAft>
              <a:buClr>
                <a:schemeClr val="accent2"/>
              </a:buClr>
              <a:buSzPts val="1100"/>
              <a:buChar char="○"/>
              <a:defRPr>
                <a:solidFill>
                  <a:schemeClr val="accent2"/>
                </a:solidFill>
              </a:defRPr>
            </a:lvl2pPr>
            <a:lvl3pPr marL="1371600" lvl="2" indent="-298450" algn="l">
              <a:lnSpc>
                <a:spcPct val="115000"/>
              </a:lnSpc>
              <a:spcBef>
                <a:spcPts val="0"/>
              </a:spcBef>
              <a:spcAft>
                <a:spcPts val="0"/>
              </a:spcAft>
              <a:buClr>
                <a:schemeClr val="accent2"/>
              </a:buClr>
              <a:buSzPts val="1100"/>
              <a:buChar char="■"/>
              <a:defRPr>
                <a:solidFill>
                  <a:schemeClr val="accent2"/>
                </a:solidFill>
              </a:defRPr>
            </a:lvl3pPr>
            <a:lvl4pPr marL="1828800" lvl="3" indent="-298450" algn="l">
              <a:lnSpc>
                <a:spcPct val="115000"/>
              </a:lnSpc>
              <a:spcBef>
                <a:spcPts val="0"/>
              </a:spcBef>
              <a:spcAft>
                <a:spcPts val="0"/>
              </a:spcAft>
              <a:buClr>
                <a:schemeClr val="accent2"/>
              </a:buClr>
              <a:buSzPts val="1100"/>
              <a:buChar char="●"/>
              <a:defRPr>
                <a:solidFill>
                  <a:schemeClr val="accent2"/>
                </a:solidFill>
              </a:defRPr>
            </a:lvl4pPr>
            <a:lvl5pPr marL="2286000" lvl="4" indent="-298450" algn="l">
              <a:lnSpc>
                <a:spcPct val="115000"/>
              </a:lnSpc>
              <a:spcBef>
                <a:spcPts val="0"/>
              </a:spcBef>
              <a:spcAft>
                <a:spcPts val="0"/>
              </a:spcAft>
              <a:buClr>
                <a:schemeClr val="accent2"/>
              </a:buClr>
              <a:buSzPts val="1100"/>
              <a:buChar char="○"/>
              <a:defRPr>
                <a:solidFill>
                  <a:schemeClr val="accent2"/>
                </a:solidFill>
              </a:defRPr>
            </a:lvl5pPr>
            <a:lvl6pPr marL="2743200" lvl="5" indent="-298450" algn="l">
              <a:lnSpc>
                <a:spcPct val="115000"/>
              </a:lnSpc>
              <a:spcBef>
                <a:spcPts val="0"/>
              </a:spcBef>
              <a:spcAft>
                <a:spcPts val="0"/>
              </a:spcAft>
              <a:buClr>
                <a:schemeClr val="accent2"/>
              </a:buClr>
              <a:buSzPts val="1100"/>
              <a:buChar char="■"/>
              <a:defRPr>
                <a:solidFill>
                  <a:schemeClr val="accent2"/>
                </a:solidFill>
              </a:defRPr>
            </a:lvl6pPr>
            <a:lvl7pPr marL="3200400" lvl="6" indent="-298450" algn="l">
              <a:lnSpc>
                <a:spcPct val="115000"/>
              </a:lnSpc>
              <a:spcBef>
                <a:spcPts val="0"/>
              </a:spcBef>
              <a:spcAft>
                <a:spcPts val="0"/>
              </a:spcAft>
              <a:buClr>
                <a:schemeClr val="accent2"/>
              </a:buClr>
              <a:buSzPts val="1100"/>
              <a:buChar char="●"/>
              <a:defRPr>
                <a:solidFill>
                  <a:schemeClr val="accent2"/>
                </a:solidFill>
              </a:defRPr>
            </a:lvl7pPr>
            <a:lvl8pPr marL="3657600" lvl="7" indent="-298450" algn="l">
              <a:lnSpc>
                <a:spcPct val="115000"/>
              </a:lnSpc>
              <a:spcBef>
                <a:spcPts val="0"/>
              </a:spcBef>
              <a:spcAft>
                <a:spcPts val="0"/>
              </a:spcAft>
              <a:buClr>
                <a:schemeClr val="accent2"/>
              </a:buClr>
              <a:buSzPts val="1100"/>
              <a:buChar char="○"/>
              <a:defRPr>
                <a:solidFill>
                  <a:schemeClr val="accent2"/>
                </a:solidFill>
              </a:defRPr>
            </a:lvl8pPr>
            <a:lvl9pPr marL="4114800" lvl="8" indent="-298450" algn="l">
              <a:lnSpc>
                <a:spcPct val="115000"/>
              </a:lnSpc>
              <a:spcBef>
                <a:spcPts val="0"/>
              </a:spcBef>
              <a:spcAft>
                <a:spcPts val="0"/>
              </a:spcAft>
              <a:buClr>
                <a:schemeClr val="accent2"/>
              </a:buClr>
              <a:buSzPts val="1100"/>
              <a:buChar char="■"/>
              <a:defRPr>
                <a:solidFill>
                  <a:schemeClr val="accent2"/>
                </a:solidFill>
              </a:defRPr>
            </a:lvl9pPr>
          </a:lstStyle>
          <a:p>
            <a:endParaRPr/>
          </a:p>
        </p:txBody>
      </p:sp>
      <p:sp>
        <p:nvSpPr>
          <p:cNvPr id="71" name="Google Shape;7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19"/>
        <p:cNvGrpSpPr/>
        <p:nvPr/>
      </p:nvGrpSpPr>
      <p:grpSpPr>
        <a:xfrm>
          <a:off x="0" y="0"/>
          <a:ext cx="0" cy="0"/>
          <a:chOff x="0" y="0"/>
          <a:chExt cx="0" cy="0"/>
        </a:xfrm>
      </p:grpSpPr>
      <p:sp>
        <p:nvSpPr>
          <p:cNvPr id="20" name="Google Shape;20;p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 name="Google Shape;21;p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 name="Google Shape;22;p3"/>
          <p:cNvSpPr txBox="1">
            <a:spLocks noGrp="1"/>
          </p:cNvSpPr>
          <p:nvPr>
            <p:ph type="sldNum" idx="12"/>
          </p:nvPr>
        </p:nvSpPr>
        <p:spPr>
          <a:xfrm>
            <a:off x="6583680" y="4783455"/>
            <a:ext cx="2103000" cy="2772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23"/>
        <p:cNvGrpSpPr/>
        <p:nvPr/>
      </p:nvGrpSpPr>
      <p:grpSpPr>
        <a:xfrm>
          <a:off x="0" y="0"/>
          <a:ext cx="0" cy="0"/>
          <a:chOff x="0" y="0"/>
          <a:chExt cx="0" cy="0"/>
        </a:xfrm>
      </p:grpSpPr>
      <p:sp>
        <p:nvSpPr>
          <p:cNvPr id="24" name="Google Shape;24;p4"/>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25" name="Google Shape;25;p4"/>
          <p:cNvSpPr txBox="1">
            <a:spLocks noGrp="1"/>
          </p:cNvSpPr>
          <p:nvPr>
            <p:ph type="ctrTitle"/>
          </p:nvPr>
        </p:nvSpPr>
        <p:spPr>
          <a:xfrm>
            <a:off x="311700" y="539725"/>
            <a:ext cx="8520600" cy="1282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26" name="Google Shape;26;p4"/>
          <p:cNvSpPr txBox="1">
            <a:spLocks noGrp="1"/>
          </p:cNvSpPr>
          <p:nvPr>
            <p:ph type="subTitle" idx="1"/>
          </p:nvPr>
        </p:nvSpPr>
        <p:spPr>
          <a:xfrm>
            <a:off x="311700" y="1878560"/>
            <a:ext cx="4242600" cy="738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27" name="Google Shape;2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28"/>
        <p:cNvGrpSpPr/>
        <p:nvPr/>
      </p:nvGrpSpPr>
      <p:grpSpPr>
        <a:xfrm>
          <a:off x="0" y="0"/>
          <a:ext cx="0" cy="0"/>
          <a:chOff x="0" y="0"/>
          <a:chExt cx="0" cy="0"/>
        </a:xfrm>
      </p:grpSpPr>
      <p:sp>
        <p:nvSpPr>
          <p:cNvPr id="29" name="Google Shape;29;p5"/>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30" name="Google Shape;30;p5"/>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31" name="Google Shape;31;p5"/>
          <p:cNvSpPr txBox="1">
            <a:spLocks noGrp="1"/>
          </p:cNvSpPr>
          <p:nvPr>
            <p:ph type="title"/>
          </p:nvPr>
        </p:nvSpPr>
        <p:spPr>
          <a:xfrm>
            <a:off x="311700" y="539725"/>
            <a:ext cx="8520600" cy="1282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32" name="Google Shape;3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
        <p:cNvGrpSpPr/>
        <p:nvPr/>
      </p:nvGrpSpPr>
      <p:grpSpPr>
        <a:xfrm>
          <a:off x="0" y="0"/>
          <a:ext cx="0" cy="0"/>
          <a:chOff x="0" y="0"/>
          <a:chExt cx="0" cy="0"/>
        </a:xfrm>
      </p:grpSpPr>
      <p:sp>
        <p:nvSpPr>
          <p:cNvPr id="34" name="Google Shape;34;p6"/>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6"/>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36" name="Google Shape;36;p6"/>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37" name="Google Shape;37;p6"/>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38" name="Google Shape;38;p6"/>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9" name="Google Shape;39;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0"/>
        <p:cNvGrpSpPr/>
        <p:nvPr/>
      </p:nvGrpSpPr>
      <p:grpSpPr>
        <a:xfrm>
          <a:off x="0" y="0"/>
          <a:ext cx="0" cy="0"/>
          <a:chOff x="0" y="0"/>
          <a:chExt cx="0" cy="0"/>
        </a:xfrm>
      </p:grpSpPr>
      <p:sp>
        <p:nvSpPr>
          <p:cNvPr id="41" name="Google Shape;41;p7"/>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7"/>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43" name="Google Shape;43;p7"/>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44" name="Google Shape;44;p7"/>
          <p:cNvSpPr txBox="1">
            <a:spLocks noGrp="1"/>
          </p:cNvSpPr>
          <p:nvPr>
            <p:ph type="body" idx="2"/>
          </p:nvPr>
        </p:nvSpPr>
        <p:spPr>
          <a:xfrm>
            <a:off x="4832400" y="1505700"/>
            <a:ext cx="3999900" cy="3076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45" name="Google Shape;45;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8"/>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8"/>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49" name="Google Shape;49;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0"/>
        <p:cNvGrpSpPr/>
        <p:nvPr/>
      </p:nvGrpSpPr>
      <p:grpSpPr>
        <a:xfrm>
          <a:off x="0" y="0"/>
          <a:ext cx="0" cy="0"/>
          <a:chOff x="0" y="0"/>
          <a:chExt cx="0" cy="0"/>
        </a:xfrm>
      </p:grpSpPr>
      <p:sp>
        <p:nvSpPr>
          <p:cNvPr id="51" name="Google Shape;51;p9"/>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9"/>
          <p:cNvSpPr txBox="1">
            <a:spLocks noGrp="1"/>
          </p:cNvSpPr>
          <p:nvPr>
            <p:ph type="title"/>
          </p:nvPr>
        </p:nvSpPr>
        <p:spPr>
          <a:xfrm>
            <a:off x="311725" y="500925"/>
            <a:ext cx="3127500" cy="1829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53" name="Google Shape;53;p9"/>
          <p:cNvSpPr txBox="1">
            <a:spLocks noGrp="1"/>
          </p:cNvSpPr>
          <p:nvPr>
            <p:ph type="body" idx="1"/>
          </p:nvPr>
        </p:nvSpPr>
        <p:spPr>
          <a:xfrm>
            <a:off x="311700" y="2390650"/>
            <a:ext cx="3127500" cy="229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0"/>
              </a:spcBef>
              <a:spcAft>
                <a:spcPts val="0"/>
              </a:spcAft>
              <a:buClr>
                <a:schemeClr val="accent2"/>
              </a:buClr>
              <a:buSzPts val="1100"/>
              <a:buChar char="○"/>
              <a:defRPr>
                <a:solidFill>
                  <a:schemeClr val="accent2"/>
                </a:solidFill>
              </a:defRPr>
            </a:lvl2pPr>
            <a:lvl3pPr marL="1371600" lvl="2" indent="-298450" algn="l">
              <a:lnSpc>
                <a:spcPct val="115000"/>
              </a:lnSpc>
              <a:spcBef>
                <a:spcPts val="0"/>
              </a:spcBef>
              <a:spcAft>
                <a:spcPts val="0"/>
              </a:spcAft>
              <a:buClr>
                <a:schemeClr val="accent2"/>
              </a:buClr>
              <a:buSzPts val="1100"/>
              <a:buChar char="■"/>
              <a:defRPr>
                <a:solidFill>
                  <a:schemeClr val="accent2"/>
                </a:solidFill>
              </a:defRPr>
            </a:lvl3pPr>
            <a:lvl4pPr marL="1828800" lvl="3" indent="-298450" algn="l">
              <a:lnSpc>
                <a:spcPct val="115000"/>
              </a:lnSpc>
              <a:spcBef>
                <a:spcPts val="0"/>
              </a:spcBef>
              <a:spcAft>
                <a:spcPts val="0"/>
              </a:spcAft>
              <a:buClr>
                <a:schemeClr val="accent2"/>
              </a:buClr>
              <a:buSzPts val="1100"/>
              <a:buChar char="●"/>
              <a:defRPr>
                <a:solidFill>
                  <a:schemeClr val="accent2"/>
                </a:solidFill>
              </a:defRPr>
            </a:lvl4pPr>
            <a:lvl5pPr marL="2286000" lvl="4" indent="-298450" algn="l">
              <a:lnSpc>
                <a:spcPct val="115000"/>
              </a:lnSpc>
              <a:spcBef>
                <a:spcPts val="0"/>
              </a:spcBef>
              <a:spcAft>
                <a:spcPts val="0"/>
              </a:spcAft>
              <a:buClr>
                <a:schemeClr val="accent2"/>
              </a:buClr>
              <a:buSzPts val="1100"/>
              <a:buChar char="○"/>
              <a:defRPr>
                <a:solidFill>
                  <a:schemeClr val="accent2"/>
                </a:solidFill>
              </a:defRPr>
            </a:lvl5pPr>
            <a:lvl6pPr marL="2743200" lvl="5" indent="-298450" algn="l">
              <a:lnSpc>
                <a:spcPct val="115000"/>
              </a:lnSpc>
              <a:spcBef>
                <a:spcPts val="0"/>
              </a:spcBef>
              <a:spcAft>
                <a:spcPts val="0"/>
              </a:spcAft>
              <a:buClr>
                <a:schemeClr val="accent2"/>
              </a:buClr>
              <a:buSzPts val="1100"/>
              <a:buChar char="■"/>
              <a:defRPr>
                <a:solidFill>
                  <a:schemeClr val="accent2"/>
                </a:solidFill>
              </a:defRPr>
            </a:lvl6pPr>
            <a:lvl7pPr marL="3200400" lvl="6" indent="-298450" algn="l">
              <a:lnSpc>
                <a:spcPct val="115000"/>
              </a:lnSpc>
              <a:spcBef>
                <a:spcPts val="0"/>
              </a:spcBef>
              <a:spcAft>
                <a:spcPts val="0"/>
              </a:spcAft>
              <a:buClr>
                <a:schemeClr val="accent2"/>
              </a:buClr>
              <a:buSzPts val="1100"/>
              <a:buChar char="●"/>
              <a:defRPr>
                <a:solidFill>
                  <a:schemeClr val="accent2"/>
                </a:solidFill>
              </a:defRPr>
            </a:lvl7pPr>
            <a:lvl8pPr marL="3657600" lvl="7" indent="-298450" algn="l">
              <a:lnSpc>
                <a:spcPct val="115000"/>
              </a:lnSpc>
              <a:spcBef>
                <a:spcPts val="0"/>
              </a:spcBef>
              <a:spcAft>
                <a:spcPts val="0"/>
              </a:spcAft>
              <a:buClr>
                <a:schemeClr val="accent2"/>
              </a:buClr>
              <a:buSzPts val="1100"/>
              <a:buChar char="○"/>
              <a:defRPr>
                <a:solidFill>
                  <a:schemeClr val="accent2"/>
                </a:solidFill>
              </a:defRPr>
            </a:lvl8pPr>
            <a:lvl9pPr marL="4114800" lvl="8" indent="-298450" algn="l">
              <a:lnSpc>
                <a:spcPct val="115000"/>
              </a:lnSpc>
              <a:spcBef>
                <a:spcPts val="0"/>
              </a:spcBef>
              <a:spcAft>
                <a:spcPts val="0"/>
              </a:spcAft>
              <a:buClr>
                <a:schemeClr val="accent2"/>
              </a:buClr>
              <a:buSzPts val="1100"/>
              <a:buChar char="■"/>
              <a:defRPr>
                <a:solidFill>
                  <a:schemeClr val="accent2"/>
                </a:solidFill>
              </a:defRPr>
            </a:lvl9pPr>
          </a:lstStyle>
          <a:p>
            <a:endParaRPr/>
          </a:p>
        </p:txBody>
      </p:sp>
      <p:sp>
        <p:nvSpPr>
          <p:cNvPr id="54" name="Google Shape;5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sp>
        <p:nvSpPr>
          <p:cNvPr id="56" name="Google Shape;56;p10"/>
          <p:cNvSpPr txBox="1">
            <a:spLocks noGrp="1"/>
          </p:cNvSpPr>
          <p:nvPr>
            <p:ph type="title"/>
          </p:nvPr>
        </p:nvSpPr>
        <p:spPr>
          <a:xfrm>
            <a:off x="311675" y="798600"/>
            <a:ext cx="6247800" cy="35463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57" name="Google Shape;57;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9pPr>
          </a:lstStyle>
          <a:p>
            <a:endParaRPr/>
          </a:p>
        </p:txBody>
      </p:sp>
      <p:sp>
        <p:nvSpPr>
          <p:cNvPr id="11" name="Google Shape;11;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endParaRPr/>
          </a:p>
        </p:txBody>
      </p:sp>
      <p:sp>
        <p:nvSpPr>
          <p:cNvPr id="12" name="Google Shape;12;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code/buntyshah/insurance-fraud-claims-detection/data"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EFEFEF"/>
        </a:solidFill>
        <a:effectLst/>
      </p:bgPr>
    </p:bg>
    <p:spTree>
      <p:nvGrpSpPr>
        <p:cNvPr id="1" name="Shape 77"/>
        <p:cNvGrpSpPr/>
        <p:nvPr/>
      </p:nvGrpSpPr>
      <p:grpSpPr>
        <a:xfrm>
          <a:off x="0" y="0"/>
          <a:ext cx="0" cy="0"/>
          <a:chOff x="0" y="0"/>
          <a:chExt cx="0" cy="0"/>
        </a:xfrm>
      </p:grpSpPr>
      <p:sp>
        <p:nvSpPr>
          <p:cNvPr id="78" name="Google Shape;78;p15"/>
          <p:cNvSpPr/>
          <p:nvPr/>
        </p:nvSpPr>
        <p:spPr>
          <a:xfrm>
            <a:off x="0" y="0"/>
            <a:ext cx="9144000" cy="5143500"/>
          </a:xfrm>
          <a:custGeom>
            <a:avLst/>
            <a:gdLst/>
            <a:ahLst/>
            <a:cxnLst/>
            <a:rect l="l" t="t" r="r" b="b"/>
            <a:pathLst>
              <a:path w="9144000" h="5143500" extrusionOk="0">
                <a:moveTo>
                  <a:pt x="9143981" y="5143489"/>
                </a:moveTo>
                <a:lnTo>
                  <a:pt x="0" y="5143489"/>
                </a:lnTo>
                <a:lnTo>
                  <a:pt x="0" y="0"/>
                </a:lnTo>
                <a:lnTo>
                  <a:pt x="9143981" y="0"/>
                </a:lnTo>
                <a:lnTo>
                  <a:pt x="9143981" y="5143489"/>
                </a:lnTo>
                <a:close/>
              </a:path>
            </a:pathLst>
          </a:custGeom>
          <a:solidFill>
            <a:srgbClr val="EFEFE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 name="Google Shape;79;p15"/>
          <p:cNvSpPr/>
          <p:nvPr/>
        </p:nvSpPr>
        <p:spPr>
          <a:xfrm>
            <a:off x="7500284" y="504"/>
            <a:ext cx="1644014" cy="1644014"/>
          </a:xfrm>
          <a:custGeom>
            <a:avLst/>
            <a:gdLst/>
            <a:ahLst/>
            <a:cxnLst/>
            <a:rect l="l" t="t" r="r" b="b"/>
            <a:pathLst>
              <a:path w="1644015" h="1644014" extrusionOk="0">
                <a:moveTo>
                  <a:pt x="1643696" y="1643696"/>
                </a:moveTo>
                <a:lnTo>
                  <a:pt x="0" y="0"/>
                </a:lnTo>
                <a:lnTo>
                  <a:pt x="1643696" y="0"/>
                </a:lnTo>
                <a:lnTo>
                  <a:pt x="1643696" y="1643696"/>
                </a:lnTo>
                <a:close/>
              </a:path>
            </a:pathLst>
          </a:custGeom>
          <a:solidFill>
            <a:srgbClr val="FFFFFF">
              <a:alpha val="156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80" name="Google Shape;80;p15"/>
          <p:cNvGrpSpPr/>
          <p:nvPr/>
        </p:nvGrpSpPr>
        <p:grpSpPr>
          <a:xfrm>
            <a:off x="0" y="490"/>
            <a:ext cx="5154295" cy="5134767"/>
            <a:chOff x="0" y="490"/>
            <a:chExt cx="5154295" cy="5134767"/>
          </a:xfrm>
        </p:grpSpPr>
        <p:sp>
          <p:nvSpPr>
            <p:cNvPr id="81" name="Google Shape;81;p15"/>
            <p:cNvSpPr/>
            <p:nvPr/>
          </p:nvSpPr>
          <p:spPr>
            <a:xfrm>
              <a:off x="0" y="647"/>
              <a:ext cx="5154295" cy="5134610"/>
            </a:xfrm>
            <a:custGeom>
              <a:avLst/>
              <a:gdLst/>
              <a:ahLst/>
              <a:cxnLst/>
              <a:rect l="l" t="t" r="r" b="b"/>
              <a:pathLst>
                <a:path w="5154295" h="5134610" extrusionOk="0">
                  <a:moveTo>
                    <a:pt x="5153685" y="5134254"/>
                  </a:moveTo>
                  <a:lnTo>
                    <a:pt x="0" y="0"/>
                  </a:lnTo>
                  <a:lnTo>
                    <a:pt x="0" y="1141615"/>
                  </a:lnTo>
                  <a:lnTo>
                    <a:pt x="0" y="2567127"/>
                  </a:lnTo>
                  <a:lnTo>
                    <a:pt x="0" y="2783332"/>
                  </a:lnTo>
                  <a:lnTo>
                    <a:pt x="2349131" y="5123827"/>
                  </a:lnTo>
                  <a:lnTo>
                    <a:pt x="2566365" y="5123827"/>
                  </a:lnTo>
                  <a:lnTo>
                    <a:pt x="2576842" y="5134254"/>
                  </a:lnTo>
                  <a:lnTo>
                    <a:pt x="5153685" y="5134254"/>
                  </a:lnTo>
                  <a:close/>
                </a:path>
              </a:pathLst>
            </a:custGeom>
            <a:solidFill>
              <a:srgbClr val="FFFFFF">
                <a:alpha val="156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2" name="Google Shape;82;p15"/>
            <p:cNvSpPr/>
            <p:nvPr/>
          </p:nvSpPr>
          <p:spPr>
            <a:xfrm>
              <a:off x="1496" y="490"/>
              <a:ext cx="2300605" cy="2291715"/>
            </a:xfrm>
            <a:custGeom>
              <a:avLst/>
              <a:gdLst/>
              <a:ahLst/>
              <a:cxnLst/>
              <a:rect l="l" t="t" r="r" b="b"/>
              <a:pathLst>
                <a:path w="2300605" h="2291715" extrusionOk="0">
                  <a:moveTo>
                    <a:pt x="2300094" y="2291515"/>
                  </a:moveTo>
                  <a:lnTo>
                    <a:pt x="1150046" y="2291515"/>
                  </a:lnTo>
                  <a:lnTo>
                    <a:pt x="0" y="1145757"/>
                  </a:lnTo>
                  <a:lnTo>
                    <a:pt x="0" y="0"/>
                  </a:lnTo>
                  <a:lnTo>
                    <a:pt x="2300094" y="2291515"/>
                  </a:lnTo>
                  <a:close/>
                </a:path>
              </a:pathLst>
            </a:custGeom>
            <a:solidFill>
              <a:srgbClr val="0144A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3" name="Google Shape;83;p15"/>
            <p:cNvSpPr/>
            <p:nvPr/>
          </p:nvSpPr>
          <p:spPr>
            <a:xfrm>
              <a:off x="652818" y="588323"/>
              <a:ext cx="2300605" cy="2291715"/>
            </a:xfrm>
            <a:custGeom>
              <a:avLst/>
              <a:gdLst/>
              <a:ahLst/>
              <a:cxnLst/>
              <a:rect l="l" t="t" r="r" b="b"/>
              <a:pathLst>
                <a:path w="2300605" h="2291715" extrusionOk="0">
                  <a:moveTo>
                    <a:pt x="2300100" y="2291520"/>
                  </a:moveTo>
                  <a:lnTo>
                    <a:pt x="0" y="0"/>
                  </a:lnTo>
                  <a:lnTo>
                    <a:pt x="1150047" y="0"/>
                  </a:lnTo>
                  <a:lnTo>
                    <a:pt x="2300100" y="1145760"/>
                  </a:lnTo>
                  <a:lnTo>
                    <a:pt x="2300100" y="2291520"/>
                  </a:lnTo>
                  <a:close/>
                </a:path>
              </a:pathLst>
            </a:custGeom>
            <a:solidFill>
              <a:srgbClr val="82C6A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84" name="Google Shape;84;p15"/>
          <p:cNvSpPr txBox="1">
            <a:spLocks noGrp="1"/>
          </p:cNvSpPr>
          <p:nvPr>
            <p:ph type="title"/>
          </p:nvPr>
        </p:nvSpPr>
        <p:spPr>
          <a:xfrm>
            <a:off x="797911" y="2340486"/>
            <a:ext cx="7654500" cy="431641"/>
          </a:xfrm>
          <a:prstGeom prst="rect">
            <a:avLst/>
          </a:prstGeom>
          <a:noFill/>
          <a:ln>
            <a:noFill/>
          </a:ln>
        </p:spPr>
        <p:txBody>
          <a:bodyPr spcFirstLastPara="1" wrap="square" lIns="0" tIns="12050" rIns="0" bIns="0" anchor="t" anchorCtr="0">
            <a:spAutoFit/>
          </a:bodyPr>
          <a:lstStyle/>
          <a:p>
            <a:pPr marL="3863340" marR="5080" lvl="0" indent="-883285" algn="l" rtl="0">
              <a:lnSpc>
                <a:spcPct val="115999"/>
              </a:lnSpc>
              <a:spcBef>
                <a:spcPts val="0"/>
              </a:spcBef>
              <a:spcAft>
                <a:spcPts val="0"/>
              </a:spcAft>
              <a:buSzPts val="1400"/>
              <a:buNone/>
            </a:pPr>
            <a:r>
              <a:rPr lang="en-US" dirty="0">
                <a:solidFill>
                  <a:schemeClr val="dk1"/>
                </a:solidFill>
              </a:rPr>
              <a:t>Insurance Claim Fraud Detection</a:t>
            </a:r>
            <a:endParaRPr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95"/>
        <p:cNvGrpSpPr/>
        <p:nvPr/>
      </p:nvGrpSpPr>
      <p:grpSpPr>
        <a:xfrm>
          <a:off x="0" y="0"/>
          <a:ext cx="0" cy="0"/>
          <a:chOff x="0" y="0"/>
          <a:chExt cx="0" cy="0"/>
        </a:xfrm>
      </p:grpSpPr>
      <p:sp>
        <p:nvSpPr>
          <p:cNvPr id="196" name="Google Shape;196;p24"/>
          <p:cNvSpPr txBox="1">
            <a:spLocks noGrp="1"/>
          </p:cNvSpPr>
          <p:nvPr>
            <p:ph type="title"/>
          </p:nvPr>
        </p:nvSpPr>
        <p:spPr>
          <a:xfrm>
            <a:off x="1370517" y="455089"/>
            <a:ext cx="1206600" cy="3669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2300">
                <a:solidFill>
                  <a:schemeClr val="dk1"/>
                </a:solidFill>
                <a:latin typeface="Arial"/>
                <a:ea typeface="Arial"/>
                <a:cs typeface="Arial"/>
                <a:sym typeface="Arial"/>
              </a:rPr>
              <a:t>DESIGN</a:t>
            </a:r>
            <a:endParaRPr sz="2300">
              <a:solidFill>
                <a:schemeClr val="dk1"/>
              </a:solidFill>
              <a:latin typeface="Arial"/>
              <a:ea typeface="Arial"/>
              <a:cs typeface="Arial"/>
              <a:sym typeface="Arial"/>
            </a:endParaRPr>
          </a:p>
        </p:txBody>
      </p:sp>
      <p:sp>
        <p:nvSpPr>
          <p:cNvPr id="197" name="Google Shape;197;p24"/>
          <p:cNvSpPr txBox="1"/>
          <p:nvPr/>
        </p:nvSpPr>
        <p:spPr>
          <a:xfrm>
            <a:off x="1370525" y="1130776"/>
            <a:ext cx="4749300" cy="2983500"/>
          </a:xfrm>
          <a:prstGeom prst="rect">
            <a:avLst/>
          </a:prstGeom>
          <a:noFill/>
          <a:ln>
            <a:noFill/>
          </a:ln>
        </p:spPr>
        <p:txBody>
          <a:bodyPr spcFirstLastPara="1" wrap="square" lIns="0" tIns="27925" rIns="0" bIns="0" anchor="t" anchorCtr="0">
            <a:spAutoFit/>
          </a:bodyPr>
          <a:lstStyle/>
          <a:p>
            <a:pPr marL="297815" marR="0" lvl="0" indent="-297815" algn="l" rtl="0">
              <a:lnSpc>
                <a:spcPct val="100000"/>
              </a:lnSpc>
              <a:spcBef>
                <a:spcPts val="810"/>
              </a:spcBef>
              <a:spcAft>
                <a:spcPts val="0"/>
              </a:spcAft>
              <a:buClr>
                <a:schemeClr val="dk1"/>
              </a:buClr>
              <a:buSzPts val="1500"/>
              <a:buFont typeface="Arial"/>
              <a:buChar char="●"/>
            </a:pPr>
            <a:r>
              <a:rPr lang="en-US" sz="1500" b="0" i="0" u="none" strike="noStrike" cap="none">
                <a:solidFill>
                  <a:schemeClr val="dk1"/>
                </a:solidFill>
                <a:latin typeface="Arial"/>
                <a:ea typeface="Arial"/>
                <a:cs typeface="Arial"/>
                <a:sym typeface="Arial"/>
              </a:rPr>
              <a:t>To start the model, we take the raw dataset and we will  do data preprocessing and analysis the data.</a:t>
            </a:r>
            <a:endParaRPr sz="1500" b="0" i="0" u="none" strike="noStrike" cap="none">
              <a:solidFill>
                <a:schemeClr val="dk1"/>
              </a:solidFill>
              <a:latin typeface="Arial"/>
              <a:ea typeface="Arial"/>
              <a:cs typeface="Arial"/>
              <a:sym typeface="Arial"/>
            </a:endParaRPr>
          </a:p>
          <a:p>
            <a:pPr marL="297815" marR="0" lvl="0" indent="-297815" algn="l" rtl="0">
              <a:lnSpc>
                <a:spcPct val="100000"/>
              </a:lnSpc>
              <a:spcBef>
                <a:spcPts val="810"/>
              </a:spcBef>
              <a:spcAft>
                <a:spcPts val="0"/>
              </a:spcAft>
              <a:buClr>
                <a:schemeClr val="dk1"/>
              </a:buClr>
              <a:buSzPts val="1500"/>
              <a:buFont typeface="Arial"/>
              <a:buChar char="●"/>
            </a:pPr>
            <a:r>
              <a:rPr lang="en-US" sz="1500" b="0" i="0" u="none" strike="noStrike" cap="none">
                <a:solidFill>
                  <a:schemeClr val="dk1"/>
                </a:solidFill>
                <a:latin typeface="Arial"/>
                <a:ea typeface="Arial"/>
                <a:cs typeface="Arial"/>
                <a:sym typeface="Arial"/>
              </a:rPr>
              <a:t>We divide the data in two types i.e., training and testing  data.</a:t>
            </a:r>
            <a:endParaRPr sz="1500" b="0" i="0" u="none" strike="noStrike" cap="none">
              <a:solidFill>
                <a:schemeClr val="dk1"/>
              </a:solidFill>
              <a:latin typeface="Arial"/>
              <a:ea typeface="Arial"/>
              <a:cs typeface="Arial"/>
              <a:sym typeface="Arial"/>
            </a:endParaRPr>
          </a:p>
          <a:p>
            <a:pPr marL="297815" marR="0" lvl="0" indent="-297815" algn="l" rtl="0">
              <a:lnSpc>
                <a:spcPct val="100000"/>
              </a:lnSpc>
              <a:spcBef>
                <a:spcPts val="810"/>
              </a:spcBef>
              <a:spcAft>
                <a:spcPts val="0"/>
              </a:spcAft>
              <a:buClr>
                <a:schemeClr val="dk1"/>
              </a:buClr>
              <a:buSzPts val="1500"/>
              <a:buFont typeface="Arial"/>
              <a:buChar char="●"/>
            </a:pPr>
            <a:r>
              <a:rPr lang="en-US" sz="1500" b="0" i="0" u="none" strike="noStrike" cap="none">
                <a:solidFill>
                  <a:schemeClr val="dk1"/>
                </a:solidFill>
                <a:latin typeface="Arial"/>
                <a:ea typeface="Arial"/>
                <a:cs typeface="Arial"/>
                <a:sym typeface="Arial"/>
              </a:rPr>
              <a:t>The training data undergoes various classification  techniques like logistic regression, KNN algorithm, Random  Forest, XGBoost and AdaBoost.</a:t>
            </a:r>
            <a:endParaRPr sz="1500" b="0" i="0" u="none" strike="noStrike" cap="none">
              <a:solidFill>
                <a:schemeClr val="dk1"/>
              </a:solidFill>
              <a:latin typeface="Arial"/>
              <a:ea typeface="Arial"/>
              <a:cs typeface="Arial"/>
              <a:sym typeface="Arial"/>
            </a:endParaRPr>
          </a:p>
          <a:p>
            <a:pPr marL="297815" marR="0" lvl="0" indent="-297815" algn="l" rtl="0">
              <a:lnSpc>
                <a:spcPct val="100000"/>
              </a:lnSpc>
              <a:spcBef>
                <a:spcPts val="810"/>
              </a:spcBef>
              <a:spcAft>
                <a:spcPts val="0"/>
              </a:spcAft>
              <a:buClr>
                <a:schemeClr val="dk1"/>
              </a:buClr>
              <a:buSzPts val="1500"/>
              <a:buFont typeface="Arial"/>
              <a:buChar char="●"/>
            </a:pPr>
            <a:r>
              <a:rPr lang="en-US" sz="1500" b="0" i="0" u="none" strike="noStrike" cap="none">
                <a:solidFill>
                  <a:schemeClr val="dk1"/>
                </a:solidFill>
                <a:latin typeface="Arial"/>
                <a:ea typeface="Arial"/>
                <a:cs typeface="Arial"/>
                <a:sym typeface="Arial"/>
              </a:rPr>
              <a:t>The model which predicts more accurately on our data set undergoes model building.</a:t>
            </a:r>
            <a:endParaRPr sz="1500" b="0" i="0" u="none" strike="noStrike" cap="none">
              <a:solidFill>
                <a:schemeClr val="dk1"/>
              </a:solidFill>
              <a:latin typeface="Arial"/>
              <a:ea typeface="Arial"/>
              <a:cs typeface="Arial"/>
              <a:sym typeface="Arial"/>
            </a:endParaRPr>
          </a:p>
          <a:p>
            <a:pPr marL="297815" marR="0" lvl="0" indent="-297815" algn="l" rtl="0">
              <a:lnSpc>
                <a:spcPct val="100000"/>
              </a:lnSpc>
              <a:spcBef>
                <a:spcPts val="810"/>
              </a:spcBef>
              <a:spcAft>
                <a:spcPts val="0"/>
              </a:spcAft>
              <a:buClr>
                <a:schemeClr val="dk1"/>
              </a:buClr>
              <a:buSzPts val="1500"/>
              <a:buFont typeface="Arial"/>
              <a:buChar char="●"/>
            </a:pPr>
            <a:r>
              <a:rPr lang="en-US" sz="1500" b="0" i="0" u="none" strike="noStrike" cap="none">
                <a:solidFill>
                  <a:schemeClr val="dk1"/>
                </a:solidFill>
                <a:latin typeface="Arial"/>
                <a:ea typeface="Arial"/>
                <a:cs typeface="Arial"/>
                <a:sym typeface="Arial"/>
              </a:rPr>
              <a:t>After model is tested on testing data, the model is evaluated and finalized.</a:t>
            </a:r>
            <a:endParaRPr sz="1350" b="0" i="0" u="none" strike="noStrike" cap="none">
              <a:solidFill>
                <a:schemeClr val="dk1"/>
              </a:solidFill>
              <a:latin typeface="Lato"/>
              <a:ea typeface="Lato"/>
              <a:cs typeface="Lato"/>
              <a:sym typeface="Lato"/>
            </a:endParaRPr>
          </a:p>
        </p:txBody>
      </p:sp>
      <p:sp>
        <p:nvSpPr>
          <p:cNvPr id="198" name="Google Shape;198;p24"/>
          <p:cNvSpPr/>
          <p:nvPr/>
        </p:nvSpPr>
        <p:spPr>
          <a:xfrm>
            <a:off x="6895486" y="393749"/>
            <a:ext cx="1645896" cy="417081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02"/>
        <p:cNvGrpSpPr/>
        <p:nvPr/>
      </p:nvGrpSpPr>
      <p:grpSpPr>
        <a:xfrm>
          <a:off x="0" y="0"/>
          <a:ext cx="0" cy="0"/>
          <a:chOff x="0" y="0"/>
          <a:chExt cx="0" cy="0"/>
        </a:xfrm>
      </p:grpSpPr>
      <p:sp>
        <p:nvSpPr>
          <p:cNvPr id="203" name="Google Shape;203;p25"/>
          <p:cNvSpPr txBox="1">
            <a:spLocks noGrp="1"/>
          </p:cNvSpPr>
          <p:nvPr>
            <p:ph type="title"/>
          </p:nvPr>
        </p:nvSpPr>
        <p:spPr>
          <a:xfrm>
            <a:off x="1200317" y="344532"/>
            <a:ext cx="7384200" cy="354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2300">
                <a:solidFill>
                  <a:schemeClr val="dk1"/>
                </a:solidFill>
              </a:rPr>
              <a:t>ABOUT THE DATA</a:t>
            </a:r>
            <a:endParaRPr sz="2300">
              <a:solidFill>
                <a:schemeClr val="dk1"/>
              </a:solidFill>
            </a:endParaRPr>
          </a:p>
        </p:txBody>
      </p:sp>
      <p:sp>
        <p:nvSpPr>
          <p:cNvPr id="204" name="Google Shape;204;p25"/>
          <p:cNvSpPr txBox="1">
            <a:spLocks noGrp="1"/>
          </p:cNvSpPr>
          <p:nvPr>
            <p:ph type="body" idx="1"/>
          </p:nvPr>
        </p:nvSpPr>
        <p:spPr>
          <a:xfrm>
            <a:off x="714375" y="816425"/>
            <a:ext cx="7219200" cy="4248300"/>
          </a:xfrm>
          <a:prstGeom prst="rect">
            <a:avLst/>
          </a:prstGeom>
          <a:noFill/>
          <a:ln>
            <a:noFill/>
          </a:ln>
        </p:spPr>
        <p:txBody>
          <a:bodyPr spcFirstLastPara="1" wrap="square" lIns="0" tIns="0" rIns="0" bIns="0" anchor="t" anchorCtr="0">
            <a:spAutoFit/>
          </a:bodyPr>
          <a:lstStyle/>
          <a:p>
            <a:pPr marL="297815" marR="0" lvl="0" indent="-297815" algn="l" rtl="0">
              <a:lnSpc>
                <a:spcPct val="100000"/>
              </a:lnSpc>
              <a:spcBef>
                <a:spcPts val="810"/>
              </a:spcBef>
              <a:spcAft>
                <a:spcPts val="0"/>
              </a:spcAft>
              <a:buClr>
                <a:schemeClr val="dk1"/>
              </a:buClr>
              <a:buSzPts val="1500"/>
              <a:buChar char="●"/>
            </a:pPr>
            <a:r>
              <a:rPr lang="en-US" sz="1500">
                <a:solidFill>
                  <a:schemeClr val="dk1"/>
                </a:solidFill>
                <a:latin typeface="Arial"/>
                <a:ea typeface="Arial"/>
                <a:cs typeface="Arial"/>
                <a:sym typeface="Arial"/>
              </a:rPr>
              <a:t>The inspiration for this project was to perform classification on imbalance class data sets, in particular fraud. Fraud datasets are very hard to come by and often unlabeled due to its sensitive nature. </a:t>
            </a:r>
            <a:endParaRPr sz="1500">
              <a:solidFill>
                <a:schemeClr val="dk1"/>
              </a:solidFill>
              <a:latin typeface="Arial"/>
              <a:ea typeface="Arial"/>
              <a:cs typeface="Arial"/>
              <a:sym typeface="Arial"/>
            </a:endParaRPr>
          </a:p>
          <a:p>
            <a:pPr marL="297815" marR="0" lvl="0" indent="-297815" algn="l" rtl="0">
              <a:lnSpc>
                <a:spcPct val="100000"/>
              </a:lnSpc>
              <a:spcBef>
                <a:spcPts val="810"/>
              </a:spcBef>
              <a:spcAft>
                <a:spcPts val="0"/>
              </a:spcAft>
              <a:buClr>
                <a:schemeClr val="dk1"/>
              </a:buClr>
              <a:buSzPts val="1500"/>
              <a:buChar char="●"/>
            </a:pPr>
            <a:r>
              <a:rPr lang="en-US" sz="1500">
                <a:solidFill>
                  <a:schemeClr val="dk1"/>
                </a:solidFill>
                <a:latin typeface="Arial"/>
                <a:ea typeface="Arial"/>
                <a:cs typeface="Arial"/>
                <a:sym typeface="Arial"/>
              </a:rPr>
              <a:t>Data Source: Kaggle</a:t>
            </a:r>
            <a:endParaRPr sz="1500">
              <a:solidFill>
                <a:schemeClr val="dk1"/>
              </a:solidFill>
              <a:latin typeface="Arial"/>
              <a:ea typeface="Arial"/>
              <a:cs typeface="Arial"/>
              <a:sym typeface="Arial"/>
            </a:endParaRPr>
          </a:p>
          <a:p>
            <a:pPr marL="457200" lvl="0" indent="0" algn="l" rtl="0">
              <a:lnSpc>
                <a:spcPct val="100000"/>
              </a:lnSpc>
              <a:spcBef>
                <a:spcPts val="810"/>
              </a:spcBef>
              <a:spcAft>
                <a:spcPts val="0"/>
              </a:spcAft>
              <a:buSzPts val="1400"/>
              <a:buNone/>
            </a:pPr>
            <a:r>
              <a:rPr lang="en-US" sz="1500" u="sng">
                <a:solidFill>
                  <a:schemeClr val="hlink"/>
                </a:solidFill>
                <a:latin typeface="Arial"/>
                <a:ea typeface="Arial"/>
                <a:cs typeface="Arial"/>
                <a:sym typeface="Arial"/>
                <a:hlinkClick r:id="rId3"/>
              </a:rPr>
              <a:t>https://www.kaggle.com/code/buntyshah/insurance-fraud-claims-detection/data</a:t>
            </a:r>
            <a:endParaRPr sz="1500">
              <a:solidFill>
                <a:schemeClr val="dk1"/>
              </a:solidFill>
              <a:latin typeface="Arial"/>
              <a:ea typeface="Arial"/>
              <a:cs typeface="Arial"/>
              <a:sym typeface="Arial"/>
            </a:endParaRPr>
          </a:p>
          <a:p>
            <a:pPr marL="457200" lvl="0" indent="0" algn="l" rtl="0">
              <a:lnSpc>
                <a:spcPct val="100000"/>
              </a:lnSpc>
              <a:spcBef>
                <a:spcPts val="810"/>
              </a:spcBef>
              <a:spcAft>
                <a:spcPts val="0"/>
              </a:spcAft>
              <a:buSzPts val="1400"/>
              <a:buNone/>
            </a:pPr>
            <a:r>
              <a:rPr lang="en-US" sz="1500">
                <a:solidFill>
                  <a:schemeClr val="dk1"/>
                </a:solidFill>
                <a:latin typeface="Arial"/>
                <a:ea typeface="Arial"/>
                <a:cs typeface="Arial"/>
                <a:sym typeface="Arial"/>
              </a:rPr>
              <a:t>The current data set was labelled with n=1000 samples. Unlike many other data sets, this one was less popular with only the author and one other having a notebook of it on Kaggle, making this data set one that was rather novel in nature </a:t>
            </a:r>
            <a:endParaRPr sz="1500">
              <a:solidFill>
                <a:schemeClr val="dk1"/>
              </a:solidFill>
              <a:latin typeface="Arial"/>
              <a:ea typeface="Arial"/>
              <a:cs typeface="Arial"/>
              <a:sym typeface="Arial"/>
            </a:endParaRPr>
          </a:p>
          <a:p>
            <a:pPr marL="297815" marR="0" lvl="0" indent="-297815" algn="l" rtl="0">
              <a:lnSpc>
                <a:spcPct val="100000"/>
              </a:lnSpc>
              <a:spcBef>
                <a:spcPts val="810"/>
              </a:spcBef>
              <a:spcAft>
                <a:spcPts val="0"/>
              </a:spcAft>
              <a:buClr>
                <a:schemeClr val="dk1"/>
              </a:buClr>
              <a:buSzPts val="1500"/>
              <a:buChar char="●"/>
            </a:pPr>
            <a:r>
              <a:rPr lang="en-US" sz="1500">
                <a:solidFill>
                  <a:schemeClr val="dk1"/>
                </a:solidFill>
                <a:latin typeface="Arial"/>
                <a:ea typeface="Arial"/>
                <a:cs typeface="Arial"/>
                <a:sym typeface="Arial"/>
              </a:rPr>
              <a:t>Sample size of 1000.</a:t>
            </a:r>
            <a:endParaRPr sz="1500">
              <a:solidFill>
                <a:schemeClr val="dk1"/>
              </a:solidFill>
              <a:latin typeface="Arial"/>
              <a:ea typeface="Arial"/>
              <a:cs typeface="Arial"/>
              <a:sym typeface="Arial"/>
            </a:endParaRPr>
          </a:p>
          <a:p>
            <a:pPr marL="297815" marR="0" lvl="0" indent="-297815" algn="l" rtl="0">
              <a:lnSpc>
                <a:spcPct val="100000"/>
              </a:lnSpc>
              <a:spcBef>
                <a:spcPts val="810"/>
              </a:spcBef>
              <a:spcAft>
                <a:spcPts val="0"/>
              </a:spcAft>
              <a:buClr>
                <a:schemeClr val="dk1"/>
              </a:buClr>
              <a:buSzPts val="1500"/>
              <a:buChar char="●"/>
            </a:pPr>
            <a:r>
              <a:rPr lang="en-US" sz="1500">
                <a:solidFill>
                  <a:schemeClr val="dk1"/>
                </a:solidFill>
                <a:latin typeface="Arial"/>
                <a:ea typeface="Arial"/>
                <a:cs typeface="Arial"/>
                <a:sym typeface="Arial"/>
              </a:rPr>
              <a:t>Auto incident claims in 3 states: Ohio, Illinois, Indiana.</a:t>
            </a:r>
            <a:endParaRPr sz="1500">
              <a:solidFill>
                <a:schemeClr val="dk1"/>
              </a:solidFill>
              <a:latin typeface="Arial"/>
              <a:ea typeface="Arial"/>
              <a:cs typeface="Arial"/>
              <a:sym typeface="Arial"/>
            </a:endParaRPr>
          </a:p>
          <a:p>
            <a:pPr marL="297815" marR="0" lvl="0" indent="-297815" algn="l" rtl="0">
              <a:lnSpc>
                <a:spcPct val="100000"/>
              </a:lnSpc>
              <a:spcBef>
                <a:spcPts val="810"/>
              </a:spcBef>
              <a:spcAft>
                <a:spcPts val="0"/>
              </a:spcAft>
              <a:buClr>
                <a:schemeClr val="dk1"/>
              </a:buClr>
              <a:buSzPts val="1500"/>
              <a:buChar char="●"/>
            </a:pPr>
            <a:r>
              <a:rPr lang="en-US" sz="1500">
                <a:solidFill>
                  <a:schemeClr val="dk1"/>
                </a:solidFill>
                <a:latin typeface="Arial"/>
                <a:ea typeface="Arial"/>
                <a:cs typeface="Arial"/>
                <a:sym typeface="Arial"/>
              </a:rPr>
              <a:t>From 01 Jan 2015 to 01 Mar 2015.</a:t>
            </a:r>
            <a:endParaRPr sz="1500">
              <a:solidFill>
                <a:schemeClr val="dk1"/>
              </a:solidFill>
              <a:latin typeface="Arial"/>
              <a:ea typeface="Arial"/>
              <a:cs typeface="Arial"/>
              <a:sym typeface="Arial"/>
            </a:endParaRPr>
          </a:p>
          <a:p>
            <a:pPr marL="297815" marR="0" lvl="0" indent="-297815" algn="l" rtl="0">
              <a:lnSpc>
                <a:spcPct val="100000"/>
              </a:lnSpc>
              <a:spcBef>
                <a:spcPts val="810"/>
              </a:spcBef>
              <a:spcAft>
                <a:spcPts val="0"/>
              </a:spcAft>
              <a:buClr>
                <a:schemeClr val="dk1"/>
              </a:buClr>
              <a:buSzPts val="1500"/>
              <a:buChar char="●"/>
            </a:pPr>
            <a:r>
              <a:rPr lang="en-US" sz="1500">
                <a:solidFill>
                  <a:schemeClr val="dk1"/>
                </a:solidFill>
                <a:latin typeface="Arial"/>
                <a:ea typeface="Arial"/>
                <a:cs typeface="Arial"/>
                <a:sym typeface="Arial"/>
              </a:rPr>
              <a:t>39 variables before feature engineering and preprocessing.</a:t>
            </a:r>
            <a:endParaRPr sz="1500">
              <a:solidFill>
                <a:schemeClr val="dk1"/>
              </a:solidFill>
              <a:latin typeface="Arial"/>
              <a:ea typeface="Arial"/>
              <a:cs typeface="Arial"/>
              <a:sym typeface="Arial"/>
            </a:endParaRPr>
          </a:p>
          <a:p>
            <a:pPr marL="0" marR="0" lvl="0" indent="0" algn="l" rtl="0">
              <a:lnSpc>
                <a:spcPct val="100000"/>
              </a:lnSpc>
              <a:spcBef>
                <a:spcPts val="810"/>
              </a:spcBef>
              <a:spcAft>
                <a:spcPts val="0"/>
              </a:spcAft>
              <a:buSzPts val="1400"/>
              <a:buNone/>
            </a:pPr>
            <a:endParaRPr>
              <a:solidFill>
                <a:schemeClr val="dk1"/>
              </a:solidFill>
            </a:endParaRPr>
          </a:p>
          <a:p>
            <a:pPr marL="0" lvl="0" indent="0" algn="l" rtl="0">
              <a:lnSpc>
                <a:spcPct val="100000"/>
              </a:lnSpc>
              <a:spcBef>
                <a:spcPts val="0"/>
              </a:spcBef>
              <a:spcAft>
                <a:spcPts val="0"/>
              </a:spcAft>
              <a:buSzPts val="1400"/>
              <a:buNone/>
            </a:pP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08"/>
        <p:cNvGrpSpPr/>
        <p:nvPr/>
      </p:nvGrpSpPr>
      <p:grpSpPr>
        <a:xfrm>
          <a:off x="0" y="0"/>
          <a:ext cx="0" cy="0"/>
          <a:chOff x="0" y="0"/>
          <a:chExt cx="0" cy="0"/>
        </a:xfrm>
      </p:grpSpPr>
      <p:pic>
        <p:nvPicPr>
          <p:cNvPr id="209" name="Google Shape;209;p26"/>
          <p:cNvPicPr preferRelativeResize="0"/>
          <p:nvPr/>
        </p:nvPicPr>
        <p:blipFill rotWithShape="1">
          <a:blip r:embed="rId3">
            <a:alphaModFix/>
          </a:blip>
          <a:srcRect/>
          <a:stretch/>
        </p:blipFill>
        <p:spPr>
          <a:xfrm>
            <a:off x="76200" y="1352550"/>
            <a:ext cx="9144000" cy="3317185"/>
          </a:xfrm>
          <a:prstGeom prst="rect">
            <a:avLst/>
          </a:prstGeom>
          <a:noFill/>
          <a:ln>
            <a:noFill/>
          </a:ln>
        </p:spPr>
      </p:pic>
      <p:sp>
        <p:nvSpPr>
          <p:cNvPr id="210" name="Google Shape;210;p26"/>
          <p:cNvSpPr txBox="1">
            <a:spLocks noGrp="1"/>
          </p:cNvSpPr>
          <p:nvPr>
            <p:ph type="title"/>
          </p:nvPr>
        </p:nvSpPr>
        <p:spPr>
          <a:xfrm>
            <a:off x="1132425" y="423200"/>
            <a:ext cx="3649500" cy="7158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2300">
                <a:solidFill>
                  <a:schemeClr val="dk1"/>
                </a:solidFill>
              </a:rPr>
              <a:t>DATASET COLUMNS</a:t>
            </a:r>
            <a:br>
              <a:rPr lang="en-US">
                <a:solidFill>
                  <a:schemeClr val="dk1"/>
                </a:solidFill>
              </a:rPr>
            </a:b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14"/>
        <p:cNvGrpSpPr/>
        <p:nvPr/>
      </p:nvGrpSpPr>
      <p:grpSpPr>
        <a:xfrm>
          <a:off x="0" y="0"/>
          <a:ext cx="0" cy="0"/>
          <a:chOff x="0" y="0"/>
          <a:chExt cx="0" cy="0"/>
        </a:xfrm>
      </p:grpSpPr>
      <p:sp>
        <p:nvSpPr>
          <p:cNvPr id="215" name="Google Shape;215;p27"/>
          <p:cNvSpPr txBox="1">
            <a:spLocks noGrp="1"/>
          </p:cNvSpPr>
          <p:nvPr>
            <p:ph type="title"/>
          </p:nvPr>
        </p:nvSpPr>
        <p:spPr>
          <a:xfrm>
            <a:off x="1132425" y="423200"/>
            <a:ext cx="3649500" cy="7158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2300">
                <a:solidFill>
                  <a:schemeClr val="dk1"/>
                </a:solidFill>
              </a:rPr>
              <a:t>DATA CLEANING</a:t>
            </a:r>
            <a:br>
              <a:rPr lang="en-US">
                <a:solidFill>
                  <a:schemeClr val="dk1"/>
                </a:solidFill>
              </a:rPr>
            </a:br>
            <a:endParaRPr>
              <a:solidFill>
                <a:schemeClr val="dk1"/>
              </a:solidFill>
            </a:endParaRPr>
          </a:p>
        </p:txBody>
      </p:sp>
      <p:sp>
        <p:nvSpPr>
          <p:cNvPr id="216" name="Google Shape;216;p27"/>
          <p:cNvSpPr txBox="1"/>
          <p:nvPr/>
        </p:nvSpPr>
        <p:spPr>
          <a:xfrm>
            <a:off x="1020550" y="1281525"/>
            <a:ext cx="7307100" cy="3228600"/>
          </a:xfrm>
          <a:prstGeom prst="rect">
            <a:avLst/>
          </a:prstGeom>
          <a:noFill/>
          <a:ln>
            <a:noFill/>
          </a:ln>
        </p:spPr>
        <p:txBody>
          <a:bodyPr spcFirstLastPara="1" wrap="square" lIns="91425" tIns="91425" rIns="91425" bIns="91425" anchor="t" anchorCtr="0">
            <a:spAutoFit/>
          </a:bodyPr>
          <a:lstStyle/>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We can see '?' in some columns we have to handle that as we are not aware with the right value for '?' we can replace '?' with 'undocumented'</a:t>
            </a:r>
            <a:endParaRPr sz="1500">
              <a:solidFill>
                <a:schemeClr val="dk1"/>
              </a:solidFill>
            </a:endParaRPr>
          </a:p>
          <a:p>
            <a:pPr marL="457200" marR="0" lvl="0" indent="0" algn="l" rtl="0">
              <a:lnSpc>
                <a:spcPct val="100000"/>
              </a:lnSpc>
              <a:spcBef>
                <a:spcPts val="810"/>
              </a:spcBef>
              <a:spcAft>
                <a:spcPts val="0"/>
              </a:spcAft>
              <a:buNone/>
            </a:pPr>
            <a:endParaRPr sz="1500">
              <a:solidFill>
                <a:schemeClr val="dk1"/>
              </a:solidFill>
            </a:endParaRPr>
          </a:p>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We have ‘?’ in ‘property damage’ , ‘police_report_available’ and ‘collision_type’ columns. As they are misleading to model we changed them to ‘undocumented’.</a:t>
            </a:r>
            <a:endParaRPr sz="1500">
              <a:solidFill>
                <a:schemeClr val="dk1"/>
              </a:solidFill>
            </a:endParaRPr>
          </a:p>
          <a:p>
            <a:pPr marL="457200" marR="0" lvl="0" indent="0" algn="l" rtl="0">
              <a:lnSpc>
                <a:spcPct val="100000"/>
              </a:lnSpc>
              <a:spcBef>
                <a:spcPts val="810"/>
              </a:spcBef>
              <a:spcAft>
                <a:spcPts val="0"/>
              </a:spcAft>
              <a:buNone/>
            </a:pPr>
            <a:endParaRPr sz="1500">
              <a:solidFill>
                <a:schemeClr val="dk1"/>
              </a:solidFill>
            </a:endParaRPr>
          </a:p>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As we observed that there are no values in _c39. Which is useless so we have drop that column.</a:t>
            </a:r>
            <a:endParaRPr sz="1500">
              <a:solidFill>
                <a:schemeClr val="dk1"/>
              </a:solidFill>
            </a:endParaRPr>
          </a:p>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Umbrella limit is like an insurance topup that pays your liabilities in case you get sued, so we replaced it with positive values.</a:t>
            </a:r>
            <a:endParaRPr sz="1500">
              <a:solidFill>
                <a:schemeClr val="dk1"/>
              </a:solidFill>
            </a:endParaRPr>
          </a:p>
          <a:p>
            <a:pPr marL="457200" marR="0" lvl="0" indent="0" algn="l" rtl="0">
              <a:lnSpc>
                <a:spcPct val="100000"/>
              </a:lnSpc>
              <a:spcBef>
                <a:spcPts val="0"/>
              </a:spcBef>
              <a:spcAft>
                <a:spcPts val="0"/>
              </a:spcAft>
              <a:buNone/>
            </a:pPr>
            <a:endParaRPr>
              <a:solidFill>
                <a:srgbClr val="21212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21"/>
        <p:cNvGrpSpPr/>
        <p:nvPr/>
      </p:nvGrpSpPr>
      <p:grpSpPr>
        <a:xfrm>
          <a:off x="0" y="0"/>
          <a:ext cx="0" cy="0"/>
          <a:chOff x="0" y="0"/>
          <a:chExt cx="0" cy="0"/>
        </a:xfrm>
      </p:grpSpPr>
      <p:sp>
        <p:nvSpPr>
          <p:cNvPr id="222" name="Google Shape;222;p28"/>
          <p:cNvSpPr txBox="1">
            <a:spLocks noGrp="1"/>
          </p:cNvSpPr>
          <p:nvPr>
            <p:ph type="title"/>
          </p:nvPr>
        </p:nvSpPr>
        <p:spPr>
          <a:xfrm>
            <a:off x="1908642" y="986398"/>
            <a:ext cx="4978656" cy="132853"/>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SzPts val="1400"/>
              <a:buNone/>
            </a:pPr>
            <a:r>
              <a:rPr lang="en-US" sz="2400" b="1" i="0" u="none" strike="noStrike" cap="none">
                <a:solidFill>
                  <a:schemeClr val="dk1"/>
                </a:solidFill>
                <a:latin typeface="Lato"/>
                <a:ea typeface="Lato"/>
                <a:cs typeface="Lato"/>
                <a:sym typeface="Lato"/>
              </a:rPr>
              <a:t>Fraud</a:t>
            </a:r>
            <a:r>
              <a:rPr lang="en-US" sz="4800" b="1" i="0" u="none" strike="noStrike" cap="none">
                <a:solidFill>
                  <a:schemeClr val="dk1"/>
                </a:solidFill>
                <a:latin typeface="Rajdhani"/>
                <a:ea typeface="Rajdhani"/>
                <a:cs typeface="Rajdhani"/>
                <a:sym typeface="Rajdhani"/>
              </a:rPr>
              <a:t> </a:t>
            </a:r>
            <a:r>
              <a:rPr lang="en-US" sz="2400" b="1" i="0" u="none" strike="noStrike" cap="none">
                <a:solidFill>
                  <a:schemeClr val="dk1"/>
                </a:solidFill>
                <a:latin typeface="Lato"/>
                <a:ea typeface="Lato"/>
                <a:cs typeface="Lato"/>
                <a:sym typeface="Lato"/>
              </a:rPr>
              <a:t>vs non-fraud claims</a:t>
            </a:r>
            <a:endParaRPr>
              <a:solidFill>
                <a:schemeClr val="dk1"/>
              </a:solidFill>
            </a:endParaRPr>
          </a:p>
        </p:txBody>
      </p:sp>
      <p:pic>
        <p:nvPicPr>
          <p:cNvPr id="223" name="Google Shape;223;p28" descr="A screenshot of a social media post&#10;&#10;Description automatically generated"/>
          <p:cNvPicPr preferRelativeResize="0"/>
          <p:nvPr/>
        </p:nvPicPr>
        <p:blipFill rotWithShape="1">
          <a:blip r:embed="rId3">
            <a:alphaModFix/>
          </a:blip>
          <a:srcRect/>
          <a:stretch/>
        </p:blipFill>
        <p:spPr>
          <a:xfrm>
            <a:off x="2018377" y="1440179"/>
            <a:ext cx="4978656" cy="3384724"/>
          </a:xfrm>
          <a:prstGeom prst="rect">
            <a:avLst/>
          </a:prstGeom>
          <a:noFill/>
          <a:ln w="127000" cap="sq" cmpd="sng">
            <a:solidFill>
              <a:srgbClr val="07121F"/>
            </a:solidFill>
            <a:prstDash val="solid"/>
            <a:miter lim="800000"/>
            <a:headEnd type="none" w="sm" len="sm"/>
            <a:tailEnd type="none" w="sm" len="sm"/>
          </a:ln>
          <a:effectLst>
            <a:outerShdw blurRad="57150" dist="50800" dir="2700000" algn="tl" rotWithShape="0">
              <a:srgbClr val="000000">
                <a:alpha val="40000"/>
              </a:srgbClr>
            </a:outerShdw>
          </a:effectLst>
        </p:spPr>
      </p:pic>
      <p:sp>
        <p:nvSpPr>
          <p:cNvPr id="224" name="Google Shape;224;p28"/>
          <p:cNvSpPr/>
          <p:nvPr/>
        </p:nvSpPr>
        <p:spPr>
          <a:xfrm>
            <a:off x="2018377" y="147757"/>
            <a:ext cx="6493668" cy="44627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300" b="1" i="0" u="none" strike="noStrike" cap="none">
                <a:solidFill>
                  <a:schemeClr val="dk1"/>
                </a:solidFill>
                <a:latin typeface="Lato"/>
                <a:ea typeface="Lato"/>
                <a:cs typeface="Lato"/>
                <a:sym typeface="Lato"/>
              </a:rPr>
              <a:t>EXPLORATORY DATA ANALYSIS</a:t>
            </a:r>
            <a:endParaRPr sz="2300" b="1" i="0" u="none" strike="noStrike" cap="none">
              <a:solidFill>
                <a:schemeClr val="dk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28"/>
        <p:cNvGrpSpPr/>
        <p:nvPr/>
      </p:nvGrpSpPr>
      <p:grpSpPr>
        <a:xfrm>
          <a:off x="0" y="0"/>
          <a:ext cx="0" cy="0"/>
          <a:chOff x="0" y="0"/>
          <a:chExt cx="0" cy="0"/>
        </a:xfrm>
      </p:grpSpPr>
      <p:sp>
        <p:nvSpPr>
          <p:cNvPr id="229" name="Google Shape;229;p29"/>
          <p:cNvSpPr txBox="1">
            <a:spLocks noGrp="1"/>
          </p:cNvSpPr>
          <p:nvPr>
            <p:ph type="body" idx="1"/>
          </p:nvPr>
        </p:nvSpPr>
        <p:spPr>
          <a:xfrm>
            <a:off x="5334000" y="1581150"/>
            <a:ext cx="3352800" cy="2724600"/>
          </a:xfrm>
          <a:prstGeom prst="rect">
            <a:avLst/>
          </a:prstGeom>
          <a:noFill/>
          <a:ln>
            <a:noFill/>
          </a:ln>
        </p:spPr>
        <p:txBody>
          <a:bodyPr spcFirstLastPara="1" wrap="square" lIns="0" tIns="0" rIns="0" bIns="0" anchor="t" anchorCtr="0">
            <a:spAutoFit/>
          </a:bodyPr>
          <a:lstStyle/>
          <a:p>
            <a:pPr marL="297815" marR="0" lvl="0" indent="-297815" algn="l" rtl="0">
              <a:lnSpc>
                <a:spcPct val="100000"/>
              </a:lnSpc>
              <a:spcBef>
                <a:spcPts val="810"/>
              </a:spcBef>
              <a:spcAft>
                <a:spcPts val="0"/>
              </a:spcAft>
              <a:buClr>
                <a:schemeClr val="dk1"/>
              </a:buClr>
              <a:buSzPts val="1500"/>
              <a:buChar char="●"/>
            </a:pPr>
            <a:r>
              <a:rPr lang="en-US" sz="1500">
                <a:solidFill>
                  <a:schemeClr val="dk1"/>
                </a:solidFill>
                <a:latin typeface="Arial"/>
                <a:ea typeface="Arial"/>
                <a:cs typeface="Arial"/>
                <a:sym typeface="Arial"/>
              </a:rPr>
              <a:t>In 2 months, the insurance company lost $8,198,060.09 through fraudulent claims.</a:t>
            </a:r>
            <a:endParaRPr sz="1500">
              <a:solidFill>
                <a:schemeClr val="dk1"/>
              </a:solidFill>
              <a:latin typeface="Arial"/>
              <a:ea typeface="Arial"/>
              <a:cs typeface="Arial"/>
              <a:sym typeface="Arial"/>
            </a:endParaRPr>
          </a:p>
          <a:p>
            <a:pPr marL="457200" marR="0" lvl="0" indent="0" algn="l" rtl="0">
              <a:lnSpc>
                <a:spcPct val="100000"/>
              </a:lnSpc>
              <a:spcBef>
                <a:spcPts val="810"/>
              </a:spcBef>
              <a:spcAft>
                <a:spcPts val="0"/>
              </a:spcAft>
              <a:buNone/>
            </a:pPr>
            <a:endParaRPr sz="1500">
              <a:solidFill>
                <a:schemeClr val="dk1"/>
              </a:solidFill>
              <a:latin typeface="Arial"/>
              <a:ea typeface="Arial"/>
              <a:cs typeface="Arial"/>
              <a:sym typeface="Arial"/>
            </a:endParaRPr>
          </a:p>
          <a:p>
            <a:pPr marL="297815" marR="0" lvl="0" indent="-297815" algn="l" rtl="0">
              <a:lnSpc>
                <a:spcPct val="100000"/>
              </a:lnSpc>
              <a:spcBef>
                <a:spcPts val="810"/>
              </a:spcBef>
              <a:spcAft>
                <a:spcPts val="0"/>
              </a:spcAft>
              <a:buClr>
                <a:schemeClr val="dk1"/>
              </a:buClr>
              <a:buSzPts val="1500"/>
              <a:buChar char="●"/>
            </a:pPr>
            <a:r>
              <a:rPr lang="en-US" sz="1500">
                <a:solidFill>
                  <a:schemeClr val="dk1"/>
                </a:solidFill>
                <a:latin typeface="Arial"/>
                <a:ea typeface="Arial"/>
                <a:cs typeface="Arial"/>
                <a:sym typeface="Arial"/>
              </a:rPr>
              <a:t>Frauds (M = 43752.03, SD = 21812.68) are significantly more expensive (p &lt; .001) than non-frauds (M = 33368.68, SD = 29690.41</a:t>
            </a:r>
            <a:r>
              <a:rPr lang="en-US" sz="1600" i="1">
                <a:solidFill>
                  <a:schemeClr val="dk1"/>
                </a:solidFill>
              </a:rPr>
              <a:t>). </a:t>
            </a:r>
            <a:endParaRPr>
              <a:solidFill>
                <a:schemeClr val="dk1"/>
              </a:solidFill>
            </a:endParaRPr>
          </a:p>
          <a:p>
            <a:pPr marL="152400" lvl="0" indent="0" algn="l" rtl="0">
              <a:lnSpc>
                <a:spcPct val="100000"/>
              </a:lnSpc>
              <a:spcBef>
                <a:spcPts val="0"/>
              </a:spcBef>
              <a:spcAft>
                <a:spcPts val="0"/>
              </a:spcAft>
              <a:buClr>
                <a:schemeClr val="lt1"/>
              </a:buClr>
              <a:buSzPts val="1400"/>
              <a:buFont typeface="Lato"/>
              <a:buNone/>
            </a:pPr>
            <a:endParaRPr sz="1400">
              <a:solidFill>
                <a:schemeClr val="dk1"/>
              </a:solidFill>
            </a:endParaRPr>
          </a:p>
          <a:p>
            <a:pPr marL="0" lvl="0" indent="0" algn="l" rtl="0">
              <a:lnSpc>
                <a:spcPct val="100000"/>
              </a:lnSpc>
              <a:spcBef>
                <a:spcPts val="0"/>
              </a:spcBef>
              <a:spcAft>
                <a:spcPts val="0"/>
              </a:spcAft>
              <a:buSzPts val="1400"/>
              <a:buNone/>
            </a:pPr>
            <a:endParaRPr>
              <a:solidFill>
                <a:schemeClr val="dk1"/>
              </a:solidFill>
            </a:endParaRPr>
          </a:p>
        </p:txBody>
      </p:sp>
      <p:pic>
        <p:nvPicPr>
          <p:cNvPr id="230" name="Google Shape;230;p29"/>
          <p:cNvPicPr preferRelativeResize="0"/>
          <p:nvPr/>
        </p:nvPicPr>
        <p:blipFill rotWithShape="1">
          <a:blip r:embed="rId3">
            <a:alphaModFix/>
          </a:blip>
          <a:srcRect/>
          <a:stretch/>
        </p:blipFill>
        <p:spPr>
          <a:xfrm>
            <a:off x="1295400" y="895350"/>
            <a:ext cx="3605096" cy="3605096"/>
          </a:xfrm>
          <a:prstGeom prst="rect">
            <a:avLst/>
          </a:prstGeom>
          <a:noFill/>
          <a:ln w="127000" cap="sq" cmpd="sng">
            <a:solidFill>
              <a:srgbClr val="000000"/>
            </a:solidFill>
            <a:prstDash val="solid"/>
            <a:miter lim="800000"/>
            <a:headEnd type="none" w="sm" len="sm"/>
            <a:tailEnd type="none" w="sm" len="sm"/>
          </a:ln>
          <a:effectLst>
            <a:outerShdw blurRad="57150" dist="50800" dir="2700000" algn="tl" rotWithShape="0">
              <a:srgbClr val="000000">
                <a:alpha val="4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34"/>
        <p:cNvGrpSpPr/>
        <p:nvPr/>
      </p:nvGrpSpPr>
      <p:grpSpPr>
        <a:xfrm>
          <a:off x="0" y="0"/>
          <a:ext cx="0" cy="0"/>
          <a:chOff x="0" y="0"/>
          <a:chExt cx="0" cy="0"/>
        </a:xfrm>
      </p:grpSpPr>
      <p:pic>
        <p:nvPicPr>
          <p:cNvPr id="235" name="Google Shape;235;p30"/>
          <p:cNvPicPr preferRelativeResize="0"/>
          <p:nvPr/>
        </p:nvPicPr>
        <p:blipFill rotWithShape="1">
          <a:blip r:embed="rId3">
            <a:alphaModFix/>
          </a:blip>
          <a:srcRect/>
          <a:stretch/>
        </p:blipFill>
        <p:spPr>
          <a:xfrm>
            <a:off x="178593" y="175022"/>
            <a:ext cx="5693570" cy="4793457"/>
          </a:xfrm>
          <a:prstGeom prst="rect">
            <a:avLst/>
          </a:prstGeom>
          <a:noFill/>
          <a:ln w="127000" cap="sq" cmpd="sng">
            <a:solidFill>
              <a:srgbClr val="07121F"/>
            </a:solidFill>
            <a:prstDash val="solid"/>
            <a:miter lim="800000"/>
            <a:headEnd type="none" w="sm" len="sm"/>
            <a:tailEnd type="none" w="sm" len="sm"/>
          </a:ln>
          <a:effectLst>
            <a:outerShdw blurRad="57150" dist="50800" dir="2700000" algn="tl" rotWithShape="0">
              <a:srgbClr val="000000">
                <a:alpha val="40000"/>
              </a:srgbClr>
            </a:outerShdw>
          </a:effectLst>
        </p:spPr>
      </p:pic>
      <p:sp>
        <p:nvSpPr>
          <p:cNvPr id="236" name="Google Shape;236;p30"/>
          <p:cNvSpPr txBox="1"/>
          <p:nvPr/>
        </p:nvSpPr>
        <p:spPr>
          <a:xfrm>
            <a:off x="6252825" y="650075"/>
            <a:ext cx="2957400" cy="4360800"/>
          </a:xfrm>
          <a:prstGeom prst="rect">
            <a:avLst/>
          </a:prstGeom>
          <a:noFill/>
          <a:ln>
            <a:noFill/>
          </a:ln>
        </p:spPr>
        <p:txBody>
          <a:bodyPr spcFirstLastPara="1" wrap="square" lIns="91425" tIns="91425" rIns="91425" bIns="91425" anchor="t" anchorCtr="0">
            <a:noAutofit/>
          </a:bodyPr>
          <a:lstStyle/>
          <a:p>
            <a:pPr marL="456565" marR="0" lvl="0" indent="0" algn="l" rtl="0">
              <a:lnSpc>
                <a:spcPct val="100000"/>
              </a:lnSpc>
              <a:spcBef>
                <a:spcPts val="810"/>
              </a:spcBef>
              <a:spcAft>
                <a:spcPts val="0"/>
              </a:spcAft>
              <a:buNone/>
            </a:pPr>
            <a:r>
              <a:rPr lang="en-US" sz="1600" b="0" i="0" u="none" strike="noStrike" cap="none">
                <a:solidFill>
                  <a:schemeClr val="dk1"/>
                </a:solidFill>
                <a:latin typeface="Arial"/>
                <a:ea typeface="Arial"/>
                <a:cs typeface="Arial"/>
                <a:sym typeface="Arial"/>
              </a:rPr>
              <a:t>Interaction terms</a:t>
            </a:r>
            <a:endParaRPr sz="1600" b="0" i="0" u="none" strike="noStrike" cap="none">
              <a:solidFill>
                <a:schemeClr val="dk1"/>
              </a:solidFill>
              <a:latin typeface="Arial"/>
              <a:ea typeface="Arial"/>
              <a:cs typeface="Arial"/>
              <a:sym typeface="Arial"/>
            </a:endParaRPr>
          </a:p>
          <a:p>
            <a:pPr marL="456565" marR="0" lvl="0" indent="0" algn="l" rtl="0">
              <a:lnSpc>
                <a:spcPct val="100000"/>
              </a:lnSpc>
              <a:spcBef>
                <a:spcPts val="810"/>
              </a:spcBef>
              <a:spcAft>
                <a:spcPts val="0"/>
              </a:spcAft>
              <a:buNone/>
            </a:pPr>
            <a:endParaRPr sz="1600">
              <a:solidFill>
                <a:schemeClr val="dk1"/>
              </a:solidFill>
            </a:endParaRPr>
          </a:p>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property claim amount and incident severity,</a:t>
            </a:r>
            <a:endParaRPr sz="1500">
              <a:solidFill>
                <a:schemeClr val="dk1"/>
              </a:solidFill>
            </a:endParaRPr>
          </a:p>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vehicle claim amount and incident severity,</a:t>
            </a:r>
            <a:endParaRPr sz="1500">
              <a:solidFill>
                <a:schemeClr val="dk1"/>
              </a:solidFill>
            </a:endParaRPr>
          </a:p>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injury claim amount and incident severity, </a:t>
            </a:r>
            <a:endParaRPr sz="1500">
              <a:solidFill>
                <a:schemeClr val="dk1"/>
              </a:solidFill>
            </a:endParaRPr>
          </a:p>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total claim amount and incident severity, </a:t>
            </a:r>
            <a:endParaRPr sz="1500">
              <a:solidFill>
                <a:schemeClr val="dk1"/>
              </a:solidFill>
            </a:endParaRPr>
          </a:p>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policy annual premium and total claim amount, </a:t>
            </a:r>
            <a:endParaRPr sz="1500">
              <a:solidFill>
                <a:schemeClr val="dk1"/>
              </a:solidFill>
            </a:endParaRPr>
          </a:p>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umbrella limit and total claim amount..</a:t>
            </a:r>
            <a:endParaRPr sz="15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40"/>
        <p:cNvGrpSpPr/>
        <p:nvPr/>
      </p:nvGrpSpPr>
      <p:grpSpPr>
        <a:xfrm>
          <a:off x="0" y="0"/>
          <a:ext cx="0" cy="0"/>
          <a:chOff x="0" y="0"/>
          <a:chExt cx="0" cy="0"/>
        </a:xfrm>
      </p:grpSpPr>
      <p:sp>
        <p:nvSpPr>
          <p:cNvPr id="241" name="Google Shape;241;p31" descr="data:image/png;base64,iVBORw0KGgoAAAANSUhEUgAAB0AAAAUgCAYAAADZnkSgAAAABHNCSVQICAgIfAhkiAAAAAlwSFlzAAAWJQAAFiUBSVIk8AAAADh0RVh0U29mdHdhcmUAbWF0cGxvdGxpYiB2ZXJzaW9uMy4yLjIsIGh0dHA6Ly9tYXRwbG90bGliLm9yZy+WH4yJAAAgAElEQVR4nOzdd1gUx/8H8DdHkaZiARQ7oAK2mNixxRpFYy+JDVQ0FuzGFGvUrxp772LvGguaxN7odoyKAjakN+lS7n5/zN1xx+4duwcI+vu8nsfnEXZ3mPvc7Mzszu6MXlJSkgyEEEIIIYQQQgghhBBCCCGEEPIFkJR0BgghhBBCCCGEEEIIIYQQQgghpKjQACghhBBCCCGEEEIIIYQQQggh5ItBA6CEEEIIIYQQQgghhBBCCCGEkC8GDYASQgghhBBCCCGEEEIIIYQQQr4YNABKCCGEEEIIIYQQQgghhBBCCPli0AAoIYQQQgghhBBCCCGEEEIIIeSLQQOghBBCCCGEEEIIIYQQQgghhJAvBg2AEkIIIYQQQgghhBBCCCGEEEK+GDQASgghhBBCCCGEEEIIIYQQQgj5YtAAKCGEEEIIIYQQQgghhBBCCCHki0EDoIQQQgghhBBCCCGEEEIIIYSQLwYNgBJCCCGEEEIIIYQQQgghhBBCvhg0AEoIIYQQQgghhBBCCCGEEEII+WLQACghhBBCCCGEEEIIIYQQQgghRM3Lly+xdetWjBs3Ds2bN0eFChVgYWGBs2fPFirdEydOoEePHqhZsyaqVauGjh07YufOnZBKpUWUc8CgyFIihBBCCCGEEEIIIYQQQgghhHwRdu/ejW3bthVpmrNmzcKuXbtgbGyMDh06wMDAALdu3cLs2bNx8+ZN7N+/HxJJ4d/fpDdACSGEEEIIIYQQQgghhBBCCCFqnJycMGXKFHh6euLBgwdwdnYuVHpnz57Frl27YG1tDW9vbxw7dgyHDh3CvXv3UL9+fXh5eWH79u1Fknd6A5QQQgghhBBCCCGEEEIIIYQQombkyJFFmt7atWsBAAsXLoSdnZ3y91ZWVli9ejV69eqFdevWYfz48YV+C5TeACWEEEIIIYQQQgghhBBCCCGEFJv379/j4cOHMDIyQt++fTnb27ZtCxsbG0RHRyMwMLDQf48GQAkhhBBCCCGEEEIIIYQQQgghxebx48cAAAcHB5iYmPDu07RpU7V9C4MGQAkhhBBCCCGEEEIIIYQQQgghxebNmzcAgBo1amjcp3r16mr7FgatAUoIIYQQQgghhBBCCCGEEELIZ+zQoUM4fPiw4P1//PFHDBs2rBhzpC4tLQ0AYGZmpnEfc3NzAEBqamqh/x4NgBJCSCliMah1SWehVEu7uLaks1CqGUoqlXQWSr1c2YeSzkIpl1vSGSjV9GBY0lkgnznjETNLOgulWvbB3SWdhVJPhuySzkIpp1/SGSj1JHrGJZ2FUk2GnJLOQilHE8kVJFeWWNJZKNUM9aqUdBZKPT09o5LOQqmWK00q6SyUemkpdUo6C5+9z/n+7Jyvv4e3t7fg/du2bVuMuSl5NABKCCGEEEIIIYQQQgghhBBCyGesZs2acHZ2FrX/p6R481PxJigfxZufijdBC4MGQAkhhBBCCCGEEEIIIYQQQgj5jA0bNuyTTmkrlmLA9d27dxr3ef/+vdq+hUFzVxBCCCGEEEIIIYQQQgghhBBCik3jxo0BAM+fP0dGRgbvPg8ePFDbtzBoAJQQQgghhBBCCCGEEEIIIYQQvc/4XylXvXp1NGnSBFlZWThz5gxn+507d/D+/XtYW1ujRYsWhf57NABKCCGEEEIIIYQQQgghhBBCCCm0RYsWoXnz5li0aBFn24wZMwAACxcuRFhYmPL3sbGxmDVrFgBg2rRpkEgKP3xJa4ASQgghhBBCCCGEEEIIIYQQQtQ8fPhQOTAJAMHBwQCAP/74Axs3blT+/sqVK8r/R0VF4eXLl4iKiuKk16dPH4wZMwa7d+9GmzZt0KFDBxgaGuLWrVtITk6Gi4sLxo0bVyR5pwFQQgghhBBCCCGEEEIIIYQQQoialJQU3L17l/P70NBQndNcvXo1WrVqhV27dsHHxwe5ubmoW7cuhg8fjjFjxhTJ258AoJeUlCQrkpQIIYQUmsWg1iWdhVIt7eLaks5CqWYoqVTSWSj1cmUfSjoLpVxuSWegVNODYUlngXzmjEfMLOkslGrZB3eXdBZKPRmySzoLpZx+SWeg1JPoGZd0Fko1GXJKOgulHK2kVZBcWWJJZ6FUM9SrUtJZKPX09IxKOgulWq40qaSzUOqlpdQp6Sx89iyGtCnpLOgs6ZhPSWehVKGeCyGEEEIIIYQQQgghhBBCCCHki0EDoIQQQgghhBBCCCGEEEIIIYSQLwatAUoIIYQQQgghhBBCCCGEEEKIXklngBQVegOUEEIIIYQQQgghhBBCCCGEEPLFoAFQQgghhBBCCCGEEEIIIYQQQsgXgwZACSGEEEIIIYQQQgghhBBCCCFfDFoDlBBCPmPmJqb4tklLNK/fEM3qNUTzeg1RuXwFAIDDGBcEv3tVqPTLmprh58FjMKBtV9SyskFG1kc8DH2OrV5Hcer2pQKPH9iuOyb0HoImtg4wMSqDNzEROHXnMlYc24XUjPRC5U2MuNhk7Nl1GbdvPkFM9AeYlzVBw4Y18ePIjmjZqr7O6aamZmDf7qu4euURIiMSUKaMIeo7VMfAIc7o2r2p1mMjIxKwf+81+Nx5huioJBiVMYCtbRX06tMC/Qe2hkTyaZ9RiotNws6d53DzxgPERCfCvKwJGjWyw4iR36FV64Y6p5uamo49u7xw+XIgIiPiUKaMERwca2HI0M7o1r0l7zE5Obnw9QnC7VuP8PDhS7x9E4XMj1mwKF8WDRvZol//DujcpZnOedJFXOwH7N75L27dfIKY6CRWhhrVwvARndCytYPO6aamZmDv7su4cvmBvAwZob5DdQwe2g5du3/Ne8zWTV7YtuWioPSbtaiL3Xun65w/oeJik7F75yXcuvlfvvh0RMvWhTvH9u6+iiuXH6qdY4OHti3wHHvzOgaHDtyAv18woiITkZsrQ+XKZdH4qzoYPLQtmjWvq3O+dBEX+wG7dv6DWzeDVGJUG8NHdEarQpYhz92X5GUoXqUMtUe37t8UeHxurhRnz/jin4uBePkiAsnJ6ahQ0Ry1alujZcv6GOnaBcbGRjrnTyiKT8Gsy1fCr33c0KtpO1SrYIUPGakICP0P6/4+jGv/Beic7ndN2mBCl0Foad8QFqZlEZeShFvP72PNxYO4G/aU9xh9iT66NmqJnl+1Reu6jVG3Sg2YGBkjPiUJgWFPsefmWZy9e0PnPOkiNjYJu3aewc0b9xEdnYiyZU3RsJEdRo7sgVatG+mcbmpqOnbvOo8rl/0RodaOdUX37q00Hhcc/AYPH7zAk6BQPHkShtDQcOTmStGjR2usWjNV5/zoirXz53HzxkOVdt5W3s430Dnd1NQMeTt/V6Wdrylv51vwHpOdlYPTp28iKCgMwc/eIC7uAxKTUlDGyBA1a1qjTdtGGD68OyytLHTOly5YjM7y9IV6FFFfKCBfX6iLgL7QQy19oeY656mwfHwe4eD+C3j8+AVSUzNgbV0RHTo2w7jxA1C5cuG+tydBIfD0PIu7gU/x4UMqKlYqD2fnJhjr3h+1alXlPSYrKxsB/k/w5EkIgoJC8CQoBLGxiQCA7Tvnol07/j5VUYqNTcKuHX/J66CEvDpolEsR1EHncOWSPyIiYuXlpzaGDO2G7t8VVAcFszooKDSvDurZBqvWTNM5P4URG5soj9E9lRjZy2PUWOd0WYzO4solv3wx6o7u37Uu8Ph///HB0SOXEPz8NT5+zIKNjSW6dGuFsWP7wszcROd8icX6Qn/j1o3HyjqoYaM6GD6yC1q1dtQ53dTUDHju+gdXLt/P60871sDgoR219oW+6/wLIiLitaY9Y/ZAuI7urnPeCsPH5yEO7D8nr4fSYW1dCR07Nse48YNQuXKFQqX9JOgl9nj+hbuB/+HDhxRUqlQebZybwt19IGrVsuE9JiHhAy5f8oGv7yM8fRqK6Oh46OtLULWqJVq1aoKRo77XeGxx8PG5j/37z+Dxo+fy+FRGx44tMf6noYWOT1DQC3juOYnAwCB5fCzg7PwN3McNRq1a1QSnk5ubi8GDpuK//14CACZNHg4PjxGFyps26n1FlXp6ZM+iqafV+oq1RfYVQ/P1FUumniYq9GgR0C+FXlJSkqykM0EIIYSxGFTwBZqqPm0648zCjbzbCjsAWq2yNW6t3g/bqjUAACnpaTA2MoKhgSEAYMv5I5i0cbHG47dPW4hxPQcDALJzspGZlYWypmYAgNCIt2g3YwQiE2JF5Snt4lrRn+NF8HuMH70JSUlpAABzc2Okp3+EVCqDnp4eJk/thdHuXUWnGx2ViDGjNuB9OLsoNDUtg6ysbOTkSAEAg4a0xW/zB/Me6+cbjNnTdiM1NZPlqawJsj5mIysrBwDQolU9bNgyHmXKGIrKk6GkkujPAQDBwW8xxnUpkpJSWX7MTZCenqmM0dTpgzHW/XvR6UZFxcN1xGKEh7Pv2dTUWB6jXADAkKFdMG+BG+e4BfN24tTJG8qfDQz1UcbIEGlpmcrfdeveAitWToKhobhnuXJlH0R/jhfB4XB3W6+xDHlM+x5j3MVf+EdHJcJt5BqNZWjw0Hb4ff4PnOP27bmMfZ5XNaYrlUmRmMC+yxGjOmPWnAEicpUrYl/mRfB7uLtt1BKfXhjj3k10uiw+67XEpy1+nz+E99hrVx7hl9n78PFjNgDA0NAABgYSZGRkKfdx/6k7Jk/pJSpPehB3Tiq8CA7HWLe1GmM0ZVofjHH/TnS6UVGJcBu5Gu/D4wDwxag95s7/UePxMTFJ8Ji4Bc+evgUA6OtLYGZmjJSUDMhk7BLh0rVlqFKlcDdJCvL/KT7GI2aK/hwA0KhGXVybuw2Vy7K/9SE9BebGptCX6EMqleK3Y5uw4vxe0elucv0Fk7qxtipXmosP6akob2oOfYk+cnJzMHnvCmy/eopz3I6xc+Heqb/y56ycbGRmfUQ5U3Pl7074X8aPm35HTm6O4PxkH9wt+jMA7AbSaNclSEpKAcDXjg2Fu3sf0elGRcVj1IhFCA+PAcDXjnXF/AVjeI/t328Ogp+/4fy+sAOgMmSLPoa188u0tPODMNa9t+h0o6IS4DpiiZZ2vjPmLXDlHBcXm4SO7T2UP+vrS2BmboKU5HTluVW2rCnWb5yKFi2dROZKX/TnABQxWqIlRkMK0Rf6o4C+0GjOcawvdF35M+sLGSEtLUP5O9YXmiy6LyTRMxb9OVRt23YSG9YdZmlJJDA1NUZqKnuwsWLFcvDcuwh169XSKe0zf13H/HlbkJOTCz09PZibmyAlhaVtYmqMzVt+RatW3JvUz569woB+/PWr2AFQGYTXWQrBwW8wetQfWuqgH+A+rq/odKOi4jFq+ALNddAP3TB/wVjeY/v3nc1fBxV6AFS3hzSDg19j9KhFKjEylcdIKo/Rj3Af1090uixG87TEqDvmL3DXePyCedtw8sQVAICBgT6MjAyRns6uOWrUsMb+g4thZV1RVJ5yZYmiP8eL4HCMdV2tsQ6aMr0fxrj3EJ1uVFQC3EaszNcXylHGZ/DQjpi7YBjvsYoB0HLlTTXWMz9N7I0hP3QUlSdDvSqi9uezbdsxrF93EABfPVQennuXop7O9dBVzJu3UaUeMkVKCuujmpoaY/OWuWjVqgnnuEYN+yrjyvY1QXZ2NrKzWZ1SpowRli6dApdeHQrMg55e4R6u27b1MNat2weAPz579/2JevVq65T2X39dxry5azXGZ8uWRWjV+itBae3bexrLlm1X/ix0ADRXmiQ636yvuLiAvqKO9fSIhQX0FTXU0/1+1tJXLNwAaFpKnUIdTwCLH5xLOgs6SzriXdJZKFVoClxCCPnMRSfG4YL/TSw8sBnua+cXWbon562DbdUaeBUVjjbTfkS5vs1Rtk9zzN65Crm5uZjY+weM7TGQ99ifeg3BuJ6DkZubi1k7VsK8TzOU69scbab9iNdR72FnUxPH564psrxqkpmZhWmTdyIpKQ0OjtVx8uyvuO3/J276LscI106QyWTYtN4Lvt7PRKUrk8kwe/oevA+Ph021ivA8OA3egStxJ2Alps3sA4lEDyeO3cHpEz6cY6MiEzF7+h6kpmai8Ve1ceLML7jttwLegSvx5xo3mJc1QYDfC6xcxr3hXBwyM7PgMZFdbDs61saZcyvgF7gLPv47MMqtJ2QyGdavPQ5v78ei0pXJZJgxdT3Cw2NRrZolDhxegIB7u+F/dxdmzPoBEokejh29gpPHr3GOzcnJhZVVBfw0sR9Onl6KB4/2wf/ubly7uQk//MgGqy/9G4AN644XSQy0yczMwtRJ2+RlqAZOnZ0L74A1uO23CiNdO0Mmk2HjunPw8eZ/S0oTmUyGmdN2ystQJew7NBO+d9fCJ3Atps/sB4lED8eP3sapE3c4x44a3RXXbi/X+G/ewrwBnT79ND9xWhRYfHYoz7FTZ3+Dd8BK3PZbgZHyc2zjOi/46HCOzZyWd47tOzQdvndXwSdwFabLz7HjR+/g1Aluxz4xMRVzfz2Ijx+z4ehUAweOzETAg9Xwu7caF/5dgK7d2AX5zm3/4t7dkCKJgzaZmVmYMmmLsgydPjsfPgHrcMdvDUa6doFMJsOGdWd1LEM78D48DjbVKmH/odnwu7sevoHrMX1mf3mMbuHkidu8x6elZWKM61o8e/oWdvY22Lx1EgLub8QdvzUIuL8BR47/itFju4t+EEMsik/BjA3L4NystahctgLuv3qGBrMHwmJsB1Rw74hVXvshkUjwvyGT0bWRuPPdo/tQ5eDnkr92oaL7t6g07ltY/dQFmy8dh4G+ATa7/QLn+tybWIb6BnifEINFp3bgq1+HoszIlig/tj1sJnbDpkvHAACDWnbF0sGTCh+AAmRmZmHyxJVISkqBo2NtnD23Ev6BnvD13w1XNxd5O3YU3t6PRKUrk8kwfepahIfHoFo1Sxw8vAiB9/Yi4K4nZs4aJm/HLuPEcf4HUgwM9OHgWBsDBnbCgkVj4dyWe7P0U2Dt/Fp5O18LZ84tg1/gDvj4b8cotx7y+JyAt3eQqHRZO79B3s5XxoHD8xBwbyf87+7AjFlD5fG5ipPHr3OONSpjiBEju2Pdhqm4dnMDHjz2hI/fNtx/uAdbt89CHVsbpKSkY8a0jUhOTiuqUGjEYrRKpS/0J/wCd8PHfydGKcvQsSLoCy1EwL098L+7W0RfqD9Onv4fHjzaL+8Lbf7kfSFVN2/eUw5+urp9D/+AAwi4exBnz6+Dg2MdJCQkY/Kk5cjK0mWg/jXmz9+KnJxc9OrdHre998A/8CAuX92GNm2aICM9E9Om/ImEBP6H2cqVM0Or1o0x1r0/1m/4uVCfU4zMzCxMnvAnq4Oc6uDs+dXwv7sPvgGecHXrJS8/R+B9R5c6aI1KHbQYgff3I+DePsycPZyVnyOXcOL4Fd7jDQwMWB00qBMWLBpXYnUQAGRmfsTkCStUYrQW/nf3wzdgL1zdestjdBjedx6KSpfFaJU8RlY4eHgJAu8fRMC9A5g5ewQkEgmOHfkXJ45f5j3+6JF/cfLEFUgkEsyaPQKB9w8i8P5BHDy8BDY2lnj3Lhozpn+aa9YpEzchKSkVDo41cfrcQvgEbsAd//UY6daN9YXW/gUf7/9EpSuTyTBz6ra8vtDhOfC7twm+dzdi+qyB8r7QDZw8fktrOms3TMT126t5/4kd/CwKN2/eVQ5+urn1RUDAEQTePYZz5zfB0dEWCQkfMHnSEh3roVeYP38TcnJy0bt3R9zxPoCAwKO4cnU32rT5CunpmZg6ZRlvPZSTk4tmzRpg2fLpuHV7P+7dP44HD0/i0OEVcHS0xcePWfjll7UIDi7cLF0FuXkzQDn46TZ6AAICT+Huvb9w3ms7HB3tkJDwAZMmLkRWVlYBKXEFPw/D/Hnr5PHpBG+fowi8expXr+1HG+evkZ6eiSlTFiMhoeAByqioWKxfvx821awL/UZqQbh9xVXwD9wLX/89KvW0rn1F1Xr6DwTe24eAu3t16Cu6l2g9TciXjAZACSHkM3be7zqqDGmPXvMmYNGBzbh8nzvgpos+bTqjlWMT5Obmot/CKfB9yi5GP2ZnYdWJPdhwll1w/DHSQ/lGqIKRoSEWjmA3PNefOYDVJz2Rlc0uPnyfPkS/RVMglUrRtuE36NWqY5HkV5NTx70RGZEAU9MyWL95HOzs2bRZ5uYmmDG7L77t3Fg+QHNeVLo3rgUh6PEbSCR6WLN+LL5qagsAKFPGEKNGd8YPw9hTnVs3XUR2lvpT5Af3XUdqSgbMzY2xbtM42Ndl0+AYGOija/em+PlX9rbeX6d88SosulCfX4gTx64iIiIOpqbG2LR1JuzrVgfAnsqe/fMwdOrcjF0QrDkmKt1rV+/h8eNQSCR6WL9xGpo2rQeAPfk6ekwvDBvO3pjctPEUJ0ZDf+iKfy6vxWSPgXBwrA09+dQjVlYV8Ps8V/Tt1x4AcPTIFWRmir9wE+Pk8TuIkJehDVsmKL8vc3MTzPx5AL7t3ER+U+KsqHSvX32EoMevIZHoYe2GcfiqqR0AVoZcx3TFj8O/BQBs2ejFiU9Bzp/xAwA4ONZA3XrCpyDSxcnj3irxGQ/7unnn2Myf+ynPsQ1rxZ1j168+VomPu9o55jqmC34czs6xLRu559jN60+Ubwuv3TAWjZvUVk4pXb1GZSxb6YqaNS0BAFcvi7vI1cWJ47eVMdq4ZaJaGZr180B0kpeh9WvPiEqXlaFXkEj0sG7DT2plyG1MN5UydJ63DK1b8xfevI6GrW0V7D80G+06NIKhob4yjQYNa2HajH6oUMGcc2xRovgUbHznAahtaYOUjDT0XjUNT9+HAQBSMtIw+/A6/BV4DRKJBMuGehSQUh59iT7m9WNvxBz2/hvzTmxBcgZ76yQh9QMm712Oa/8FQl+ijxVDp3CO33LlBGyn9cbCU9vw6M0L5e8jk+LgsXcFPG+eAwBM6joYxoZldP7sQhw/dkXZjm3e+jPs67KZK1g7NgKdOzeHTCbDujVHRaV77epdPH4cIm/HZqJpUzadN2vHemPYcPZW8qaNJ5QzOKg6cnQJTp1ejj8Wj8PgwV1QuXL5Qn5S3Zw4dk2lnZ+h0s6bYPbPP6JT52/k7by4gTTt7bwLhg1nb/7ztfPlyplhzq/D0aVrM1hZVVDW0YZGBmjXvgk2b50BAEhKSsWN6w8K9fmFUO8LzdLSFypMGZqeL0aqZegkT1+oC/65vE5DX8hNpS90udj7QqrWrT0EAOjStSV+nuOqnB60bt2a2LL1V5iaGuPdu2gcP1bwUhn5bdxwFDnZOWjY0A7LlnugYkV2zlSrZoX1G39GlaqVkZychp07TnOOrV+/Fnz992OP50LMmDkcXbsV7wNgqo4fu4yIiFh5HTRHvQ6aMxKduyjqoMOi0r12NRCPH71k5WfTbDT9WrUO+h7DRrC3ATdtPM5fBx1bilN//Yk/Fv+EwUO6FHpq4sJQj9Ev+WI0Cp27tChkjCTyGLEp81mM+qjE6BhnMCwrKxtbNrF6b/iInnAb0wdGRuy6tunXDtiwaTb09PTw4P5zXL92t1CfvyAnjt1CREQ86wttnQz7uqz/zvpCg9Cp81fyOohb9rW5fvVhXl9o40R81dQegKIv1B0/Du8MANiy8Zzo642StG7tfgBAl66t8fOcMTAzNwUA1K1bC1u2zoOpqQnevYvC8WP/iE5744ZDyM7OQcOG9li2fJpaPbRh42+oqqyHTnKO3X9gGQ4cXI6+fTvB0pIN6Onr6+Prr52wa/cfqFTJAjk5udi3V9x1o1hr13gCALp2dcacOeNgroxPbWzdtkgen0gcO/a36LQ3bNgvj089LF8xCxUrsnqlWjVrbNw4H1WrWiI5ORU7dhR872DJ4i1IT8/A3N8nwKhM8S4nobWeVusrHhGVrno7PytfX/F7DBteQD19dClOnV6BPxaPl/cVS66eJuRLRgOghBDyGZNKpcWS7rBObFrIKw988SjsOWf7qhOekEqlqFrJEp2+Ul+7qEvT1rCuUBlSqRSrT+7lHPsw9BmuPPBV+zvF5aLXPQBAD5dvYGXN7UyOdOsEAHj2NByvXwkfbLzoxS6CW7aqj/qO1XnT1dPTQ1xcMgL8X6ht877zVJ6nZrw3zl16N0OFiuaQSmXKv1OcvLzYoLlLrzaw5pneyW2MCwDg6dPXePUqQnC6F7zYm3mtWjeEg2NtznbX0S7yGCXB31/9aeZGje2UNyD49OnLbvplZHxEWOh7wXnSxUUvtq5eD5fmsOYpQ66juwAAnj19J7IMBQIAWrZ2gINjDc72kW5dVMpQsOB0ExNTcfsWi+f3fYv/5p+ijPZwaaYhPuzGivj4yM+x1vXhwHuOddZ4jsXHJwMALCzMUNWGW6YNDfVRtz4bZMvI+Cg4T7pSlKGeLi1gbc19utl1NBskePb0LV69ihKc7gV5uq1aO/KWoVFuXZUx8s9XhhISUnD6JDtHZ/48EGXLfrr1rfKj+BRsmDO7eXLY5x9EJHKnjl/pxW4EflPHEfWqCpvurZmtEyzLsXiv+4f/hvOai+xhJ+f6X8HWSv08DAz9D1k5mt+s2CsfADUzNoFjteKdgsvLi70p79LLWUM7xvoaT5++EtWOKdJt1boRHHnaMbfRvVXasSec7fr6peNSO6+db60hPj0BKNr5SMHpXpCny9p5brlzHd1THp8P8PcX9wZ3zZrWKFeeLZsQGyN+mjuxvOR9Fs19IUUZ+pR9IfsC+kLsQaBP0RdSePnyLYKfvwYAjB7NnSawSpXKcHFpBwDw8tL+Rll+yclpuHXrPgBglOv30NdXn8rYzMwEQ4aw9uDihTvKqZIVJBKJcpD4U/M6r6iD2vKXn9Fs6uSnT1/hVZiIOui8og5qrKEO+p6Vn9jSXQcBgNd5NtuCS692sLbmLtmRF6MwvAoTXp69zrNyxuppblujLUa+Po8RH/8Benp6cB3NnQKrqjsAACAASURBVALc0ckWreVrAl4QWZ7FuujFHl7s2aslf19oDHtwVHxfyB+Aoi9Uk7N91OhuKvU095q/NHr58g2eP2dvUI4e3Z+zndVD7FrxvNdNUWknJ6fi1i12/8DVta+Geoj1yS5cuMWph5o317xWdMWK5dG+PVtv9b//QkXlS4yXL1/j+XP2oNzoMdzZuqpUsYRLr44AAK/z3NkHtGHxYdewrm79+eMzlN07uOB1gxMfVdeu+uLKFR90/LYlOnUWtwyULgruK7I6QHxfkdVtn3tfkWig9xn/I2roTCOEfBbu3r2LefPmoWPHjqhbty4sLS3h4OCAkSNHIjAwkPeY7OxsrFu3Di1atIC1tTXq1auH8ePH4927d1i2bBksLCywbNkyjX9v9OjRcHJygqWlJezs7DB06FD4+voW58csNb5t0gIA8O89/nnjI+Jj8N8bNnVk/gHQb5uwn5+8fomI+Bje4/+96817bFFKS8vEs6fvAACtnR1592ncpDbM5Te2A/xe8O7D527AS3m6DrzbrawtYGfP1jYJ9H+pti0ygq0JU7uOFe+xEokEtWqxbf6+xXshmpaWgaf/sQvINs6Nefdp0sQeZcuayvMjfNqlAPnNTue2/OlaW1eEvT17utnfT9x0ThYWeQPHucX0EADAytDT/1gZatNWUxmqoxwc8fcT/n0FBrDy1saZf20za2sL5RvLYgZAL3oFIicnFwYG+ujZq7ng43ShHh/+c6Fxk9oq8RH+OQLl51gbDeeutco5ln8A1KYau7GWlJSGyIgEzrE5Obl4GcwubB2duANjRYnFiK0f2aYt/3etexli8dRchiqolCH1dC/9ew/Z2TmwsDCDs4Z8fQoUn4KZG5vimzrsPPj3MX8fxC8kCElpbD2jzg1aCEq3VuWqyv8HR3DXHgKA5xGvlf/v2khcex2fmjc1nL6k+C45VdsxZ2f+acOaNKmrbMf8fLk3nzTJa8f402XtGBsYFtuOfSosPq8BAG2cuesmAoVp59nU5s5t+dMtTDsfFhaB5A9s6ttq1S1FHStWyfeFdCtDn6ovpCpAfvO2bFlTNG5Sl3cf57ZsyuygxyFq65UW5P69Z8iRr5Pn7My/dlzbtk0BALGxiQgNDRecdnFKS83A0//YYIOmuqLJVyp1kJ/wqaYD5IPiwuog4XXbpyYsRvUKGSP+MmNtXQn29qyvlz9GivJct24N3kFZ1XSLM75qfSHnBrz7NG5im9cX8hW+rESg/BqiTVv+dFlfiD0UGCCij1WSAvxZ+Shb1gxNmtTj3UdRVwQ9fiGqHrp376lyvc42zk01pM3WE46NTUBo6DvBaQOAhUVZAGzN9eLi789mt2Hx4b8+a9uWDcQ+fhwsMj5PlPFxdv5GQ9rNACji85Z3n/T0TCxevBnGxmUwd+5EwX9fV+L7imLqIDF9xdJbTxPypaMBUELIZ2Hx4sXYsmULsrOz8fXXX6NHjx6oWLEizp07h++++w5nzqhPjZebm4sffvgBCxcuxLt379ChQwc4Ozvj9u3b6NixI96909xZ3bhxI7p27Yq//voLVlZW6NmzJ2xtbXHp0iW4uLhg3759xf1xS5SlRUVULs+ePP3vteb18Z6+YU8uOtW0U/u9Uy32s2KAlPfYt+xYK4tKqFSueKb5eBUarXzqUDFQkp9EIkHt2mywMSxU2NO0CfEpSEpKk6dbVeN+tnbsb4aFqaereDg9N1fzzarc3FxRedJVWGiEMkaKqZbyk0gkqF2Hfc5QgW8YxMd/QFISm0pR0eHnY2tXTVS6CncD2YW/gaE+atfW/B0UVlhoVF585DcH8pNIJKhV2xoAECrw+4oXWYaEpgsA58+yJ8jbtW9Q7FNzqseH/3Ow+LBz7FPFp0PHhqhcuRwAYPqUXXj86LXybfnw8Dj8Onsf3r6NhX3dqujbv3jfkg0LjVSph7TFyFq5vxDx8cmCYmRnV1WernqMHj9kNwHq1q+OnJxcbN96Ad+7LECzryajfZuZmDBuI25cF7fWnS4oPgVzrFZHOT3of+H8bwzIZDIER74GADhVtxWUrupT+ZoGKA1UnuxvUN2Odx9NOjiyG2NZOdl4Ecl/A6wohIa+V2nH+Nsb9XZM2KAJa8fYoLK2dsxO3o6FlZLBmPzU23lt8VHUp7q085qnWs9r5wt+m0IqlSI2Jgl/X/TDpAmrAQBVq1ZCx2/5b0IXlbBiLUOff19IleJmv61tdWW9lJ+dfLBJJpOJepNPkXZlSwtYVCirIe28OIaGiBt4KC6hYSrlx57/oSpWflg/MjSkiOsg+bYwgemWhNCw8E8QI80PtOXFSL3MKM5lOwHHJiQkIzExWVC+xFLrC9XVcr0hr6fF9YVYHWSn4ToGUO0Laa6nVy4/hg5tpuPrxj/h23YzMXHcelzw8td6PVtcQuSDatrrIfa2K6uHhJ8befVQBVSoUE5D2nnlRWw9FBioGHQXNluHLkJD5PGxq6kxPvb27O/LZDKEhQn/DIq0LS0raoyPvX3em8YhIfz9v/Xr9yEyMhbjxw9F9er892mKknpfUUAdJKovJKSvKK+DPtFsDYQQLoOSzgAhhAjh4eGBnTt3wspK/a25v//+GyNHjsT06dPRrVs3mJqyp7a2b9+OK1euoEaNGjh//jxq164NAPj48SMmTpyIw4f5p3u7fPky5s2bh6pVq+LAgQNo1qyZcpufnx8GDx6MWbNmwdnZGfb29sXzYUtY1Yp5T9preoMTACIS2LaqldSfzFccHxHPnaaPL92qFS0Rn1z005vFxuW9fWJppXndLcW22FhhF7Wq+2lN15Jti4v9oPb7qjYV8SosmjMwqpCTk4u3b1js0tI+Ij3tI0zNimf9tNjYROX/ray40y0pKNYwiY0V9j2p7mdppXmAW/E34wSmCwDpaZnYtYutJ9mlS3Plk5rFQfW7E1KG8n/XQtK10pKulTx2QtN9+eK98q3nTzH9bZzQc0EZH2HnmPD48KfL1k8aj2keO/Hs6TuM+GE1DA0NYGAgQUZGFsqWNcGQH9vBY2pvrdMLFgX1z6LtXBBXD6nHXnO6efWbehl684bVwaamZeA2cg2CHr+Cvr4EZmbG+PAhHd53/oP3nf/w47Bv8cvvQwTlSRcUn4JVtais/D/f9Lf5t6nur82buLwbqE7VbeEd/JCzj1O1vMFUoekCgFkZE/zyvSsA4HTgNeXaosVBtf3Q1o5ZWVYEEKpTO6a1fbQS1z5+auqfQ8u5UKh2Xkvcle2Y5nTnz92F06e40xQ6ONbC6jWTYWxcvOuCCf6uiy1Gir5QosZ98mN9ITbNdHH3hVQp+o1WVtzpAxVUYxgr4jMp07bUnLaxcRmUK2eG5OQ0UWkXpziBfWkrZV0hLN/qfXTNMbEUmW5JiBP4WRTbdIuR+HpaSHm2VNkWG5OocdCnMAT3hSz5+yxC0tXeF7IoMN3nz97B2MQIZYwMER+XjDu3n+DO7Sc4dfwW1m2ahHLlPk0dxPIppB5S+d5E1UNs5hjh9RB3phlNrl71w5Mn7AHx/v27CD5OLOVn0BqfvDeexXwGxb6WWtJm8TFHcnIqb9pPn4bg4IEzqF27OsaMHST4bxeG4Hra8v9vPU00kNBcsl8KegOUEPJZ6NKlC2fwEwB69OiBvn37IjExEbdv31b+fvv27QCAuXPnKgc/AaBMmTL4888/YWZmxvt3li9fDgDYsGGD2uAnALRq1QqzZ89GdnY2PD09C/uRSi0z47y1zjKyNK+Pl56ZCYBNz8d3fEZWZoHHAoC5SfFcMGWmZyn/X6aM5kEOY2O2LSNd2FqAqmsGak3XhN2wS1fJBwC0asOmovnnwj3ERHNvop0+6YMPH9KVP6ela45jYal/Fs03GE2Un0VYXlTTNdaSrrFJGXm6wtdhXLRoD6KjEmBuboLpM4cKPk4XGRnCypCJsSI+RVyG5GVTaLrnzrC3PytUMEe7DvxTEhal4ouP0HNXc7pODWpi5x4PODVgT/lmZ+co083OzkFaaibSUovv3FJIF/lZdKmHjHWIUUoKq2Nu3wzCk6DXGD/BBXf81uCO3xpcu7UCffu1AQAcPnQd58/5CcqTLig+BTMrI7BNzuJvkzW5//o5YpPZjZjZLiN59/m51yjl/8ua8Peb+Gwb8ztqVKqCD+kp+OXIBsHH6SI9I+881taOGYtux4Sla6Jsx4q/PtGF+HZel3NMSDuvOT5ly5qiUuXyyjU/ATb4+dvvI1CrdvG/GVLyfSFxsQeARYt2q/SFfhB8XGEp6uAyWgaljY3zHtoTc14o0i5owFuRfmk551S/NyFxEXyOCUzXpJTFg4/wGIk8x1T20yVGQsqziY7lWYx0kdeWGZ+wDvq281dYs34CbvmsRcD9zfC9uxH/Xl2OUaO7QSLRw93AF5g9fbug/BQVxedXrWvyU6+HhE/xWlz1UHR0PBbM3wwA6NSpJdq1458+tigo+kXGZYo+PkLSVk0/f9pSqRQL5q9Hbq4U8+ZPLPYHURXSBbbz4vuKQvsPpb+eJuRLRwOghJDPRnx8PA4dOoS5c+fCw8MDEyZMwIQJE/D0KZt3PySEPVEXHh6ON2/eQF9fH/379+ekU6lSJXTs2JE3/Xv37qFcuXLo1KkTbx6cnZ0BQOO6o4QUZPjIjjA1LYPMzGxMGr8VAX4v8PFjNpKS0nD8yG2sXXkGBgZ50w5K9OipM4VdO8/hwnlv6OnpYeEfY1GtWvGuC/Y5yc2V4qIXq5e+69kMhob6BRzxZTt53Bv9v1+K+PgULF/liss3luC23wrs3jcF9R2qw+tcIIb/sBrh4XElndUSIZOyaaCkUhlcerXAJI/eMDMzBgBUqlQOfywdiYaN2PRYu3f8U2L5LCn/H+KTk5uD5efYw1x9mnXEtjG/o45VNRjoG6C+TW0c9ViOVnUbISsnGwCU00gXZE5vVwxv2xNSqRTuO5eovWlKCJ/Zc37Ezdub4OO3DX6BO/DnqolI/pCGkcOXYOWf/DO2/H+m3hdyp74QIaTYzPltKLp0+xoWKstqVLWphJmzB+GX39nDF74+T+HjXTrXwS4N0tIyMHnSEsTHJ8HGxgpLlnqUdJZKzKFD5xEU9AI9erTXuIYoIYQUB5oClxDyWfD09MTvv/+O9PR0jfukpLD59yMj2c22KlWqwNCQ/6myGjW4c/+/efMGAJCcnIxKlSpxtquKixN20/zQoUMap9vl9elmj9EoLTPvST0TI81P95kas5vBqZnq34nieBMj4wKPBYDUDM3faWEYm+Y9hffxY7baoKKqzEx2c9fEVNg0s4on+BTpapIpf7PJ1FT9aUCbapWwfLUr5szwRMjLSIwfsynf9or4ruc32LPzMgCgbDkTFBf1z5IFAwP+v5Wh/Cyav1NN6WZ+zNK4X6b8qUlTAbE/fuwq1q05BgCY/fMwfNej+Kd4VbztAWgvQxmZivgUcRmSl00h6frceYq4ODbtZ59+xR8boDjjo56uJpka0n1wPwyLFx6FsbEhdu7xUK5BCgDNmtfFrr0eGNL/T4SFRWH9mnNYuWa0oHzpwlRgjBSfRZd6KFOHGKn+nWEj+B/4GT6yC36ZvRthYVGIjf2gnNa7KFF8Cpb2Ub1Nzt/mKpga8bfJ2qy5eBCO1epg7Lf9ML7zAIzvPEBt+85rp9GkVj20sGuIpPSUAtMb12kAlv8wBQAw89BanPC/LDgvujI1yWuXtLVjmaLbMfV0NclQtmPC0v3UxLfzupxjQtp5YfExNzdBT5fW+KZZffTp9Qv2ef6Npk3roUvXZgUfrKOS7wsJjz3rCx0FUDx9ocEDZyMyKp7zeze37zF6TF9l3fgxU8vnycx7I0bMeaFIO1NL2qrpl5ZzTvV7+5iZBQNzDXVQpvA+L6DeDmmLd0Ypiwcf4TESeY6p7KdLjISU5wwdy7MYpvmuCzT2hTIUfaGSq4NUDfmhI/bu+RcR7+Nx8/ojtHFuIOp4TQYNnI6oKO69Fje3fhg9pr/y86vWNfmp10PCr6WLuh76+DELkyctwZMnIahYsTx27VqEChUK118cOMADUVHcJRHcRg/AmDGDlP2izI9FHx8haaumr5p2dHQ81q/bCzMzU/zy60+C/2ZRMBXYzovvK6qnq0lp7ysS8v8BDYASQkq9+/fvY8aMGTAwMMDixYvx3XffwcbGBqamptDT08Mff/yBNWvWKBc2V9DT8uYc34Lwubm5AIBy5crBxcVFa54KGiBVePv2Lby9vQXtCwDo6ih832Kiuj6nTSUrPHn9knc/m4psUCEy31qfEfExaGrvCJtKmp9It6mUNyARmaB5TbPCsFK5GR0b8wFmdfg7nLExbL0TS0tha7pYWuXtFxvzAXXr2fCnK19HpTLPTfF27Rvg5LnfcOTgTdwLfInEhDRYVDBD23ZOGOnWCYcO3AAAVKlSoVinhlFdkyomJhF16vBfDCjWq7C01Lx+jCq19Z9iklCvXk3e/WJiWLqVC0j33NnbWPIHe1Np4uT+GOnaQ1A+Ckt1XUshZYjvuy4o3ZiYD6hbrxrvfjExSYLTPXeWTcNpX9cGjk788S5q4uMj9BzLHx/+cyxGQ7qH5edPu/YN1AY/FYyMDDH4h7ZYvvQkbt14AplMprW9KAzVNZdiYpJQpw7/dI4xoush1dgnoZ6GMpRXv6mXISsrCzx/xtaLrV3HmvdY1d9HRSYUywAfxadgqut+2lSwxIvIN7z72VRgbW5kkri3mt13LsapgKsY3bEPGtWwRxkDI7yMeovdN87iuN8lvFrvBQB4GfVWazrD27pgy+hfAAALTm7Dur8PicqHroS2YzGKdat0aMdiYhI1tmOxMeLax09NPT5JxdTOJ6JePe6DhYq/CRTczudnbV0Rnbt8g7Nn7uCv0zeLdQD00/SFNJehvL6Q5nXJAEVfaA8AYOLkARjp2lNQPsRISEhGfBx3eQbFtH2KNc5iYjSvGaf4PEDeuqlCKNaUi9GyHl1m5kckJ6eJTrs4ccqPhsG9GGVdISzfquvJxcQkoF79guqg0hEPPpb5Pksdc039XkU9LTRG+erp+rV499NUT1tZVcTzZ6+1ludYlW3a1vItDPV+r5a+UCx/n0Vzunmfl/WFqvPuFyuvp8X2Y/T09NCwUW1EvI9H+Luim1ElISEZcYWuh1S+NxHnhmJtTOH1kOZ1H7OysjF1yjL4+T1GuXJm2LX7D9Sx5f8OxEhI/IC4OO5aknnxkX8GrfHJe9BF22fIT5F2rJa0WXxSOWmvWbMHqanpmDp1FMzNTZGWlm/qXfm9vOzsbOU2M7OieRBceF+xkPV0gX3F0ltPEw1oMrYvBg2AEkJKvXPnzkEmk2H8+PHw8OBOGRIWFqb2c5Uq7KIhMjIS2dnZvG+Bvn3LvZFXrRq7GDM0NMTWrVuLIuuoWbOmctpcIbwhfBH64hL3IRGxSQmwtKiIBrXtceke/wCuUy07AMDTt6Fqv3/6NhQuLTugQS17jX/DqSY7NiYpHvHJ3AucolDb1hp6enqQyWQIDYnivYktlUrx+jUb8LW1E7bOVMWKZWFRwQxJiWkIDYlEm7b8g9ZhoVEsXVv+dG1sKmLmz/14tz17Gg4AaPxVbUF50pWtrY0yRiEv36NOHe5Ak1QqxetX7K1qOzv+Gxb5VaxYDhUqlEViYgpCQsLh3LYx735hoe8LTPfff/wx7/cdkEplGOXWExMnDdC4b1GrY1slLz4hERrL0JvX0QAAOxFlqEIFcyQmpiI0JBLObZ1491OUoYLSTU5Ox41rjwEA3/dpKSgPRaGOyjkWEhKpJT7sHNM9PtrPsfzphoWx31errvlBlerVKwNgb9nGx6UIHpwVS7UMhYZE8t7UUi1DtnZVBaXLjRH/U/ehoZHydNX/rn1dG9y6GST4cxTXADHFp2DPI15DKpVCIpGgQXU73gFQPT091K9aGwDwNDyMs70g/zzywT+PfDi/r2heHrUtWbvg+/KxxuMHtuwCz/ELoC/Rxyqv/fjj9A7RedCVejsWLqAdE3bzMX871rZtE979QuXtmK3AdD81W9uq+eLDPYdYfBT1qS7t/HsB7Tz/gyzaWFmzG4vv3sUUsGfhfKoy5KyhDAnrC/lh3u/b5X0hl2LrC125pn0tPzs7NtAdFhaurJfyCw1hD4/o6emJOi/s5fvGxSYhKTEFFhXK8qQdnpcXe/5B90/Ntk41lb7QO9Sx1VR+IgAAdvY61kHtvuLdTxETW4HplgRujLhlXbcYlUeFCuWQmJiMkJB3AmKkXmbs7Krj1s37yjKr7Vj2fRRXXzGvng59GaG5LySvp3XrC0XAuW1D3v3y+kLi6+nicPXabq3b7ezYIJP2eojd62H1kPC6QlHHxcUmIjExmfc7Vy0vmuqhnJxczJq5Ejdv3oWpqQm2bV8IR0dbwfnQ5tq1/Vq329nL4xP6VmN8QkJYX1JPT08ZTyEUacfGJmiMT0hI3n02e/u8tCMiWFu+fv0+rF+/T+Pf2LH9GHZsZ7M+PQ/+V3DetLG1VamDXr7T0s7L6yAd73m0bauhDgqV10EC0yWEFD1aA5QQUuolJrInphQDlKri4uJw/fp1td/VqFEDNWrUQG5uLs6cOcOb3o0bNzi/t7GxgZOTE+Lj43H79u0iyfuwYcNw4cIFwf9Ki+uPAgAAXb9uw7vdppKVcoDz6gM/9WMfsmMb1LJHlYqVeY/v9k0b3mOLkpmZMZwasIsSP9/nvPsEPX6D1BT2hGGLVvUEp928RV15usG822OikxAaEiU6XQBISkqDvzzd71yKd20MMzMTNGhYBwDg68N/s//xo1CkpLApFVu2Fj61UYuWTlrTjY5OQEgIu+nXqjX/BfmN6/cx5+fNyM2VYvCQzpj98zDBf78omJkZw6khu3Dz89FUhl4jRV6GWrZyEJx28xb15Ok+490eHZ2E0BB2Q6JFAen+c/EusrJyoK8vgUvvFoLzUFgsPvJzzIf/XAh6/EYlPvUFp608xzTEPVrtHFNPVyJhg1GRkdynoxUiI/MeNjE1EzfllxhmZsZoIC9Dvhq+68KWIU3pRkcnKstQ/nRbqfz8+lU07/Gv5APJAFDVRvjT4WJQfAqWmpmOu6/YWuddG/E/4NDSvhEszNhgwdX/Aorsbw9t3R0AEP0hHlee8Kfb6+v2ODRpKQz0DbD1ygnMPryuyP6+EKwdYzcVfX34B2kfPwpRtmOa2hs+LVo20Joua8fCRaf7Kam3809499G9nXfUmq56Oy9+asT34ezt5+KeMk5YXyikkH0hbTFSlCH+dG9cv1eifSFVLVqycp6Sko6goBDefby9HwIAGjeuK+q7+/obRxgYsufzfX0faU3byqqi4IHo4mZmLrIOatVIcNqi6qBWpbMOAhQxYg+/ao7Ry0LGiL/MREfHI0Q+YJU/XUV5DgkJV76hlZ+3N0u3pYg8icX6QuztVV+fp7z7BD16ldcXai18xqjmLevL09XWF4qQpyu8jwUAMpkMT4JeAwCqVee/5i8OLVuy7yIlJQ1BQfwzVXl7PwAANG5cT1Q99M03TjAssB5iabN6iDsAKpVK8esva3H5si+MjY2wZctcNG0qLraF0bIle9iGxecF7z7e3vcBAI2bOIiMT0OV+NzXkPY9AOxtUTGDq8VJva9YcDvfqrUudZC2ex6lu69IyP8HNABKCCn16tZlN8KPHj2K1NRU5e9TUlIwadIkfPjwgXPMuHHjAACLFy9We9szKysLc+bMUUtH1e+//w4AGD9+PK5du8bZnpubi5s3byIwMFD3D/QZOHydDcZ2+7oNGttyBy1mDHCFRCJBRHyMcrBU4epDX0QnxkFfXx8zB7hxjm1sWx9dmrYGABy65lUMuc/TQz6A+LfXXeWUtKr2e7Lv2LFBDY3THPKny6Zi8/N5juDn7znbD+y7DplMhsqW5ZQDOULIZDL8+b+T+PgxG3Xr2aB9h+LvJLu4sMHoC17evBf/ez1ZWXBqUIf3aUlNesrT9fEOwvPn3DeW9u+9CJlMBktLC7RowX0D0sc7CDOmbUBOdi769G2HeQu4ZelT6OnSHABw0SuQtwzt87wCAHBqUFOnMuTr8wzBz8M52w/svSqPT3m0aKF9EP38WX8AQBtnR8HT8BaVnvLPcVHDObbP8yoAwEn0OcbOXV+f5xric00en3Joke8cq1efPSzjffspoqO5b5jn5kpx5i/28IWdfVXRax6J1cOFDUpf9ArgjdFeT7ZOolODmhqnPePTU56ur89TAWVIvR5v1qIeqlRh0zAd3H+VN/1DB9jvGzSshUqViuetB4DiI8Rh738AAMPa9EAVC+5NxlkuIwAAd8OeapwiV6xqFa0wv787AGD1hYPIyc3h7NOlYUucmLICRgaG2HvzHCbuWVYkf1ssFxc204aXhnbM05P1NRo0sBXVjinS9fF+zNuO7dt7QV6GKqBFi6JZ+6w4uLiwPtcFLx/lVIeq9npeBKBo54W9WQQAPeXpam7n/9HYzufk5GpN+83rKFy7ym6ifvON8IdndKX4rlmMiqMvxF+G1PtC3DKk3hdqj3kLim/NaiHs7WugvkNtAIDnbu5DpjHRCbh44Q4AoFfv9qLSLlvWDO3bfw0A2Lv3PKRSqdr29PRMHDvG3gbq6dK2WN+8F8ulV1sAgNf5O/x10J5zAOR1EM8bogWl6+P9CM+fv+Zs3+fplVcHtSzdN9bzYnRbQIyEvyXl0qsdAMU59pqzXT1G6udYq9aNUKlSeUilUuz1PMc59vnz1/DzZYMavXq3E5wnXfRwYQ84XfTy11BPXwIAODWoJbIvxNL19f4Pwc+5b7oe2HtZpS+kPkiXf3mh/E4cu4mI92wq1XYdim+AOD97+5pwcGAPrezZfZqzPSY6Hhcu3AIA9O7dUVTarB5i1yD79p7hrYeOHvsbAODi0p5TD8lkMsyfvwleXjdhaGiADRt/Q8tW/DMkFBd7+1pwccWXZAAAIABJREFUcGCDfbt3n+Bsj46OxwWvGwCA3r2/FZU2iw+7Nt7reZq/nj7K2kuXXh3V4nPgwEo8D/5X4z+bauw6cdLk4crfFaW8vqKGetrzPABd+ooF1NN7VeqgFqW7nibkS0YDoISQUm/48OGoXr06Hj16hK+++grDhw/HsGHD0LhxYzx8+BDDhw/nHDNhwgR06tQJb9++RcuWLTFkyBC4ubmhadOmuHLlCoYOHQoAMDIyUjvOxcUFS5YsQXR0NPr3749mzZph6NChGDt2LHr37g1bW1v06dMHQUHCp8YrbpXKWSj/VTDPG/ywMCurto3TQb/0FLJLT7FgxCROmmd9rsLv2SPo6+vjrwUb0NKBddyNDA0xY4ArpvVjN1sX7N+E7JxstWOzsrOx8MBmAMD0/iMxY4ArjOTTELdybIK/FmyAvr4+7jy5hwv+N4suEDwGDHZGVZuKSEv7iKkTtyvf9klLy8S6VWdx7Qp7stNjai/OsU0bTEHTBlOwbfNFzraOnRqhUeNakEplmDl1Fx4/egWArfWxf+815RqEEyb1hKERd7b5jevOw+fOM6Sm5q198fzZO0z32Im/L9yDsYkRFi75Efr6xd9MDxrSGTY2lZGWlolJE1Ypp3pKS8vA6pWHceUyG+yfOn0w59iGjsPQ0HEYNm86xdnWqfM3aNzYDlKpDNM81uLRQ/aEblZWNvZ6XsCB/eyG/qTJAzgxun8/GFM91iIrKxs9erbG4qXjSuxG18DBbWFjUxFpaZnwmLBFrQytXXUaVy+ztxE8pn3PObaJ00Q0cZqIrZu4A/3fdm6CRo1rQyqVYfqU7WplaJ/nFRw6wAbnJ0x24S1DCq9fRyuP7d2nVeE+rA4GDnZWic/2fPE5g6uX5efYtN6cY5s4eaCJkwe2buKeY992bqwSn1354nNVuU7uhMncc2zQEHYhmpqaiQnuWxAY8BLZ2bmQyWR4/SoaM6bswn9B7MGYH4d3KJpAaDFocDtljCZP2Kx80j4tLRNrVp3C1cvsSfIp0/pyjm3s9BMaO/2ELZvOc7axMlSHnWNTtuHRIzb1KYvRZRyUD9BNmNyLEyMDA31MncGm4L54IRBbNp1HWhpbOyg+PhkL5u7HkyB2s37iZO53V5QoPgXbfvUUXsdGoJypObxmr4djNXbjz9zYFCt+mIoBLToDAH47tolzrOzwfcgO38eCAeM52xrWsMe8fu5wqmYLA30WAxMjYwxp3Q0+Cz1hXb4SvIMfYs3Fg5xj29RrgjMz1sDYqAyO+PyD0TsWFeVHFmXwkC7ydiwDEyf8qXzSPi0tA6tWHsKVy+xBranTh3CObeA4FA0ch2LzJu5Nwk6dm6FxY3tIpTJM9Vidrx3zwoH9rO6aNHkgjHjq6YyMj0hMTFb+y8pig8jZ2Tlqv1eUreIyaEgnlXZ+NULlb2Wydv4Irly+CwCYOn0Q59iGjiPQ0HEENm/i3mRWb+fX49FD9kYgi89FlXa+P+ccW7b0AP63dD8ePHiBjx+zlL9PTk7Dmb9uwXXkUmRmZsHMzBgjRn1XNIHQIq8vlIFJE1Zq6Qtxy1BDxx/R0PFHbN50krNNtQxN81jD0xdiN9InTR6ooS+0plT0hVRNm87eQL10yQ+rVu5HmrwvGxLyDhMn/A9paRmoUcMagwZ35Rz71+lrcHLoDyeH/ngfzp3aeLLHEBgYGiDo8Uv89utGJCYmAwAiImIx1eNPREbEoVw5M4x1519C4sOHVLVzSyE1NUPt99nZ3Ac6CmPwkK6wsbFkddBPy/PqoNQMrFp5UKUO+oFzbAOHwWjgMBibNx7nbOvUuTkaN6nL6qDJq/DoIXubKysrG3v3nMeB/WygYZLHIIF1ELtm+9R1EJA/RsuUb2WyGB3AlcvsYb6p03/kHNvAYSAaOAzE5o3HONvyYiTF1Ml/5ovROZUYDYaRkfqyOEZGhpg4mV3f7N93AXv3nFPG6OGDYEyd/CekUimafu2Ajt8W3zrEADBoSHvY2FSS94U2qveFVp7E1cvsbbsp07llv7GjOxo7umPLJu4g7redv8rrC3lswaOHbOka1he6hIP72YOcEyZ/z6mDli89guX/O4r7914iMzOvno6KTMC61aewbMkRAOwt03btP90AKABMmz4SAHDpkg9WrvREWip7cy8k5C0mTFgsr4eqYNDg7pxj/zp9BY4OveHo0Bvvw7mzfEz2GAZDQwM8fvwCv/66DomJ7OG8iIgYTPH4HyIjYuX10EDOscuW7cKpk5dhYKCPtevmoF274p3NSZPpM9iDw5f+vYOVf+5CqjI+bzBhwnykpaWjRo2qGDy4B+fY06cvwaF+dzjU747w8CjOdo8pI+TxCcavv6xCYkJefDw8/kBERAzKlTOHuzv33kFJUquDJqzI11dUraeHco5t4DgEDRyHCOwrqtRBnudV+oqlv54mPPT0Pt9/RI1eUlKS9sd6CCGkFIiNjcXSpUtx/fp1REZGwtLSEp07d8Zvv/0GT09PrFixAnPmzMGvv/6qPCYrKwubNm3CkSNH8ObNG5QvXx4dO3bE3LlzsWrVKhw4cADr1q2Dq6sr5+8FBQVhx44duHPnDiIjI2FgYABra2vUq1cPPXr0QO/evVGhQtEvYm4xqLXoY2SX+KfKya/2iC54Ex3BOW7hgc1YJB+wVFWtsjVurd4P26psapeU9DQYGxnB0IBdPG49fxQTN/6h8e9tn7YQ43qyjm9WdjY+ZmehrKkZACA04i3azRiByIRYQXlXSLu4VtT+ABD8/D1+GrMJSUlpAABzc2Okp3+EVCqDnp4eJk/thdHu3Js0TRtMAQCMn/gdfprUk7M9OioRY0ZtwPtw9uSrqWkZZGVlIyeHPQk5cIgzfp/PvVEGAD27LkRkRIIyP1lZOcoboxUqmmPFKlc0bylu6lwAMJRoXvNQm+fP32Cs2/+QlJQqz5MJ0tMzlTGaOn0wxrpzB/gaOrKbYBMm9cekydz1qKKi4uE6YjHCVaaxYzFib34MHtIZ8xdy32YY7boUAf6sfFaoUBYSLQPBv/w6Aj16Cj9vcmXcN8wKEvw8HONGr9dYhjymfY8x7twL7CZOEwEAP03siQmTuYPs0VGJcBu5RmMZGjSkHeYu4N4sU7Vx3Vns2vEvypUzxdVbyzg3d8TT/lYOHxYfzeeYx7ReGOPejXNcEye2pvNPE3tgwmT+c8xt5Hot8WmLuQv4z7H9e69h7aozkEpZN9fAQAIDA31kZuY9sDFgkDPmL+Je5GqjB93iG/w8HO6j12qM0ZRpfTDGnXuTv7HTTwCAnya68A60RUUlwm3karwPjwPAF6P2mLeAezNRYf3aM9i9kw1S6OtLYG5uguTkdMhkLF8zZvXHKDdu/VjU/j/Fx3jETFH7KzSuWRdXf9+GymVZ3+NDegrMjU2hL9GHVCrFb8c2YcX5vZzjZIfZTdOFp7Zj0Sn19f06OH6DG/N2AgBypbn4kJ6K8qbm0JfoAwCuPglAv7UzkZKRxkn36u/b0akBewsgNjkRuVLNdcfU/atw3O+SoM+ZfVD72l+aPH/+BmPcliApKQUAXzs2FO7ufTjHNXBkdcDESQMwaTJ3ADAqKh6jRixCuHywJn87NmRIF8xfOJY3T5s3ncCWzdwHhPLr07c9/rdsorAPCkCG7IJ3yoe188u1tPODMNadew41dGQPvE2Y1A+TJvfnbI+KSoDriCVa2vlOmL+QO4PD779ux9kz7E1BiUQP5mVNAZkM/8feXYdFlb1xAP/SrXSqICWo2LoItigGioEiBoqKscaqa6w/19ZV1zVxxVWwu7Abu1sUEJEw6O6G3x93ZphhgpmhXPb9PM8+z8qde+bcd865dSozM5fzGV3dhti8dRbaSTwCVE7CzzOYGK0VESN3IfdCzDmEuRfifyHO3AutquReaBLffhMnrJHgXshTonshWZmqTSu8y/cUtm9jGj/k5GShoqLMecGupdUA+w+shJW1Kd9+AWdvY8n/mI4aN2/tgkkjfb7PnAu4g2VLd6K4uAQyMjJQV1fhTEuooqqMv3cuFjpFqlOvqYiNrfzZYv+BVSJHTJZB8gbSjx+jMWnCahHnIA94T+HvyNPChnlW+nmGG2bM4m8wiI9Pwfixy4Wfg0b1wbIV3gLz9LfPSez8m79hviLXId3xx3r+DrHCSddBk4nRSq4YqbJiVMqK0Wh4T+Fv4Gthw9Srn2eMwIxZ/Pd9TIyWiohRXyxbMUVovpYv3YXTp5iGQHkFeSgqyCM3l2lsaNzYAAcPr+asSSyukjLhyzAIE/bxG7y9Ngs9B82eOxSTvPkbrFrZMr//tBmD8PNM/nNUfHwqvMZtrHAvVMyJzwj37li6gr9D+e+L9+LCuScA2OdpFZSWlPF04O3Q0Rpbtv+MhppqEh2rgoz4o1iF8fU9ge3bmA5ags9Df8Ba4HnoFv73v20AgFu3/GDSiH+GmnMBgVi61IfrPKSKrCzmXkhVVRl/7/wd9va86zrHxiaidy/mXK6gII+GDdVF5v/Bw0Mit8vIKIrcXhnfnUc5a23yx6chDhz8E9bWZnz7nT17A/9bvAkAcCvwABo14v+tAgJuYunvW4TGZ+fOlbDvLHg9TGF69fJEbEwCZswci1mzxlX6+ZJS/pHSlfn4MVqMe0UB52lb5rzz8ww3EfeKK0TcK/ap5F5RzPO0BPeKAJCT1VSizxN+mp41O/q/JqUfrJ5l3eoL4UMKCCHkB6Knp4etWwWvK7V48WKehk82RUVFzJs3D/PmzeP5e3FxMZ4+ZaY/bNNG8I2ZnZ0dfHx8qpjrf7eY5AS0mT4Mi0ZOxrAuTjAzMEFWbi7eRobC9+IJnH4gelqSqVtX4Nbrp5jmMhJtzG2hoqSE0K8ROPPwJjac8EN2Xq7I/atLMxsTnDq3GHv9buLBvQ9ITMhAQ001tLQzxRjPHhKtS8jNwFALx88sxH7/QNy+9Q6xMalQVVVGMxsTjBjVBX2c2wrd13uaM+7f/YBPYTFISc6CopICLCwN0b2nHUaN7ibxQ2RV2diY4tyFDdiz5wLu3X2DxIQ0aGpqoKWdOTzH95d6vQpDQx2cDvgD/n6XcOvmC8TGJEFVTRk2NqZwH+UE536C17NjN1oBQFpalsjv4B45UlOa2TTCmfO/w3/Pddy/9wGJCemsMmSGcZ69JF4zh83AUAsnz/4P+/xuIPDW2/IyZNsII927oW+/diL3Ly0txaULTG9V5/7tq6HxUzpMfP4H/z03cP9eMFd8TDHOsyd+6ix9HTt5dhH2+d1CIHcdszXBSPeu6NtPeB3znNAL7TtY4sSxB3jzKgIJCekoKSmDvoEm7FqZYribAxy78k+9XFOa2TTC2fPL4LfnGu7fe8+KkTrs7Mww1rM37KUsQ4aGWjh1dgn2+l1nlaEUVowaw929G/r2E93z/Je5Q9CxkzWOHb2L90FRyMzIha5uA7Rrb4mx43ujdWtzqfIlKYpP5YK+hqPlwpFY7OoFl7ZdYaKlj5SsDDyPCMaWq0dwW4q1P0NjovDH+b3o2bwDzPVNoKmqgcSMVLyK+ohDDy+LbLSU5epZrNdAdIcwFcWanWYaYF/HNsJvzzncu/saCazrmJ2dBTzHD5BoPSduhoY6OBOwHv5+F3Dr5nPEcK5jZhg1qg+c+9X+yHtpMPFZhz17LuLe3bes67w6WtpZwHN8P6nW6AQAQ0NtnA5Yy7rOv+S6zjeB+6jeQq/zk7wHwdzcBM+eheDr1wSkpGSguKgEOroNYWXZCN26t8bQ4d2hoaFalcOWCBOjP7Fnz/kK90IW1XAvtA7+fheF3AsJLkM/2r0Qt2nTR6BVa2scOnAJQUHhnFGf3Xt0wJSpw6Grqyl12kOG9oSlZWPs3XsOL1+GICM9G4ZGunBwaA3vKcNgair+NM21ycbGDOcuboLf7gDWOSiVdQ6yhOeEgVU7B537E/57zrPOQYnl5yCPvnDuJ3nn2brCxGgzK0avWDFSZ8XIBfadpZsqlInRX/Dfcw63bj5jnadVuGLkIHL/launobNDK5w4fgMfP0ajIL8Q5uYmcOprj8mTh0BNXUWqfEmqmU1jnL2wAn57ruL+3SAkJqSV3wuN7wN7Cdb+5GZoqI1TAcuw1+8aAm++Zu6F1JTQzKYx3Ef1QN9+gke3jnDvDi1tDbx7E4G4uFRkpOegtLQUhkbaaNHCFP0HdoJT33aQla2biQWnT3dH69bNcPDAeQQFfeKM+uzRoyOmTB0BXV3pO6sPGdoblpZN4L/3LF6+DEZGehaMjHTR2aEtpkxxg6kp/xSpZVzn7KKiYiQnS95AV52m/zwardvY4MCBAAS9C+OM+uzR4ydMnTaqSvEZOrQPLC1Nsdf/FF6+/ID09CwYGenBwaEdpkx1h6mp+NNY1yYbGzOcu/AX170i13m6yveKG1j3is8E3Cv+e87ThNRXNAKUEFJvBQUFwdbWFgoK5Y0COTk5WLZsGfz9/dG8eXM8fvy4DnPIT5oRoP8l0owA/S+RdgTof4k0I0D/WyQfAfpfIu0IUELYpB0B+l8h7QjQ/xJpRoD+t0g3AvS/pKojQOs7aUaA/rfQSlqVkWYE6H9JdYwAre+qOgK0vpNmBOh/DY0ArTrN8f/iEaAHaAQoNxoBSgiptxYuXIjQ0FC0bNkShoaGSE5OxocPH5CSkoKGDRti586ddZ1FQgghhBBCCCGEEEIIIYRUM2oAJYTUW+PHj8fp06cRGhqKV69eAQBMTEwwdOhQzJo1C6am/GtCEEIIIYQQQgghhBBCCCHk340aQAkh9ZaHhwc8PDzqOhuEEEIIIYQQQgghhBBCCKlF1ABKCCGEEEIIIYQQQgghhBBCiExdZ4BUF1q9nBBCCCGEEEIIIYQQQgghhBBSb1ADKCGEEEIIIYQQQgghhBBCCCGk3qAGUEIIIYQQQgghhBBCCCGEEEJIvUFrgBJCCCGEEEIIIYQQQgghhBAiQ4uA1hc0ApQQQgghhBBCCCGEEEIIIYQQUm9QAyghhBBCCCGEEEIIIYQQQgghpN6gKXAJIYQQQgghhBBCCCGEEEIIoRlw6w0aAUoIIYQQQgghhBBCCCGEEEIIqTeoAZQQQgghhBBCCCGEEEIIIYQQUm9QAyghhBBCCCGEEEIIIYQQQgghpN6gNUAJIYQQQgghhBBCCCGEEEIIkaFFQOsLGgFKCCGEEEIIIYQQQgghhBBCCKk3qAGUEEIIIYQQQgghhBBCCCGEEFJv0BS4hBDyA8m5sqWus/BDUxswt66z8ENLubihrrPww0vIS6/rLPzQNBSU6zoLP7TistK6zsIPL7+4sK6z8EPLO7SxrrPwQ5ORUajrLPzwSkrpOiaKgmyjus7Cv0BZXWfghyYDpbrOwg+tpCyjrrPww5OTaVjXWfih0bW+ckWl8XWdhR/a95yous7CD08HTes6C4T8MKgBlBBCCCGEEEIIIYQQQgghhBBaArTeoClwCSGEEEIIIYQQQgghhBBCCCH1BjWAEkIIIYQQQgghhBBCCCGEEELqDZoClxBCCCGEEEIIIYQQQgghhBAZmgO3vqARoIQQQgghhBBCCCGEEEIIIYSQeoMaQAkhhBBCCCGEEEIIIYQQQggh9QY1gBJCCCGEEEIIIYQQQgghhBBC6g1aA5QQQgghhBBCCCGEEEIIIYQQGjZYb9BPSQghhBBCCCGEEEIIIYQQQgipN6gBlBBCCCGEEEIIIYQQQgghhBBSb9AUuIQQQgghhBBCCCGEEEIIIYTI1HUGSHWhEaCEEEIIIYQQQgghhBBCCCGEkHqDGkAJIYQQQgghhBBCCCGEEEIIIfUGNYASQgghhBBCCCGEEEIIIYQQQuoNWgOUEEIIIYQQQgghhBBCCCGEEBlaBLS+oAZQQgipB5KTMrHX7yYe3PuAxIQMqGuooGXLJhjt2QM/2TeTOt3s7Dwc8A9E4K13iItNhZKSAprZNIKbuyP6OLcVuW9cbCoO7r+Nxw9DkRCfDkUleZibG8LFtROGuXWGrGzNT0KgrqKKnq1/QsdmLdHBuiU6WreEbkMtAIDNpIEI+xZVpfQ1VNWwcOQkDO/SB6b6xsgrLMDbiI/wvXQcZx7cqHR/t67OmD7IHa3NbaCiqIQvibE48/AmNpzwQ3ZebpXyJqmU5Ewc9LuNR/dDkZSYATV1ZTRv2RjuY7uho72VxOkVFhbj9YsIhAZ/Q+iHbwgN/obkpEwAwOadk9G5i43QfYuLS/DiySc8fvgRH959wbevySjIL0JDTVXYtmgMl6Gd0L1XS6mPVRppKdk4s/8RXjwKR2pSFlTVlGHVwhiDRnVC645NJU4vIy0HT+98xLsX0YgIi0NqUhZkZWWhZ9gArTo0xaBRnWDUWFvgvoUFxXj5KByvn0QgPCQWCTFpKC4uhaa2GprZNUK/Ye1g196sikcsmdTkLBzddx9PH3xEcmIW1NSVYNOiEYaPdkC7nywkTq+wsBjvXkYhLOQ7woJjEBYcg5TkLADAOh9PdHK0FrrvgV2BOLj7jljf07pDU2zePUni/EkjNTkLJ/Y9wLMHYUhOYmLUrIUJho7ujLadpItR0MsofAqJQVhILD4FxyCVFaM1PuPQ0aHyehvzNQUBR5/gzfNIJMVnoLS0FFo66rBt1Rgubh3Rqr3kZVtaaSnZOL3/EV4+CkcKq45ZV7GOPWHVsciwOKRUqGODxahjr4TUsf51UMcAIDkpA/57ruP+vQ9ITEhnrvV2phg7rhd+6iz8nFqZ7Ow87Pe/iVs337Cu9YpoZtMII0d1RR/ndgL38d1xCbt2XhEr/Q6drOC/f67U+ZPG48fvcPjgZQQFhSM7Ow8GBtro3qM9pkwdDl1dzSql/eH9Z+zbdwEvX4QgIyMb2joN4ejYGpO9h8LU1EjkvtnZufD3O4ebN54iNjYJSkqKsLFtilGjnOHcr3OV8lWZ5KQM+O25hvv33nOVHzOMHdcb9lUsP/v8b7DKTwpX+emGvs7tK92/pKQU5889wbUrLxD+KRaZmbnQ0laHqZkBfvqpGTwnOEFZWVHq/Enr8eO3OHTwPIKCPiE7OxcGBjro0aMjpkwdCV1drSql/eF9OPbuO4uXL4KRkZEFHR1NODi2hbe3G0xNjQXuk5qagZs3HuPJk7cICYlAQkIK5ORkYWSkB3v71vAc7yp035rAxOeCgPiMqKb4BHDFp6EE8XknJD6DazU+APD48RtWjMK4YtSpmsvQhwplaITQ44yK/I5r1x/ifVAYoqJikJaWgdzcfDRooA4bG3O4uHTHYNdeNfqMlpyUjj17zuPe3TdITEiDuoYK7OwsMM6zP+w7S39vn52di71+l3Dz5nPExSazzq2mcB/lhL7OPwncp7i4BE8ev8eD+2/x9m04vn6JR35BITQbaqClnTmGDuuO3k4dpc6TNJKS0uG3OwD37r5GQkIqNDRU0dLOAp7jB8K+s53U6TLXngu4deMZ17XHDO6j+sK5n73Q/cLCvuDtmzB8eB+BD+8jEBHxHSUlpeg/wAF/bZ4jdX6qy+PHr3Hw4HkEvfvIqmO66NGjE6ZOG1XlOvb+/Sfs23sGL16859QxR8d28J7iLrSORUZ+w/VrDxAUFIaoqO+8dczWHC4uPeHq2rvG65jfnku4d/ct51pvZ2eOsZ59Yd+5hdTpZmfnYa/fZdy6+ZJ1rVeAja0pRo7qhb7OktWTQweu48/1RwEAxsa6uB64Sep8SSo1OQsn9z/EswefkJKUCTV1ZVi3MMEQD3u07WQucXqFhcV4/yoan4Jj8CkkFp9CYpCanA0AWL19DDqI8TyWGJ+OM4ce49WTz0hKyISiojyaNNVD74Gt0W9ou1p5b0ZIfSeTnp5eVteZqC12dnb49u0b3r17B1NT01r97nXr1mHDhg1YtGgRFi9eLPZ+R44cwYwZM+Dh4QFfX98azGHtqY/HVJPy8/Oxfv16nD9/HjExMSgsLETLli3x8OHDav2eL1++oHXr1mjcuDHev39frWnXtIEDB+LRo0e4ePEiunbtWtfZqRIFtacS7/MpLAZTJ+5AenoOAEBdXRm5uQUoLS2DjIwMZv7igonefSRONyE+DZPGb0fM9xQAgKqqEgoLi1BcXAoAGOHeBf9bNlLgvk+fhGHBHH9kZ+czedJQQWFBEQoLiwEAneytsX3nVCgpKUiUJ7UBkr1AdXXojXMrfARuq2oDqImuAe5vOghzo8YAgKzcHCgrKkJBnjmmnRePYYbPaqH7/zNnBaYMYOJXVFyE/MJCaKiqAQAiYr+i67xxiEtNkihPKRc3SHMo+PwpFjMn70JGOtPoqqaujDyuMjRtdn94TuolUZqfPsZg/MgtArdV1gC6bsUpXDj7jPNveXk5KCrJIzengPO3nn1aYdX6MZBXkJMoXwl56RJ9HgCiwxOwdMZhZGXkAQBU1ZSQn1fIig8wdnpPDB/vKFGawx3+QElJKeffyqqKKC4qQXFRCQBAUUkeM5e4oJsz/8ug5bOO4N3z8rKroCgHOTlZ5OcVcf7m4t4Jk+f1lShPAKChoCzxPhGf4jF/2l5kcsqPEvJyCznlZ9JMJ3h4dZcozc9hcZjq8bfAbZU1gJ48+BAnDwm/RpaVliE9jTlfuo11xPR5/cXOV3FZaeUfEiAyPB6Lpu5HZgYTI94yJAOvGb3h7tVNojQjwuLw82jB91HiNIA+vhOKdUtOobCAOS8rKMhBTl4O+XmFnM+MntQd43/uLVG+8osLK/9QBdHhCfi9kjrmJmEdGyZGHZslpI4tE6OODZKyjplpSPcC/lPYd3h7bRN6rZ81ZzAmeTtLnG5CfBq8PDcLvdaPHNUVS5Z58O13YO9NHNgXKDTd0rJSpKUyL4DGje+N+YuGi5UfBVkDSQ+Bz65dp7F96zEAgKysLFRVlZGdzdQ9be0G2Ld/Jaysm0iV9rmAO1i21BfFxSWQkZGBuroKsrKYtFVUlfH3zt9gby9P0AZPAAAgAElEQVT4JXV8fAo8x/6O798TAQCqqsqsWDNlcpSHM5Ytn1JpHopLJbs3AJjyM9lri9DyM3uOKyZ595M43fj4NHh5bkLM92QAgspPN/y+bLTQ/RMT0zHr550IDfkKAJCTk4WamjKysvJQVsa8prhxex0MDcV/ka0g20ji46ho164T2Lb1EABBZagh9u1fC2trM6nSPhcQiKVLt3OVIVVkZTG/i6qqMv7euRT29q359rNr6copK8xnVVBUVISiIuYcrqSkiLVrf8FAF3Gut1V7BcTE5zAAUfGR7n0LEx8fEfH5XUh8hogRn9lixqfqL5t37TpeSRn6owpl6FYlZWiZwBjt2X0Smzcf4PxbWVkJsrIyyM3N5/ytffsW2PXPCqirqwr9/pKyDKnyHRb2FZMmrEF6OnNtUFdXQW5uPuc89Mtcd0z2HixxuvHxKZgwbhW+f2fOjRXPre6jnLB0+US+/ZYv3YMzp8s7zMkryEFJURE5OXmcv/V17oQNG2dCQUGysSMyMpKPNQkL+4KJ41chPZ3pzMYfHw94Txkicbrx8SkYP3a50GuPu0dfLFs+WeC+w4YsQNjHL3x/r2oDqJxMA6n3ZdvlewxbtzLlWVAd239gg9R1LCDgJpb+vlVoHdu5cwXsO7fh22/37hPYvGkf59/C6tg/u1dBXV1NZB6KShMkzndY2FdMnrBBaB2bPdcNk71dJE43Pj4VE8b9gRihdawXfl8+Xuy0XAcu5sRE2gbQ7zmSv8eJCo/Hb9MOIFPI88aEGb0xcoJk7xMjwuIwc8w/AreJ0wD65lkE1iw8yXnPoaauhMLCYhQVMrFt06kpVm4ZDUUJ35sBgE7pAIn3Ibw0p/es6yxILd1XvA7h/xU0ApSIpT41MP3brFmzBjt27IC+vj4GDBgAFRUVNGok+YP99OnTcezYMfz9998YM2ZMDeSU1IX8/ELMmbkH6ek5sLFthDXrx8HC0gjZ2XnY7Xsdh/bfxo5tl2DbvBE6O9qKnW5ZWRkWzN2LmO8pMDbRxtoNnmjT1hwFBUU4fuQ+tm+5gFMnHsLGthGGjXDg2Tc+Lg0L5u5FdnY+WrUxw9IVo2BpZYzi4hLcCQzCquXH8fzpJ2xcdwa/rxhV3SHhk5CWjJefgvHi0wfEJCdgz9xV1ZLu6aVbYW7UGFHx3zFm/UI8CXkLJQVFzBoyFusnzsXPgzzw5nMo/K6e5tt3mos7pgwYiZKSEizy3wyf84dRWFSEzs3b4OhvG2Fh3AQnf9+MrvPGVUteRcnPL8KC2fuQkZ4LaxsTLP/DA+aWhsjJzof/rps4dvAedm2/ima2JvjJQbLRxBoaKmjWvBFsWzZG8xaNsXjegcp3AtMjW1e/AQYP/Qnde7eEVTNjyMjIICkxAwf8AnHm+GPcuRmEXSbamDlP8oc4SRTkF2HtgpPIysiDeTNDzFnhiibmesjNLsAJ/wc4f/QpDvvegXkzQ7S1F38UX0lJKVq0bQKnwW3Q5idzaOmoo6SkFJ8+xGD3X9cQ9SkB21ZeQBNzPZhZ8TYIFBeXwLixNvq4tkXHrlZoZKYLAIj7nopDO+/gcWAoLp14DuMm2hjg1qFa41FRQX4Rls49jMz0XFjaGGHxajeYWRggJzsfh/bcwalDj+C/4xasbIzRobNkI4nVNZRhbWuMZi0aoVlzE6xYcEys/UZ6dsFIzy5Ctz+8HYLl85lex86DRI9krw4F+UVYMfcoMjNyYdnMCAtWD4eZhT5ysvNxZM9dnDn8GPv+DoSljTHad7aUKG11DWVY2hqjWXMTWLcwweoFx8XaLyMtBxuXn0VhQTEsbYww6zcXWLcwgaysLOK+p8J/+008CAzGUf97aGdvAbt2ZlIcuXgq1rG5FerYOVYds6hCHWtboY79w6pjW4XUsRKuOtZJQB17FBiKi7VUxwDmWv/LjF2sa31jrF0/HpZWxsjOzsM/O6/g4P5A+Gy9ANvmjeHg2FzsdMvKyvDrnD2sa70O1v05AW3aWqCgoAjHDt/Fti3ncPL4A9jYNsbwEbx1avzEPhg/UXjnqsBbbzFv9m4AgOtQ4aNLqtu9e684jZ8TvAZjxoyRUFNXQXj4VyxauB0fQ6Mwc8Z6XLy8DYqKkr1MCguLxrJlu1BcXAKXQd3w2+IJ0NZuiJiYRCxfuguPH7/DnNkbceWaD7S1G/LsW1ZWhjm/bMT374kwMdHHnxt/Qdt2NigoKMThw1ewZdMRHD92Hba2TTFipOSd1kTJzy/E7Bk7OeXnj/VenPKza+dlHNx/C9u3nodt8yZSlJ/diPmeDGMTHaz/cyKn/Bw9fAfbtgTg5PH7sLFtDLcR/M+POTn5mDRhC75EJ8DC0hjzfh0Ke4fmUFCQQ0FBET6Hx+LmjdcSd5arqnv3XnAarry8hmLGDA+oqasiPPwLFi3chNDQSMycsQaXLvtKUYaisGwZ07g3aFAP/LbYm1OGli31wePHb/DL7D9w9dpuvjJUXFyCDh1aYrhbHzg6toOenhZKSkrw7l0Y1qzehdDQSPz222ZYWjVBs2Y1N3r/3r2XnMZPL68hFeKzmSs+O6WMzw6u+EyuEJ+3+GX2Oly99o+Q+LTAcLe+cHRsWyE+/7Dis6XG4wMIKkOjuWL0FytGq3Hp8q5qKENTuGK0nVWG1uLqtT18MbK0NMW8eePRoaMdLC2bQEODaYBJTc3AmTM3sH3bIbx6FYx163Zj7drqHd2Xn1+IWT//hfT0bNjammHdhp9hadUI2dm58N0ZgAP7LmPblhOwbW4GR8dWYqdbVlaGeb9sw/fvSTAx0cP6jTPQtq01CgoKceTwdWzdfBwnjt+Cra0Z3EbyduYsLi6Bvr4Whrn1hJNTBzSzMYWMjAwSE9Ow559zOHb0Jm5cfw4Tk5P4dYHwjhzVIT+/EDOn/4n09CzYNm+K9RtmwtKqMROfv09j/75L2LblGJo3bwrHLvyN28KUlZVh7i+bWdcePWzYOBtt2zVjxecatmw6ghPHbsDW1gwjRjrx7S8vLw8bWzO0aGmOli0tcevmMzx6+K46D10q9+495zR+ek0cjhkzxkBdXRXh4dFYuGAjQkMjMOPnlbh85R8oKko2g0DYx0gsW7qNVcd6YvH/pkJbWxMxMQlYunQbHj96jdmz1+DadT9oa/POKGFpaYp5v3qhY0c7WFqactWxdJw5fQPbth1g6tgf/2DtH/OqJxgs+fmFmP3zNlYdM8UfG6aw6lgedu08hwP7rmH7ltNo3twUDo7ijyYuKyvDr7/sQMz3JJiY6GL9xmlo09YKBQWFOHr4FrZuPokTx2/DxtYUbiN7VJreujWHkJubj1atLBAUFFGFI5ZMQX4RVsw7hsyMPFg0M8SCVcNgynoeO+p3D2cPP8H+vwNhYWOE9vbSPI8Zwbq5CaybG2PNwpNi7ZcUn4G1i5jGT9tWjTD7f4NgZmmAkuISPL77EdvWXMDb51HY9dc1zF4ySJrDJoSw/KfGUV+4cAHPnz+HsXHtTn0CAFOmTMHz588xZUrlvXoJ4Xbu3DkAwNWrV7F//374+vpiyZIldZwr8qM4c/IR4mJToaqqhG1/T4GFJTP1mrq6CuYtGIKevVuhrKwMPlsvSpTu3dvv8T7oC2RlZbB522S0actMB6KkpIDxE3vDYwzTe9p3xxUUsUZ1sh0+cAfZWXlQV1fG1h1TYGnFnHPl5eXQx7ktFi5mRoEEnHmCqEjJezZK4uLTOzB07waXpdOx8tDfuPn6cbWk6+rQG/a2rVFSUoKhK2bjSchbAEBBUSH+OrUX288zL4ZWec7ijAhlU1RQwIpxMwAA284dwqbT+1BYxIwqehLyFkNXzkZpaSm6tGwPF/se1ZJfUc6deoL42DSoqipho89EmFsaAmBGgc6ePwjderVEWVkZfLeJN9Uhm6W1Ea4/XAWfPVPx8y8D0MNJ/AetYe4OOHPlf/Ce4QxrGxPIsNZe0NNviPn/G4aBrkyDw5njj5CfXyQqqSq7HvAaSXEZUFZVxJK/RqKJuR4AQFVdCV6/OOGn7s1QVgYc2ilZD7u1u8Zh7S5P9BzQClo66gCYkS+2rRtjxfbRaKilhpKSUlw49oxv33HTe8LnxDQMHdeZ0zADAEaNtLFg7TDYdTADAJw/IvmIckldOvMCCXHpUFFVxJqt42BmwTQkqakrY9rc/nDsaYuysjL4+dyUKF1zKwOcu7sEG3dNxORZfdG1t/RTNlV0/dIbAICljRHMrQyrLV1hLp8tj9HKrWNgZqEPgInRlLn94NCDidHeHZLFqKmVAU7fWYwNvhMwcVYfdOklfsPF0wdhnJ7Gy//ygI1dY870SkaNtPHbWjcYs6aHfXg7RKJ8Sep6wGsksurY79VYx/7YNQ5/7PJELwF1bCVXHTsvoI6Nnd4TO05MwzAhdawVq46dq4U6BgCnTz5ELOtav33ndM51VV1dBb8uHI6evVujrKwM27eclyjdO4Hv8D4oGrKyMtiyfQratGUamJWUFDBhUh+MHsv0et7pc4nvWl+Zi+eY2NjYNoaVtYlE+1bF1i1M5wanPj9h4aLxUFNXAQBYWTXBTt/FUFVVxrdvCTh5QrL6BgA+24+juKgYLVtaYN36mZzGBRMTfWzzWQBDI11kZuZgz+4Avn0DA58j6F04ZGVlsX3HQrRtx8yCoKSkiEmThmDsOKaXvo/PcRQWVu917dTJB5zy47PzZ57yM3+hG3qxys+2LeckSpcpP1GQlZXB1u3TeMqP16S+XOXnosDys3VzAL5EJ8Dc3BAHjyxA1+52UGDN6qCkpIAWLU0xZ95QaGmpV+XwJbZ1y0EAgFOfzli4aBLUWCPhrKxMsdN3GVRVVfDtWzxOnrgmcdo+24+gqKgYLVtaYd36uTxlaLvP/2BkpMcqQ6f49j14aD0OHV6PIUN6Q0+PGRErJyeHdu2aw89/NXR0NFFcXIID+yU7D0hKdHyWVlN8LLFu/RwB8WHXMf7OhQcPrWPFp5eA+KyqtfgAwNYtTMMME6PJFWK0nCtGVyVO22f7Ya4yNK9CjJaILEM9e/0E7ykj0batLadhBmBGy3l7j8Bk7xEAgMuX7nFGzlaXUycCERubDFVVZezwnQ9LK6ZDt7q6KhYsHINevTsw56HN4nXkYrsd+BJBQZ8hKyuDbT5z0bYtM0OIkpIiJk4ahDFjmZHtO3xO852HRnk44drNrZg5yw02tmac5w19fS0sWeqFIUOZmTmOH7uJ/HzJZ7eQxMkTNxEbm8SM4PVdBEsrZoYhdXVVLFjkid5OHVFWVoatm49KlO7twBesa48Mtu1YgLbtmM6sTHwGY8w4ZhaUHT4nOTM1cTt2Yi3OBPyJVaunYaS7U5WnkK8uWzbvBwD06eOARYu8OSOWrazM4LtrBauOxeGEFHVs+/ZDnDq2fsN8TiOniYkBfHyWsupYNnbv5m/k6tXLHlOmuKNt2+YV6pgmvKeMhLc3M/vTpUt3a6CO3eHUMR/fOVx1TAXzF3qgV+92rDLEf24Q5XbgawQFRTDXep/ZaNOW6dCqpKQIr0kDMHos02nrb5+zld4r3rn9GrcDX6O3U3s4dpV+SmdpXDn7EolxGVBRVcSKLaNhyvU85j3HGZ172KCsDNi/Q/jsJoI0tTLAyduLsG7neHjNdIKjBM9jZ488QU52AVTVlLB8swfMLJnnaDl5OXR1aoFp85n6ef38a3yLlnz2D1INZP7F/xEe/6kG0KZNm8La2hoKCrXbixQAdHR0YG1tDR0dnVr/bvLvFhMTAwCwsJB8fTBS/1259AoA0H9ge+gb8D+QeHoxPV1DQ74jOkr8xsYrl14CAH6yb4Zmtvwjjj29ekFGRgbJyZl4/uwTz7ZHD0NYeeog8KXVwEEdoKWtjtLSMs731JTSUummq6zMmF7MqMNbb57gXeRHvu1/ndqH0tJSGOnooVcb3nVnnNp2hoGWLkpLS7Hp9H6+fd9GhOLWmyc831OTblx5DQDoM6At9A0a8m0fM6EHACAsNAZfohLFTldWVpbzIkFSLeyaQFFR+CQVA1yZdUby84vwpYYb0e9f/wAA6Na3BXT0+adrGjqWGdkUGRaPmC8pYqfboq3wqeEaaqmhvQNzzo8Ii+fbbtOqMeTkBN/CycjIoOcA5oEyITadM6VoTQm8yvQC79WvFfQExMfdkxn1E/4xVqIHt6qUH1Ey0nLw/CFzznIeJHhtw+p252oQAKBnv1bQFRAjN09matfPH+PwLTpZ7HSrEqP0FGZqrAYNVaFvxH/tkFeQQ1NW4zD3tK814R6rjnWvpI5FhMXjey3VMdsfqI4BwJVLzwEA/Qd2hIGAa/2EicyojdCQbxJe618AAH7qbAMb28Z82z29nLiu9WFip5uWlo0H94MBAIOH1N7oz/Dwrwj7GA0AmDjRlW+7oaEOBg5kRrJeunRforQzM3Nw/z7TeWL8hEGQk+Odfl1NTQXu7syUyFcuP+RM38p26eIDAEDnznawteUffeY1cTAT66R0PHv2QaK8VYZdfgYM7AQDA/6pZCdMZPIdGvIVUVH89UGYy6x07TvbCiw/4736cMrPswrlJzU1C2dPPwIA/LrQDRoaKmJ/b00KD/+Cjx+ZafUmThzGt93QUBcDBzKNIhcv3ZUo7czMbNy/z9z3TpgwREgZYl52Xr58n68MdewofH1Ebe2G6NaN6RwWHPxZonxJQrL43JMobSY+zHNNzcSHWY82OLhmRxzxxoh/6u/aK0P3+GJUGTs7pmGjoKAQGRlZEu1bmUuXmPo+0MUBBgb86297TWKeeUJCohEVFSt2updZ6dp3bgkbWzO+7RMmDmSdh9Lx7Fkwzza7VpYiR+C6DmE6/OblFSAyIkbsPEnj0kVm6YaBLl0Ex2ciMzVwSEgUoiLFjw87XfvOrWArID6VXXuE3QvVpfDwaHz8GAkAmDjJjW+7oaEeBrr0AABcuihZ5zmmjjH3RhO8hgmuY6MGAgAuX7orRR1jGuhroo5dvsS8PxjgYi+kjjEdrUJDviAqKk7idO07t4CNLf+99YSJ/Vl1LAPPngnvNJmbk48/1hyCiqoSFi2u/Rnp7lxjlvnq4Wwn+HlsHDOr2eePcfheS89jLx+HAwB69rdDQ03+KZF7DWiFhlqqKC0tw52r/65lygj50fx4V7MaZGdnB01NTXz5Uj6H/cCBA6GpqYkHDx7g7du3GDVqFJo2bQoDAwM4Ojri4MGDQtMrKytDQEAA3NzcYGlpCT09Pdja2mLw4MH45x/eOcDXrVsHTU1NrFu3TmA6Bw8eRLdu3WBoaAhzc3OMHj0aHz5U/vAbFhaGmTNnolWrVjAwMICpqSlcXV1x5YrgkTrcMbhz5w4GDx6MJk2awMjICE5OTnz7PXjwAJqamnj0iLmxHDRoEDQ1NTn/PXjwoNI8ipKVlYWlS5eiVatW0NfXh62tLebNm4e0tDSh+1y/fh1ubm4wNzeHnp4eWrRogWnTpiEsTPCLGXZehRFULir+/dKlS3BxcYGpqSk0NTURFBQk1fGmpKRg+fLl6NixIwwNDdG4cWM4OTnBz88PxcW8vaXY38++qZI27l++fIGmpiaOHWOmA5sxYwZPWkeOHOHbp6ysDH5+fujSpQuMjIxgamoKDw8PhIQIv6FJTU3FmjVr4ODgABMTExgbG6Nbt274+++/UVRU9ZenKSkpWLBgAZo3bw59fX20bt0aK1euRG5urtB9vn79is2bN8PFxQUtWrSAvr4+zMzM4OLiglOn+Hu+HT9+HJqamhg+XPg6VcHBwdDU1IStrS3fb1bbcnLyERryDQCETm/bqrUZ1FkvlZ4//STwM4K8fB7OSlfwOo36BpqwYI0UfPEsnGdbXCxTf82a6gvcV1ZWFqamzLZnT/gbD/8NerbuBAC4/uqRwO2xKYkI/sK8gKrYANqzNfPvD9HhiE0R3KB4/eUjgftWt5ycfHwMYR7o7YVMb9uyVROoazDrQr6s8FvXlYYNy9clKqmhRm4AyMspQMRH5gFR2NSb1i0bQVVdCQDw7oX0a8pWpME6xtISyY9Pgys+NdUJAABycwrwKZR5CdNRyPS2tnaNoKbOlJ/XzyNrLC/iCrwWhOLiEsjLy6F3P/GnWJNWbk4BwkOZMiRselvuGL2tpRgZGDONIJkZuUiM418Xt6S4BFHhTEOIpY1RjeUjV4w61qxlI6ix6lhQNdaxBv+COgYw5+mQYOZa79BF2LW+KacB6dlT8a+rL54z9wXCpj01MNDkzCwhSQPolUsvOPVsgEtHsferquesl7caGqpo1VrwOcmxC7Nm1/ugzzzrvFXm9atQFLNGazg68q/7BQBdWGknJaUhIuK7wLyxv78iAwMdWFoyjYjPnlbfSy6m/DDrazp0Efw7S19+mDIhvPxocZUf3nRvXH+FoqJiaGqqwVFIvurC82fMM56GhhpatxZ8X9SlC9N55n3QJ4nK0KtXIZwRPw6OgqdfZ6edlJSKiIhvYqcNAJqaGgBq9r7o+TOmbDLxEbwWd5cuzLH9uPEpqeSTVSNeGWIaY6sWI8GduKoSozdvQgEAKipK0NGpvpF+OTl5CAlmrt8OQqa3bd3aEhoazLX12ZNggZ8R5DmrwcWxi+B0DQy0YWnJdOZ99lT8dAFAU7O8I29N1quc7DyEBDP3f8Kmt23dxooTn6cSXCOesxp9haXLG5/q7XxTU57x1DHB7yrYdSwoKEzCOhbMqWOOju1Fps3Usa9ipw3UdB2LBgA4CpnetlVrC646Jv7sLi+eMXl26CI4XQMDbVhYMjN9PH8aKjSdHT5nER+XiqnTXGFkXLsDg3JzCvCZ9czavrPg5w0bu/Lnjbcvaud5LDGeWU+5kamuwO2ysrIwacLE6vWz2psumJD66D/VACpKYGAg+vTpg69fv6JXr15o06YNgoODMXv2bPj4+PB9vrCwEKNHj4aXlxfu3LkDS0tLuLq6wsrKCqGhoVi0aJHY3z1//nzMnj0bwcHB6NSpE3r27ImQkBA4OTnh9evXQvc7c+YMunbtisOHD0NNTQ3Ozs5o0aIFnjx5gtGjR2Pt2rVC9z106BCGDRuGnJwc9OnTB1ZWVnj58iXGjBmD8+fLp4UxMDCAh4cH9PWZxorevXvDw8OD85+BgYGwr6hUZmYmnJ2dcfjwYdjZ2aFnz57Izc3F3r17MWTIEIGNZitXroS7uztu374NGxsbuLq6okGDBjh+/Di6d++O69evS50fYXbs2IGxY8ciLy8Pffr0QefOnTnTxEkiMjIS3bt3x7Zt25CZmYl+/frBwcEBISEhmD9/Ptzc3FBQUMD5vKurKzw8PDj/ljbu6urq8PDwQNOmTG9ze3t7nrTMzc359pk+fTqWLFkCPT099O3bFw0aNMDVq1fRr18/REdH830+ODgYjo6O+Ouvv5CRkYEuXbrA0dER3759w5IlS+Dm5obCQumnjUlISEDv3r2xZ88eFBYWon///rCxscHu3bvh6uoqtIH1xIkTWLVqFWJiYmBlZQUXFxfY2NjgyZMn8Pb2xsKFC3k+P3ToUOjp6eH27duIihL8ktXPzw8AMH78eMjL1+0yylERCZwGcnZjZEWysrIwM2Pqb2SEeL36U1OykJ6ew0pX+ItvcwvmOyMjedNld4ArEfFSuaSkRKI8/Uj0NLWh25BpPAiOFt7LPuQLc5PavAnvTXZzU+bf7AZSgft+ZfbV19SBToOam2ooOjKRU4aaWgg+r8jKyqKJKTMlZU1PWSyuN6+YhxJ5eTlO3mrCt+hksDv2sqflrEhWVgYmpsyDyfco8XuLVib4DdMpp4mF4I4EIvd9zeyrqa2GBpqqlXxael+jkjjlx0xIPmVlZdGYNYXol0jxRxDXlBsXmRFcnbpYo6EWf0/b6sYdI1Nz4TFqxCpDkoyyrgr7bs2gzZoWduX8Y/j4/hunIS8+Jg3rlpxG7LdUmFnow9m15kbKfueqY41F1DFjVny+VWMd+1CFOvahluoYwFwn2WXI0lLwMh6ysrIwNWPO4RFiXldTJLzWi5suAFw8z0x/27Vbi1qdvpTd6Ghu3kjovboFq5GxrKwMUZHij+hhp62rpwlNLQ0haZfPmBHxubwBNCUlA+npzEgPdiOnqP25962qyIg4rntFwb8zd/mJjBBvVEhKSqZY5cfCwoiVLm/5CXrL3GdbNWuE4uIS/ON7GYMHLkeHNjPRzeFXTJ/ig7t3pOtwWhWfWQ1GostQEwDsMiT+b8V+Ua6rpwUtLf7RJ0za5eUj4rNkL9ZfvGAaL6yshI9+r6rPrGOomfgwsRc/PpI17tVGfADuGDUW8zxU3WWoSfnnxShD+fkFiIr8ju3bD2Gv/1kAgMdol2qdhSMyIqb8OmbFP7MQwHpmbcqcLyp2IBGGObcyM1pYWgpOFwDMLUxY6Uo2ivPlC6YxR15BDmZmNdcZLCKSKz5CrhFMfJh7AHGvEbzXHuHxYV97Iqvx2lOT2OXa3EJ4HbPkOg9FRop/rmCnrSeijlly1bHPYtaxyMhv2L7tIPz9mem7R48eVM11LLb8Wm8leNkBpgyx7+nEqwvMtZ5dx4QvZ2BhYSwy3dCQLzh6+CbMLYzhOcFZrO+uTt+ikjjPG6Kfx5hn1q+RtTPdLLsEiOqMyX6n9jWKpsCtEzIy/97/CI+6fXv/A9m6dSt8fHwwbtw4zt9OnDiBqVOnYuPGjZg0aRJUVctfcCxbtgxXr16FpaUljh49Cmvr8h6QJSUlYjfEXb16Ff7+/mjQoAECAgLQvn17ThqLFy/G7t27Be734cMHTJ8+HYqKijhy5Aj69OnD2RYaGooRI0Zg48aN6Nq1K7p168a3//bt23Hq1Ck4OZUvdL5x40asXbsWK1euhKsrM22UtbU1fH19MXDgQCQmJmLOnDno2rWrWMdWmcuXL6Nv3764ceMG1NWZlyNxcXHo06cP3r17h4CAAIwcOZLz+Rs3bmDLli1QU1PDydK3xkkAACAASURBVJMn4ejoyHM8y5Ytg7e3N169egU9vep7Ib5v3z6cOHECzs5Vu1BPnjwZ379/x5AhQ7Br1y4oKzOjPdh/u3v3LtavX4/ly5cDANasWQMAnJGbvr6+Un2vjo4OfH19MX36dERFRWHcuHEYM0b4lBPfvn3DkydP8PTpU06jaUFBAcaNG4cbN25g8+bN2L59O+fzeXl5GD16NOLi4rB8+XLMmjWL0zCYlpYGLy8v3L17F5s2bcLixYulOob58+cjOjoaPXr0wKFDh6Chwbx4io2NxeDBg/H5s+CGpN69e8PFxQW2trwjJiIiIuDq6ordu3dj5MiR6NCBmTJKSUkJ48ePx19//QV/f3/Ob8CWmZmJU6dOQUFBARMmTJDqWKpTUnIG5//19PmnLq24LSkpU7x0uT4nMl09ZltyUgbP342MtREVmcDXMMpWXFyCr1+YG7icnALk5jDrHvxbGGmXn1+EjeAEgNhUZpuRDu/5iL1/bIrwm1judI209ZCSyT9CqzqkJJf/1oKmginf1hDAN6QkVe9UPdLIzS3AIf/bAIAeTnacEc41IS05m/P/2rrCX+Jr6zLnpFSuz1fFs3th+MwaNdjbRXCPbWFSEjNxLYDpPNXLpXWNTCPL+a7k8vKgoye8/OjoseNTt+UnMjwe4R+Z3r/OgwSPLqluqTwxEtxowmxrACCm2spQZZRVFLFq21is+PUoPn+Mwy8T9kBBQQ5y8nLIzyuEmroyBo3sBK+fnUROR11VktaxtBqoY04/cB0DeK+x4lzrK16TxUlXX0S6+vqaEqUb/imGMztFbU5/CzAjLwFm/TZhuLexPy9R2nr808qxKSsroUEDNWRm5vCkzf3/+vrC92dvkyRfleH9nYV3qNKX8F4xmedeUXi65fegvOXnyxfmPkdVVQlenpvxPigKcnKyUFNTRkZGLh49DMajh8EYPaYnflviLlaeqkNSUioAQF9f+OgU7t+Q/Xnx0pa+DFUmMPApPnxgZukYNsypkk9Lr7yOVV6OuT8vXtqs2IsdH/Fjz8SHeV6syfgA4saovHxJVoaqL0YtWwzi66wqLy+HUaNcMGeOp9h5EkdSUvlzjKjzM3vtVu7Pi5uunhjn/WQJymNuTj78/C4AAJycOnJGztWEZJ5rROXHIW69EvfaoydhunVNvPN01eqYnoi0mTqmjszMbJFpt2g+QHAd8xiEOXMniJ0ncSSJea3X05Psni6Zp46JutZrsvLBX3dLS0uxcvk+lJSU4vdlnlBQqP1mCO7nK20Rz2PaetX7TF8ZfSNNfItOFtq4WVJcgthvTBnLyylEXm4BVFT/Pe/NCPmR0AhQlsGDB/M0fgKAu7s7mjVrhszMTLx584bz96SkJOzduxeysrI4dOgQT+MnAMjJyWHAgAFifS+7UWv69Omcxk92GqtXr4aRkeCeZps2bUJhYSFWrlzJ0/gJALa2tpzRn3v27BG4/5QpU3gaPwHgl19+QYMGDRAZGYlv3yTrUSkNdXV1+Pj4cBo/AcDIyAje3t4AgHv3eNcN2bFjBwBg2rRpPI2fADB79mx07NgRmZmZOHDgQLXmc8yYMVVu/Hz8+DFev34NDQ0NbNmyhdP4CQCNGjXC+vXrATCjC/Pz86v0XdVhw4YNnMZPgGkYZI9qrvi7HD16FF++fMHQoUMxd+5cnlGRWlpa8PX1hYKCAvz8/CReIwFgGmQvXboEOTk5bNmyhdP4CQDGxsZYvXq10H3btWvH1/gJMOupLliwAAB4RjwDwMSJEyEvL48jR47w/RbHjh1DdnY2Bg4cCENDwSMua1N+bvmoWiUl4euXKCsz2/JyC4R+hlteXvnnRKaroggAyM3lHd1r78BMRXPt8iskJvDfBJ89/RgZGeVTF+fk1n2Zl4SacnmDW16h8JjmssqPujLvAzN7/7xC4cedy1X21FVq7oE7T9IylCdeGapJf64+g8SEDKipK+PnX8S71korP798dLmiiPgoKTPnvfw86Ue6s6UkZmLnOmY6+k5drdFOyDQ9gpQUl2Lz8nPIzy2EnmEDDB/vUOX8iMJ9vEpKwh9my89BVY9PVdy4xNzLNdRUhX0XwdPSVTfu9TNFxUiJFaN8Mc/T1cHK1hh/7vKClS3Ta7uoqITzmxYXlSA3pwA5OTWbH+46JuocxK5jedVUx/6upjrmVsN1DOA9ZlExUlFmX5Or+VrPKpvipnvhHDP6U0tLHV27C54uraaw73OUlIW/HFLm2pYrwf1HHuuzyqw4V5Y+d9p5XP+vJGJ/Zc5vWH33Rblilh/2d0tzr6gsRroVy09WFnMf+ODee3x4H42p0wfi4dPNePh0M27f34AhQ5m6dfTIHVy88FSsPFUH9vGL+p2rXoZEv7wsL0PiTduYkJCM5cuY5+RevX5C166Cp22sDuIcA298xJ96UpzYc6cvbuwTElKwfNnfAGo+PoB45wrpYyRuGVJmpS08Rrq6WtDV1eRJa9SoAZg6dWS1N1DwXm+Ex0VFRbJzIO95SES8VSS7PgLAypX+SIhPhbq6Cub+6lH5DlXAnS/R1wh22RfzPC1muioS1qm6lpvHqgeifnMp65g4aXOnLyptXV1t6Opq8dYxj4GYOnVUndUxZRXJfmtx65gKK11B9xDHjgYi+EMUBg7qjI6dBC/lUNPy88V7ZlXivPOonWfWdqzlP+5ee4/kRP4OaFfPvUZWRnkZq+tnaUL+zagBlEVYA5eVFbN+THx8+Uim+/fvo7CwEJ06dRLYuCKu4uJiPHv2DADT2FqRkpISZyQmt9LSUgQGBkJGRkbgdgCcBsIXL14I3C7oeBUVFWFmZgaA93hrSuvWrQVO5Soo5tyxGj16tMD02KMaHz58WK35HDRoUJXTYK+h2q9fP2hp8ffqc3JygqGhIbKysvD27dsqf19VyMvL8zWOA4J/F4AZmQsAQ4YMEZiekZERLCwskJKSgogIyeetf/z4McrKytCxY0eeRlm2/v37o2FD4SMX8vPzcfnyZaxZswZz5szB9OnTMX36dE7DZ8XRo8bGxhg0aBDS0tJw5swZnm179+4FwIzmJcKN9ewBVVUl5OcXYcZUXzx/+gkFBUVIT8/ByWMPsGXjOcjLy3E+L0vTMxAxHfS/jeuXX0NGRga/LXeDkYnw3sz/Rnm5hVi38BQy0nKgZ9QQM393kWj/PZuuIfj1V8gryGHeqqGcdSUJM31Q4NV3AIBe/VpBXkGukj3qvytnX8LbzQdpqdlY/McIHL02H2fuLsbG3V4wb2aIwMvvMGfCbsTH/DtGBIgjL7cQf7DqmL5RQ8ySsI7t3nQNH1h17FeqY3xKSkpx5RLz7NFvQAcoUD0jQpSVMp0iS0vLMNClE2bMGgQ1NaY+6eg0wKq1nmhpx0xV6r/7Wp3l80eXk5OHmTPWIiUlHcbG+lizdnZdZ+mHwsRnDVd8ZtV1ln4Yd+8dxIOHR/D6zRkE3t4HL6+hOH78CgYPnoHnz6tvHeJ/I789F3D54iPIyMhgxSpvmJjU3HIbpP66d/8wHj46hjdvz+H2nYPwmjgcx49dxuDB0/D8ee1P8V4XEhPTsGPbGWhoqGL+glF1nZ0fztDR9lBRVURBQTGWzjqMty8iUVhQhMz0XFw69Rx+W65DXr682aamZ50hpD6jKXBZGjUSPCc+e7QZ90gw9uhIdoOQtFJSUlBQUMCsj9VY8Fz/TZo04ftbamoqMjOZ3iGWlpYivyM5WfBaScK+T9Dx1hRJYp6amlpprNiNt3Fx4q1dIy5h3ycJdp5MTYWvOWJmZob4+Phqz7+kDA0NBa5t2aABM70h9zqlAPDlC7MO1vjx4ytNOzk5udIyW1FsLDNdoaC6wNa4cWNkZPBP4/H8+XN4eXkhJkb4GgdZWfxTMk6dOhUBAQHw9/fnNKzfv38fYWFhsLW1RZcuXcTO/5EjR3D06FGxP3/j7lKxP6usWt4Lr6CgiKdRkRt7hI2402Wwe/Cx0xWGPVJIVZW3N6CxiQ7Wb5qARfP24XN4HKZO2lFhuzb6DWiPvXtuAgA0GtTcFKY1ISe/vBeeiqLwmKqyel9n5+fy/J29v4qi8BfnqlyjxLPzcoV+rqpUJC1DKnU35UrAqSfw3caM2po1fxCcnNvU+HeyRz4BQGFBEVTkBR9/QX4x83kV0b2FRSksKMYfC07ic2gcGmqpYsW20RKtLXho521cO/sasnIymLdyCGxbV/3aVRnu4y0oKIZqpecg6eNTVS+fhHOmM+o7qObWtKxIWaW8DImKUQErRsq1NK1R8Nsv2Lb2ApSUFPDnLi+YNCmf6qtV+6b48x8vzBjti69RSfD3uYkl60eKSE163HWsoKAIqpXUMZVqrGPL/wV1DOA9ZlHn6bx89jW5mq/1rLIpTrqPH4YgmTW1uuvQ6p/+dqTbQsTFp/D93ctrMCZOcuXc5xTkCx8dk8+1TVVV/AZsFdZnuUcRiEqfO20Vrv8vELF/Puc3rL6GdVUxyw/7u6W5V8wXWX4El0vu7xkzrpfAfcd6OuG3Bf6IjIxHUlIGZ+mFqhjhNhfx8fxTzXl5DcPEScM4+RL1O1e9DIkevVVehkTfHxcUFGLmjNX48CEc2toN4ee3ClpaVYsREx/+9wdeXkNZ8an8GHjjI/49vjix506/stgz8VmDDx8+s+KzssrxAYARbnNElKHhYp0rpI+RuGUon5V25eVTRkYGxsb6WLhoMoyN9bF27T9YMH8jrl3fDRWV6jkX8V5vCiEvL/iY8/IkOwfynodExDtP/OvjyROB2Lr5OABgwcIx6Ne/5qdy585XQX4h5NUFx6e87It5nq6QrjB5Ytap2uI2fJbg89DE4Zg0yQ2qrHIp8jeXso6JkzZ3+uKkza5jixZ5M3VsjS/m/7oB12/413ody8+T7LcWt46xR4pWvIdYt+YwsrPz8NuSsdDVEz6Fbk3jHpEvzvNYVZ43JGFgrIXf/nDDusWnEB2RiMXTD1bYrokezi1xYh8zyEdN48eoo/8p1OZcb1ADKIuwxbMFqeteFyUlJQCYaXK518iURF0fAyBZzLlVd94rm5aVe7ra/wJJ48suj87OztDWFj0aq7Lt1Sk3Nxdjx45FYmIixo0bh0mTJqFp06bQ0NCArKwsbt++jWHDhgn8/e3t7dGqVSu8fv0ab9++RZs2beDn5wcAmDRpkkT5+Pr1K2cEcHXT53oRlJSYAbWmgstqUiLTOKwnYo0+bnpca0EmJWbAytpYcLqstSN0BbyQ6tqtBU5f+B+OHb6HVy/CkZaaA00tNXTp2hyeXr1w5NBdAIChoRYUFYVPnfYj4l6f01hHHx+iwwV+zlhbHwAQV2Gtz9iURLS1tIWxjvDexMY6+pz/j0utuQXvdbnKRHJiptAylMwqQ6LWMKxJVy++wl9rzwIAJk/vC49x/Gtb1wTuNUJSk7NhImStWvY6j6LWMBSlqKgEfy4+jfcvo6GmoYzl20fDxFT42jMVndr3EGcOPIaMDDBj8UA49K6d6YW4y0NKUiZU1QSXafbasex1HOvCjYvM9LdNLQ1gbSv4nFYTuNdGTUnKErrecQprPT1py5CkAo4xU0p26mLN0/jJpqgoD5cRnbDzz8t4dj8MZWVlNXLvWLGOCYsPu45pVaGObVh8GkGsOrZi+2g0kqCOndz3EKe56phjLdUxgHfdT3Gu9YKuyZWlm5iYAStrE4GfS0xMFzvdC+eZcmVpZQzb5sI7rkkrNTUTKcn8U+uzp3Jjr3GWmCh81DL3NvZ6c+Jgr5GWKGK9r/z8AmRm5vClzb2mW2JiKqybCe4QmZiYKnG+KsO9ZldiYjqaNhW8hEOixPeK3OUyHdZCyk/5PShv+dHX18THUKZTsVlT/hmBKv49Pi61WhpAU1MzkCywDOWx8sWcFxIT+Rva2di/EwDoiViLsSJO+ZSiDFVUWFiEX2avw9OnQWjQQA1+/qvR1Fxw52JJpKZmColPxTom/Bh44yN+WebEXuz4CI89f3xWVUt8AFFlSJIYlZcvycpQ9cVIkJHu/bFx414kJqbgwf1X6OvsWPlOYtDjOQemoWlTwY0z7DUo9cRsKOFZ0zkxDdbWgq877PO+biXl8cL5B1izipnx6eeZw+E5oWaX2mDji4+QBlD2cYhbr7jX/WSuPYLjkyRhujUtNS0Dycn81/Hy8zS7jok6T0tbx1hrcYtIm6lj2RKnDQDu7v2x8U8/JCam4P79l3B2Fr9jvSj6fNd6YXVM/Hs6gPcegrnWC+78l8S6V+Suu8+fheLWzZewtDTBYFdH5ObwDrIpKmI6N5aVlXG2KSopCO2oVRU8zxsinsdSk6r2TC+NTl2ssevkDFw4/gxBr6KRkZaDBpqq6OhoheHjHHDuKHNvrWfQAIqK1IRDiLSo9kiBPXKx4tSZktLR0YGSkhIKCgrw/ft3gdN7fv36VeB+KioqyMvLw8aNG3nW0KyvtLW1ObH6+vUrLCz412uKjo4GAL51UxUUFFBUVITs7Gy+WBUVFdXKdL/sPLFHSwoiLP8/OhMTE4SHh2PixIlVXitVEHY8RK1LK2jb48ePkZiYiDZt2sDHx4dve2RkpMjvnTJlCmbOnIk9e/bg999/x5UrV6ChoSFwumpRmjRpwrdmbXUxMzeAjIwMysrKEPE5XuALpNLSUkRHMw125hbirVuqra0BTS01pKflIOJzHBy6CH7RGxnB1B1zc8HpGhtr49eFQwVuCw35DgBo1cZMrDz9SJIz0pCUngo9TW20MLPEjVeCG7ibmzLnqZCvvFM/h3yNwMCfuqOFqfDR0M2bMPsmpqcgJZP/JUt1MW2qzylDUREJMG2qz/eZ0tJSfP3CNMI2NRf8krImBd54h7XLTqC0tAwent0xaXrfWvvuRqY6kJEBysqAr5FJAhslS0vLEPOFeUhu1FRX4u8oKS7Fpt8D8PLRZyirKmLpllEwtxZ/jeELx57hyK67AIBJ85zRe1DNj4xla2Kmxyk/0RGJaGzG3wBaWlqKb9FML25Tc/7yVRuys/Lw6N5HAEBfl7a1+t2NzXQ5MfoSmYjGZvxlpLS0FN9ZZUhQHfw/e/cdV/P+xwH81Z4alFIakvZQ2kYRoSKzsjKyN9c17rV+xsV1jUS5RDbZIzNly74IiYyoaFDa85zfH9/TUc45Oafpuu/n4+HxUN/z+ZzP99Pn8x2fWR/ev2HqtKa24EbGFtpMQ1hxcSmyPuXVSwe2dqU69v51Bt9OSRaLjVRO/ujUQR1bKGIdO1Gpjo2e2R1dG7COAUArA01uGUpMTBV4r096mwYAaC3CvV5VVRFZWXl4lfgB7TuY8f1cxb3+e/Hm5BTgcgyzpFtvH0eh0iCqizGbqz3eujXzjvb6dTJYLBbfwZavEplnRjExMRi0Fr5DxLA10+iXmZGN7KxcqKjy1odXiclf02L4Ne6mTZWhqqqErKwcJCa+R4eO/K9DFeErh62tyuXnVeIHvh2glcuPQWvh3kN4y48538+9evWBE2/V7zVso4WrV4RfZrOuBmBEx2yv9nhrzt+5+jL0jpsmg9bCzwRv3ZrpfMjMyEJWVg5UVXk7myvKJwC0NuTfWVFWVo5Zv6zGlSt3IS8vh81/L4apqYHQ6ahOdMy2ao9XnEP95E9FHRM2f/jH/TV/7tV5/gBAdEx4tce/5tF7Ia9DdZ1HX9uPBJUhQaSlpaCiooT09E94977uVqUyMND6eh97mYxWrXgHorFYLLx9w3xnayGvzU2bKkFVtQmysnKRmJiM9h2s+X7u9asUTrz8B2oAwPlzt7Dg97/BYrExfKQXJk7qL1Qa6oJBK+1K9/n3aGUgKH+YlbGEvUd8mz8dOvJ/fqm49xjU4b2nNmJidlV7vKJcv34luI4lVroOVdRJYVTEnVFNHUusVMcMRa5j0tw69v5d3dWxVgYtvt7rX6agVSveezlThiqe6QTXhcqqlqEUtO/Af2/3V69SeeJNTWXe/xITU+DiMEHgd3z48AmOduMAAEv/GI0+fTsKlTZRMO9jzPtG0ut0tBT4PsakWdegYZe91mihgjEz+LelJj5nyompVcOsPEPIz4r2AK2BTp06QUpKCrdv30ZCQkKN45GUlISDgwMA4ODBgzzHS0pKcPLkSb7hXF1dAYC7j2F9k5ZmlgComO3X0CQlJeHoyDSm7N+/n+9nKpYZ/XZ50ooOtJcveWdpxcTEoKysrC6TyldFB9i5c+eQnc3bmREdHY2PHz9CUVERbdvWT8Naff0NK/YLPX78eJ3GW8HZ2RliYmK4c+cOt5O4svPnz/Nd/jYrixk1qK3N/+Hu8OHD1X7vgAED0LRpUxw9ehTr1q1DWVkZ/P39uUs0C2vIkCE4ffq00P9EoaAgCzNz5kHoVuxzvp+Je5yEvFxmtKSDk5HQcds7tOHEy/8al56WjVeJH0WOFwCys/NxmxNvD692IoX9UVx6dAcA0M3Whe9xrWbNuR2c0f/cqhr2IRPWXM8Qmk35N+Z7tHPhG7auKSjIwsScedm9E/uC72eexr1DXi4zKtPOsXZLv4vq2uWnWDx3H8rLWeg70BlTZ9V+T2ZRyCnIwJAzW/DRHf6DJl48TUFBHrPsj7U970Cm6rBYbAQtOYFbl59DWkYSv6/2hYml8I0PZ4/cx/b1zFLSAZO6wNvXXqTvry15BRkYmTH5c/82/z2e4+OSkZ/HlB9bh7prgBTFpfNxKC0pg7iEOLp68m8cqy/yCjJow8mjB7f459HzJ1/zqG0D5ZGYONOZkP6R9/5ZIe3D1+cVQSOla0u+Uh17WE0dy+fUMasa1LH1S04g9l9axwDOvd6CaWC7dVPQvf4tcjn3ekcnE6Hjtncw4sQbz/d4Wlo2XiUyDS8O34n33Jl7KCkpg4SEOLx6OQidhrrk4GgBAMjNLUBcHP+BqjduMHsBW1m1EWm5P9t2JpCUYsYOx8by37urIu7mzZvyNOA7ODIdhDdv8g+blvYJiZxOEScn/g2MNaGgIAtzTvmJFfB3rm35ERRvWloWt/x8G69TpZ/fvknjG/7N66+DVFtoNcwqMo6OVgCA3Nx8xMXxX+Hjxg1mRQErKyORylC7dmaQ4pahhwLifgCgogzxNnayWCzMm7sWUVE3ISsrg5CQBbCxabgZ6Y6OTNms//x5VG3c1efPOkRFxUJWVhohIfNhYyN8ma4LVcsQ/2frir+zlZWxiHlkLkQZqsijZnzzqDr5+YXIymKeC+pyOVQFBTmYWzD379ib/Ac+PH6UiNxcZtsPR2f+Ayr4cXA048T7hO/xtLTPSOR08DkJiPfypfuYM3sTystZ8PVzx6+zhwj9/XVBQVEO5hbM81+sgHtE5fwR5R5Rce8RFG+V/HGyEDrexuToyDzLV1/H7gMArKxFrWMWlerYP9XGzdQx0TpA67eO6QMQXBceP3pdqY7xH/TGj72jSbXxpqV9xqvEFJHjbUjyCjJow3nfeHCb//tGwpOv7xtt7RvnnfVbOdkF+IfzfuTWve6eDQn5L6IO0BpQV1fHyJEjwWKxEBAQwDMTtLy8HGfPnhUqrnHjmJEumzZtwj//fL3BslgsLFq0iLv/4bfmzJkDKSkpzJs3D0eOHOFZxpPNZuP+/fuIiYkR5dQEquhErE2Hb21NmjQJALB582bculW1U2Djxo24c+cOlJSUEBAQUOVYRWfxqlWrUFLydd36+Ph4zJ49u55TzXBxcYGtrS1yc3Mxa9asKvtopqamYt68eQCAMWPG1NuSu/X1NxwxYgRatmyJ/fv3Y8WKFSgo4N2v8O3bt4iIiKhR/Hp6eujZsyfKy8sxc+ZM5Ofnc499+PABCxbw3zOzYo/ea9eu4cWLrw/GLBYLq1at4ilD35KVlcXw4cNRWFiILVu2ABB9+duG0JPTgXg28h53SdrKdoUz1wBTcx2BS4zxj9cOANPYmvCcdw/V3Tsvgc1mQ01didtZKgw2m40//ziM4uJStDHSQifXf8eL1rf2XWI6qz1sXWBlYMxzfGb/ERAXF0fqp3RuZ2mF6IexSMvKhISEBH7pP5InrJWBMbraOAMA9sZE1kPqq/LoycxEOX/mATI5y3BWtm/HFQCAiVnLBpudBjAdsvNn7UZZWTk8e9vh1/n9Guy7K+vowTQcXDn3hLsMZ2XH9zDXktYmLURatpbNZiNkxWlcPf8UklISmLtqICzt9IUOH3P6EbasZp41/AI7ol8A/874+ubeg2mEiD77iLvUbWWHdjN7lhiZavGdIdoQznOWv7V3NmyUZXg792BeWC+de8w3jw7vvgkAaGOqxXeGaH2omAF598ZLZKbz1vvychZ32WC91s1rtb/t93QSoY6Jsmwtm83Gpkp1bN6qgbASsY79XamO9W+kOgYAnl5Mx+uZyLt87/U7wy8CAMzMdWt0r4+9GY+E58k8x3fviAabzYa6ujIcHKof7HTqxG0AgEt7U6GXVqtrhoY6MDbRBwCEb+MdJJqe9hlnTjPXJO9eos0waNJEAZ06MffLHTtOgcViVTleUFCEiIjzAABPrw48Mxa9vJnvu3njEZ4/f8sT/47wU5y8VuV25NaVnl5Mh/SZyDt8y8+OcKaT38xcV+ASufx4cuKNvflMiPJT9VnJzsEImprMLPM9u6L5xr93N/N7cws9NGsm3NK8tWVoqAsTE6ajZvu2IzzH09M+4fRp5rmoVy83keJmyhBT53buOM63DB2IYK45Xl6uPGWIzWZj4cKNiIy8AikpSWwI/g2OTlYipaG2qubPUZ7jTP5cBVDT/GHea76fP51+yPwBhM2juihDxwTk0RkA/POorKz6gdC7d5/gLktp165ur0NeXsyA8NORN7lLrla2I5x5tzIzb8V3hqggnl7Mvfnmjcd4/px3ta1dO85wrkMqcHDg7QC9eSMOM6dvQFlpOXz6dMKCRaOE/u665OXNDOKPPHWdb/6Eb2cmRpibG/CdIfq9eAXde3aGR9bbvae+xiqiJgAAIABJREFUGBrqwcSE6aDato13UHta2iecjqyoY/z3mBaEqWPMM9eO8KP87/UHOHXM2030OrbrOLeOtbOr2/z29GLaD05HxnKXpK1sZzhz/TQz1+c7Q/R78cbeeIKE57wrFO7acb5SHfs6IKdP346Ii98p8N+ESX0AAFpaatzf1cfszwpuld7H+L1vHOG+j7XgO0O0obHZbIT+dRYlxWXQN2wOh46iTTogdURM7N/7j1RBHaA1tHTpUnh4eCAhIQFOTk7o2bMnRo8eDR8fH5iYmGDQoEFCxePt7Y0RI0YgJycH3bp1g4+PD0aPHo127dohPDxcYIeLjY0NNm/ejNLSUgQGBsLKygoDBw7E2LFj0a9fPxgZGcHd3R1Xr16tk/P19vYGACxcuBD+/v6YMmUKpkyZwndWZX3p3r07pk+fjry8PHh6esLLywujR4+Gi4sL5s+fD1lZWWzZsgXNm1dtoJ85cyaUlJRw7tw52NnZISAgAD169ICrqyscHR2ho9MwSwmEhYVBW1sbhw8fhrW1NUaOHAk/Pz/Y29vjxYsXcHV1xdy5c+vt+z09PSEuLo7Q0FD069cPkydPxpQpU3D79u1axauoqIiIiAi0bNkSq1atgrm5Oby9vTFmzBj4+/vD1tYWbdu2xdatW2v8HWvWrIGuri5iYmJgbW2N4cOHw9/fH3Z2dlBSUuLOpK6sbdu26N69O3JyctCxY0cMGDAAo0aNgq2tLVavXo1p06Z993sDAwMhIcHsQdChQweYmDTsCGJh9PdtjxZaTZGfX4xpE//mjrTPzy/C+r9OIOYiM4J6yjRvnrA25lNhYz4Vmzed4Tnm1sUSllZ6YLHY+GVaGB4/egOA2VNn144Y7OPs4Tlhkiek+OxFELz+FG5ej0deXiH3d8/j32PGlK04e/o+ZOWksXjZYEhI1P9tqJmSCvefquLXRlkVhSZVjvE0pFx4BvaFZ1g0bBJPnCduRuNW/CNISEjg2KINcDRhGlikpaQws/8ITO87DACwaNdGlJaVVglbUlqKxbs3AQBm9AvAzP4jIC3F7IPqZGqNY4s2QEJCAtef3Mfp21fqLiME6DPQGZpaqijIL8asydvwhrPcYX5+ETaujcTlaGak9vipPXnCOlvNgrPVLISFnOcbd05OAbKz8rn/KuTnF1X5fVlp1ZfFR/+8wZxp4SgpKUO3Hm3x+xLfRtu7untfW6i3UEZhQQmWzYzA+9fM0qGF+cXYERyNW5eZGVlDJ7jxhO3juAx9HJdh/1bev+O2dVG4ePIhJCTE8evyfrB15l3aXZCbMfHYuDwSbDbQZ6gzBo11rdnJ1QHv/vbQaKGCgvxi/D5tN96+ZpbcLsgvxt/rz+FazDMAQODkbjxh3W3nw912PnZu5t/4nZtTiC9Z+dx/FQryi6v8/tvyU9n7pEzExzGzqhp6+dsKXv2+5tHC6XuQVCmPwoLO4wYnj0ZO6soTtnu7hejebiF2/81/QJvAPMqrPo+8+ttz0/Db5F14dO8NykrLwWaz8f5tJpb8egAvnjKDX/r4O9U+E6rRva8tmleqY+84dayAU8diOXVsGJ865uO4DD5C1LHZNahjwZw61neoMwY3Yh0DgAG+HaCl1RT5+UWYMiGkyr1+3V9HER3FzASaMr03T1hrs4mwNpuI0I28A2o6u1vD0kofLBYbM6b+XeVevzP8IvbuZsrdhMlefO/1Fd6+TeOG7eVTv+Xle6bPGAwAuHDhFv5avQv5nOeQxMT3mDhhBfLzC6Gjo4GBvrzXpGNHY2Bm0h9mJv2RkpzOc3zyFH9ISkki7vFL/DZvI7KymMEDqakZmDblT3xIzYSSkgJGj+nDE9bd3QFW1m3AYrEwdfIqPHrIDM4rKSlF+PaT2L3rNOc7/Op8b/SBvh255WfyhE14lcgMsM3PL8Lav44gOooZ7DB1Om+6rczGw8psPEI2nuI5xpSfVmCx2Jg+dTMePXrNPaed4VHYw+nAnDDZm6f8SEpKYNpMZpuEM6fvImTjKeRz9gD79CkHi+bvwpM4pjNj4uSGXf1h+gxmMO2FCzexevV25OcxgzsTE99hwoQlnDKkiYG+PXjCHjt6EaYm3jA18UZKMu/M1slTBkNKShKPH7/AvHnruDOBUlPTMXXKcnxIzeCUoQE8YVes2Iojhy9AUlIC69bPRceOjbOKStX8Cf8mf5ZWyh/e5fyY/OkFU5NeAvJnSKX8Wf9N/vzxnfwJw5HDUZz8mdNo+QMA02cMBwBcuHCDTxn633fKUBRMTbxgauIlRB5VV4YG8oT19hqPPbtP4t27D1UG0L95nYw/lv+NDUF7AABduznDyFi/1vlQ2UA/d2hpqSE/vxCTJqzmLruan1+INav34WLUXQDAtBm8281YmA6GhelgbNrI29nVxd0OVlaGzHVoylo8esi0T5WUlGJH+Gns3sV0+kyaPIDnOvTgQQKmTVmLkpJS9PR0xtLlYxvtfcPXrxu0tNSRn1+IieNXcmdl5ucV4q/Ve3AxihlQO20GbzujuYkvzE18sSmYd1W5Lu72nHsPG9Mm/1Xl3rNj+ynuvWfSlIF89xcsLCxGVlYO919JCfNeW1paVuX3+d/s71jfZswcAQC4cP46Vv8ZhjxuHUvChAmLkJ9fAB2dFvDlU8eOHr0AE+MeMDHugeRk3u2wpkwdxqljCZg3dw2yPn+tY1OmLEFqajqUlBQxhk8d8/Iai927T+Ddu9Qqdez16/dYviwUQUHM8r7durnA2Fi0VU2+Z6BfZ04dK8KkCWu5szLz8wuxdnUELkbdAwBMm8F7/bQ0HQ5L0+EI2XiM51gXd1tYWbVmytCUDXj0kJkAxNzrz2LPLqYdYOLkvtU+KzY2z352zPtGfgkWTd9X5X1sW9AF3LjErGYxfJI7T9iedovR024x9vx9iW/cuTmF+JKdz/1XoSC/uMrv+XWQ79h0EfdjE7mrAQHMsrdLfjmAy+fiICMrhZmL+jRIuxkhP7Mf9+r0g5ORkcGBAwdw6NAh7N27F48fP8a9e/egrq7O7QAS1rp162BjY4OwsDDcunULcnJycHR0xM6dOxEXF4dt2/jvxdG/f3/Y2tpi8+bNuHz5Mm7cYPaha968OSwtLeHh4QEfH586OV9PT0+sWbMG4eHhuHLlCgoLmcYEX19f7ky7hrB48WI4OTlh69atePDgAe7cuQN1dXX4+flhxowZfDuoWrVqhXPnzmHp0qW4efMmLly4AAMDAyxZsgTjxo2DlVXDjAw1MDDA1atXERQUhDNnzuDMmTOQkpKCiYkJ/P39MWLECEhJ1W2DR2VWVlYIDw9HcHAw7ty5g7w8ZuN2Jycn7vLCNWVubo4bN25g27ZtOHPmDB4/fow7d+5ATU0N2tra6N+/f63KYosWLRATE4MVK1bgzJkzOHv2LDQ1NREYGIg5c+bA19eXb7jdu3cjJCQEERERuH79OhQUFGBvb4+wsDAUFhYiKCio2u9t2bIljIyMEB8fjzFjxtQ4/fVJVlYa64LHYHzgRsQ/S8YAnxVQVJRFQUExWCw2xMTEMHmaN5zbi7Y8lpiYGFavG4XA4RuQkvwJwwevg7y8DEpKSlFWxoyEHODXHv0G8p8Rc/b0fWzfyswoUFSURUlJGUpKmNGOqk0VseqvETAzF23JmJrKPHyT7+9vbThQ5Wf9YV2RlMZ/1j0/A5ZOx9U1u2DQQge3NhxAbkE+ZKWlISXJ1OPQUwcQdpb/UsubIyNgY2iKsZ6+WDNuNlaMmoHi0hI0kVcAALxKfQffZTOFTkttyMpK4c+gkZgyZjMS4lMwuO9fUFCURWGlMjR+ak84uvDOdP2e4b7r8DGVdxTzgl/3VPl507bxsLX/uifq1o3nUFTEvGDfvf0SvdyXCvyOGXN80LVH/e3JJyMrhd/+9MXCyXvwOuEjpgz6G/IKMigqLOHkDzB0QmfYOAnfuZLx8QsiI5iGDDExIHTlGYSu5B2IUGHH2RlVft4ZHA1WOfNSffnMY1w+w39ZKwCYu2oATOpxzxAZWSksXTcEs8aH4+XzVAQO2AAFRRkUFpRwy0/g5K6wcxb9WWHcoE1VlmGtsHRu1RUF1mwZhbZ2/JcqqpjF2ERJDi5uDbdMYGUyslJYtHYw5o7fgcTnHzB24MZvypAYRk5yRztnwfsCCzJpcCjfPPpjXtVGsD//Hglru68NLebWuhg7ozvCgi4g6VU6Zo8Lh4SEOCQlJVBc/HXQhmc/O3j2sxM5XaKoqGMLJu/BqzqsY6cq1bGQlWcQUk0d2/lNHdtRqY5dOvMYl75Tx+p7Xx5ZWWms3zgeY0cFIf7Ze/TrvZTnXj9lem+4tBdt6TExMTGsWT8GIwPWIiX5E4YNWs1zrx/o1xH9B3aoNp5Tx5lZukpK8ujs3vAzripzdW2HqdMGYUPQfmzfdgI7d5yCnJwst3FUVVUJGzfNrVEno4mJPpYsGY+FC0Jx8sQVnDp5FYqKctwl5eTkZbF+w69o2pR3BqyYmBjWB/2KgKHzkZycjkH+8yAvL8vJa6ZBzM/fg2/HbG3JykojaONEjBm1DvHP3qFv7yU85WfqdJ8alp+xGBmwBinJmRg26E8+5acTBgzkP6PDy9sBiS9TsW3rOWwOOY2tf5+FoqIccnIKwGYz6Zo5qx86dmrYWUmurvaYOm0oNgTtwfZtR7Fzx3E+ZWh+DcuQAZYsmYIFCzbg5IlLOHXyMhQV5ZGbyzSYysvLImjDbzxlKDU1Hbt3MTPAxMTEsHjRRixetFHg91y7vkfgsdpydbWrx/xphSVLJmPBguBq8meeEPmzCYsXbRL4Pdeu7xY5baJgytAwbAjaje3bjmDnjmN88mhBHZShGJw6eYlPHv3O9zqUlJSK5cv/xvLlf0NaWgoKCnIoLCxGUdHX1ak6drLDypW/1PDMBZOVlcaGTb9g9MjlePbsLXx6zYaiohwKCoq416FpM/zQvr1o9xAxMTGsDZqGEcOWIDk5A0MGLeK5tvr6uWOAL+9MwI0bDqGwkDn3W7FP0NmVd9BrhbnzAtDT01mktIlCVlYawSG/InDEUjx79gY+3jP55M8ggfucCiImJoZ1QTMxfOgiJCenY7D/fD73nm4Y6Ms7CA8AtoedQMgm3vfZi1F3uJ2yAODTxxV/rBScf3XN1dUB06YFIChoF7ZtO4wdO45+U8eUsSlkEXcbKFGYmBhgydJpWDB/PU6ciMbJkzE8dWzDhvlo2lSFJ2zS2xQsXxaK5ctCOXVMHoWFRVXqWKdO9li56tcanrlgTB2bhtEjVyH+WRL69PqNpwxNnTEALu1FW0pVTEwMa4ImY8SwP5CSnIGhg5byqWOdMcDXrc7PqS7JyEph0ZpBmDdhJxKff8B43xCe940Rk9zRzkn097HJQzYj/QPvChsr5lWtO6s2D4eVXdWO70vn4hARzqxOIq8gg9LSMpSWMPmqrCqPeSsGcpfvJYTU3H+qAzQujne/ge/tuRcaGorQ0FC+x8TFxeHn5wc/P95Rat+aN28ed5nTb4mJiWH48OEYPnw4zzErKysMGSJ4D4JWrVph1apV3/3+CvzyoLLq8iMwMLBOlgAdMmRItefUsWNHvvtkVujRowd69OAdyVUdMzMzgXuHCsqT7+VVTTRr1gxLlizBkiVLhA5TXV6IysfHR2BHpJ6e3ne/q7rjysrKmDlzJmbOrJ9OGzU1NaxZswZr1qzhOSao3EpLS2P69OmYPn063+PfO9+4uDjEx8ejRYsW8PLyEj3RDcTYRBuHjs/D9rAoXLvyBOlpX6CsogALSz0MCXCDo5PoHVcAoKGpigNHZmPHtmjEXHyE1JTPkJeXhbGJNgb6d0C37oJnU40Z3x1XLz/Bi4QUfMrMhbSMFFobasK1syX8B3eCsopCTU/3h5GSmYa2E/phju9o9OvQFfoa2sgtKMDD1/EIPRWBw9f4z4qsMG79Ylx8cAvjvX3R1sAUcjIyiH/3CkeuR2FVRBjyCnmXk64vbYy1sPfoLOwKi8GNq/HISP8CZWV5mFrqwn9oJ9g7Nezen6xKI2Yrzxzlp3JnTX1pZaSBDfvH4ciOG7h74yU+Z+SiibIc2phpodcgxxrt/VmhrIyF7M/VnyNP+Mr5852wpdXMjqwrrY1aYNvBKdgXfhW3rj1HZnoulJTlYWzeEgOGuMDWUfiOq7rEYrFw8QwzM87Nw5LvyPaG0tpIE38fnISI8Gu4fS0BmRm5aKIsD2NzbfQb4gwbh4bPo/5D28PSVh+nDt3Bk3+SkJmeAxaLBbXmSjC2aImefdvB3qVh6n4rIw0E7x+Hwztu4N6Nl/hUqY71boQ6xhahjlU3A7kuGZu0xJET87Ft63lcvfIE6WnZnHu9PoYFdIGjc81WqdDQVMXBo78hPOwCoi8+/HqvN20JX79O8OhhW214FouFyJNMI2j3nu3qfPZiTYyfMABW1m2we+dpPH78kjvr09WtHcaO6w81Nd5GS2H16dsZhoY62L79BO7de4Yv2XnQbKEGFxcrjBnbD3p6gpeV09RshqPH1yBs6zFcjLqNlJQMyCvIwdREH36DuqNHj/pbZtnYpCWOnliIsK3ncPVKHKf8KMLSUh9DA9zhVMPyo6mpikNHf8f2sPOc8vOJU3504OfXCR49qp+FN21GH9g7GGH/vsuIe/wGOV8KoKamBNt2hhg63B3W1o2zD9eECf6wtjbBrp0n8PhxAnfGnpubPcaO84WammqN4+7T1x2GhrrYtv0o7t17gi/ZuWjRQh3OLm0xduxA6OnxNnSyK13TSkvLkJlZd++HNTFhgh+srY05+fPim/wZWIf585STP2pwdrHB2LED/hX5A1SUIWM+ZcihDspQVxga6mHb9iN8ypAv3zwCgJCQhYi99Qj/PHiG9PTPyMr6AklJCejqacHK0gjevdzg6lp/e12bmOjh+Mk/sXXrCVy5/A/S07KgotIEFpatETC8J5ycazbYQVOzGQ4fW4FtYadwMeouUlMyIK8gCxMTPfj5d0X3HvxXJqj8rJCVxbskZmXFxSXVHq8LJib6OH5qDcK2HMOVyw+QlvYZKipNYGlpiIARXnByrtkegJqazXDk+J/YtvUELkbdQUpKOid/9OE/yAPde9Rfx259mjBxMKzbmmDnzuN4/CiBO+vTzc0B48b716qO9e3bDYaGeti+7TDu3YtDdnYeWrRQh4uLDcaO8xdcx0IX41bsQzx48LRKHdPT04KlpTF69e4MV9f62yfd2EQXx04uR9jWSFy5/BDpadlQUVGEhaUBhg3vLnAf3O/R1GyKw8eWYnvYaVyMuofUlExOGdKFr38XdO/ROHu/i8rASBOhERNxcMd13L72Ap8yctBEWQ7G5troM9gZNg4N/8wxONAVt68l4PXLNGR9yoO0tCT0DJrDqZMxevs5oImyfIOniVRCK8n+NMSys7PZ3/8YIYT89wwaNAhnz57F4sWLBXai1jUpher3Jv2vU/Cc8f0P/Yd9OiX8gJj/qrTCxm8U+5E1kaqffah/FmVs1vc/9B9XVFb/jYT/ZvpNaBR3daTEhd/D9L+qjJXR2En4oUmJt2zsJPwLUBNQ9WipweqUs3lnOpGqxMT+U3NNRCYh1jD7Ov+blbJ4l8AmXyXnv2nsJPzwmrE8GzsJ/3oqU3mXRP63yN7Af5uh/yq6KxNCSCUVyxM/e/YMDx48gK6u7g+7/C0hhBBCCCGEEEIIIYQQQnhRByiplcjIyO8uI1yhWbNmWLZsWT2nqGFMmDBB6M8GBATA2blulxWZP38+Pn36JNRnvby8RNqTtr796Gl/9OgR9uzZgyZNmqBr165YsWIFFBT+/cu1EkIIIYQQQgghhBBCCCH/FdQBSmolLi5O4N6a39LR0flpOkCFPWcA6NChQ513gJ44cQLv378X6rO6uro/VAfoj5726vbrJYQQQgghhBBCCCGEEPITE6NNQH8W1AFKauW/2lmUnd24e8jFxcU16vfXxr857YQQQgghhBBCCCGEEEII+fHR7u6EEEIIIYQQQgghhBBCCCGEkJ8GdYASQgghhBBCCCGEEEIIIYQQQn4atAQuIYQQQgghhBBCCCGEEEIIIbQF6E+DZoASQgghhBBCCCGEEEIIIYQQQn4a1AFKCCGEEEIIIYQQQgghhBBCCPlp0BK4hBBCCCGEEEIIIYQQQgghhNC0wZ8G/SkJIYQQQgghhBBCCCGEEEIIIT8N6gAlhBBCCCGEEEIIIYQQQgghhPw0qAOUEEIIIYQQQgghhBBCCCGEEPLToD1ACSGEEEIIIYQQQgghhBBCCBETa+wUkDpCM0AJIYQQQgghhBBCCCGEEEIIIT8N6gAlhBBCCCGEEEIIIYQQQgghhPw0qAOUEEIIIYQQQgghhBBCCCGEEPLToD1ACSHkByIl3qyxk/BD+3RqVWMn4YfWrNecxk7CD+/azmmNnYQfWjmL1dhJ+KFJiNPYwe/JKi5q7CT80AyVmjZ2En5o4mLKjZ2EH5/Y58ZOAfmXK2WlNHYSfmiS4i0aOwk/NDZKGzsJPzxxKDR2En5o5azsxk7CD0+M5itVK6eE3je+pxn1+NQebQH606ArKiGEEEIIIYQQQgghhBBCCCHkp0EdoIQQQgghhBBCCCGEEEIIIYSQnwZNiCaEEEIIIYQQQgghhBBCCCFEjNbA/VnQDFBCCCGEEEIIIYQQQgghhBBCyE+DOkAJIYQQQgghhBBCCCGEEEIIIT8N6gAlhBBCCCGEEEIIIYQQQgghhPw0aA9QQgghhBBCCCGEEEIIIYQQQmgL0J8GzQAlhBBCCCGEEEIIIYQQQgghhPw0qAOUEEIIIYQQQgghhBBCCCGEEPLToCVwCSGEEEIIIYQQQgghhBBCCBGjNXB/FjQDlBBCCCGEEEIIIYQQQgghhBDy06AOUEIIIYQQQgghhBBCCCGEEELIT4M6QAkhhBBCCCGEEEIIIYQQQgghPw3aA5QQQgghhBBCCCGEEEIIIYQQ2gL0p0EzQAkhhBBCCCGEEEIIIYQQQgghPw2aAQpgwoQJ2L9/PzZt2oQhQ4Y0dnIaTHJyMv73v//h2rVryMjIQHl5OcaPH4+VK1c2dtL4WrFiBVatWoU5c+Zg3rx5Qofbu3cvJk2ahEGDBiE0NLRWaVBRUQEAZGdn1yqe+mZpaYn379/j0aNH0NPTa+zkCC0pKQnW1tbQ0dFBXFxcYyeHr5qWw/qWmZGNrVtP4srlf5CelgXFJnKwtGyNYQE94ORsUeN48/IKsD0sElFRd/EhNRMyMtIwMdWDn787PLo78g1TVlaO2JtxuHb1ER4+fIl3SR9RVFwCFeUmsLA0QN9+rnDvalfjNNXEp8wc7AqLwY2r8chI/wIFRVmYWejAb2gn2Du1ETm+kpIyPLj7CvFP3yP+yXvEP32PzIwcAMDakNFw7mAiMGxZWTnuxr7AzevP8eRREt6/y0RxUSmUVeRhaq4D774OcO1S87+ZqBTl5NHZ2hH2xhawM7KAvZEF1JRVAQAmgV5IeP+mVvE3kVfAbN9A9O/QDXrNtVBYUoyHr54jNPIAjly78N3wAzp2x4RefrA2MIGctAyS0lNx5HoUVkWEIa+woFZpE8WXT/k4ve8OHse+RlZGHuQVZdDKRBNdB9jCrJ2uyPHlZhfg/tVEPLufhHcv05GVkQdxCTE0a64EU1sddB1gC42WqnzDbltxDjfPPxPqe9r3MMeoud1FTp+osj7l4eium7h/IxGfM3IhryADQzMtePvZw8q+lcjxfcnKx+3LCXh89y1ev/iIzxm5EBcXh5qGEizt9OHtZ48WOk35hi0pLsP9m4n4J/YVXj5LRXpqNsrKWFBpqgAjC21072cLC9uGvzdmfcrDkR03cPfGS04eyaKNuRZ6+TvAuoZ5dOvSczy6+xavEj5w80hdUwlWdq3Qy9+h2jy6d+MlHnDyKC0li5tHxpYt0aOfLSzb6dfyjEU8n0/5iNxzG49iXyErMw/yCjJoZaoJj4HtYNZO9L9XTnYB7l95iWf3k5D0Ig1ZmXkQF+fUsXa68BjYTmAdC/vjLG6ceyrU93ToaY7AeT1FTp+oMjKyEbb1OK5cfoC0tCw0aSIPC8vWCAjoCSdnyxrHm5dXgG1hp3Ax6jZSq9znu6F7dyeB4RISkvDwnxd4EvcKT568xqtXySgvZ6FnT2f8tXZajdNTV27evI9du47h8aPnyMvLh4aGGtzcnDBu/GCoqfH/uwsrLi4B4dsP4e7dOHz5koNmzVTQvr0dxoz1h56eNt8wt28/xPCAWd+NOzb2CFSbKtcqfYJkZnxB2NazuHr5MfdZ0cKyFYYGdIWTs2mN483LK0R42DlcjHqAD6mfISMjBWNTHfj6u8GjezuB4Xq4z0Vq6qdq45756wCMGFX/9zB+bt58iN27TuDx4xfIyyuAhkYzuLnZY+w431qXoSdxL7E9/Cju3X2KL19y0ayZClza22DMmAHQ09PiG+bz5y+IunATsbEP8ezZK6SlfYKEhDhatFCHk5M1Aob7CAxbV5gydA5Xr8QhPS2bU4b0MXSYO5ycBT/7fk9eXiHCt13Axah/8CH1E2RkpGFs0hK+/p2qLUMVystZOHE8FufO3MXLF6nIySmAalNF6OlrwNHRGAEjukJWVrrG6aupmzcfYs+uyCplyNXNDmPHDYSamkqt4n4S9xLh4cc5ZSgPTZspo337thg9ZgD09FrwDVNSUoo7t+Pw5Eki4uJe4kncS2RkZAEA/t66CB072tYqTcLIzMhG2NZIXLn8kFuGLC0NMDTAA07O5jWONy+vENvDTuNi1D1OGZKCiakefP27wKO7Pd8wpSVlOHb0KuLiXiMh/h0yM78gKzsXMtJS0NXVgEsHCwwZ6gH15rX7W9UUlR/+6Hmoeky70ClOHcvi1jGmXai2dSwSUVH3KrUL6XLahRz4hiktKcPRo1c4dSyJTx2zxNCh3Ru0jmV/ysNA6hn1AAAgAElEQVTxXbF4cOMVPmcy76ytzVrA088elnb6IseXk1WA21cSEHf3Ld4mpOFzJvM+1kxDCZZ2evD0s4emgPcNQXasv4izB+8BAMxsdLBo03+nn4KQ+iKWnZ3NbuxENLb/Ygcom82Gu7s7Hjx4ABMTE1haWkJSUhJdunTBwIEDGzt5fFEHqPCoA7T+1HcHqHyTlyKHSUh4h8ARy5GdnQcAUFSUQ0FBEVgsNsTExDBthi9Gj+ktcrwfP37CiGFLkZycwaRNXhYlJaUoKysHAPj5d8WCRSN5wi1asBVHDl/m/iwpJQEZaSnk5xdxf+fR3QGrVk+ClJRo43BySz+IfB6JL1IxefRmfMlmOssUFGVRWFDMzZ/xU3siILCLSHG+eJ6C4b7r+B77XgfoisWHcPLobe7PkpISkJaRREF+Mfd3nbtZYcnKIZCUkhApXc16zRHp8wDg4+KO44uD+R6rbQeotpoGrq7ZBYMWOgCA3IJ8yEpLQ0pSCgAQcmo/JgUvFRj+7+mLMdbTFwBQWlaKopISNJFXAAC8Sn2HjjOH4cPnDJHSdG2n6C+i719l4K8Zh5CXw5RhOQVpFBWWgs1iQ0wM6De6AzyH8H/xE2Ss+3qUl7O4P8vISaG8jIWyUqZ+SUlLYOSc7nB05y1L+4Iv4W5MgsC4y8tZyOekdfDUznDvZyN0ulRkZIX+bIW3ielYPHkvcr8UAgDkFWRQVFjCqWPA4PFu6BfgIlKcvh1WVskfWXlplJWWc/NHWloSE3/3QkcP3hf5/03dh8d333J/lpKWgISEOIoKS7m/8/K1x6gZ3URKEwBIiNds8ZS3L9OwYNIegXk0dEJn9B/eXqQ4+7v8UX0eyUhi8u/e6NSdd0DFoil78ejO17rNL4+8/RwweqaHSGkCgKziou9/6BvvX2Xgz+kHkcfJn2/rWP8xHeE1lP+gG0FGd15bNX/kpFBWpY5JYtTc7nDqytvxszcoBncuPRcYd3nZ1zo2ZFoXdO0vfKOfg7roA4ASEpIwasQyZGfnAuB3n/fHmDE+Isf78eMnDB/2PyQnpwPgd5/vhoWLAvmG7dd3DhKeJ/H8vrYNfhLiajUOW2Fz6F6sXx8OABAXF4e8vCzy8phngKZNVbBj52oYGYk+6AAAjh27gAXz16CsrBxiYmJQVJRHbm4+ACb/QkKWwsmZ95pb0QEqLi6OptV0cEae3gYVFaVq01DCEv2+/CIhGaNHrBH4rDh1Rl8EjhG9I//jx88YOWw1UpIzAQDy8jIoKSnjliFffzfMX8T//bqiA1RJWV7g8+D4ib3gN8hNpDRJifFvvBfF5s0RCFq/GwC/MqSM8B3LYWSkX6O4jx+LxoIFGwSWoU0hC+DkZM0TztLCh5uvzGflUFpaitLSMgCAjIw0li+fBi9v1++moZSVLHK6XyQkY/TIdcjOZtKqqCiLgkrP01On+yBwTA+R4/34MQsjA9Z8U4ZKUVbGXL99/Tth/sLBAsOnp2djysQQxD97BwCQkBCHgoIscnMLwWYzTV0XYlZAU1P4BmhJ8booQwexYf1eAILK0FK0MarZe/rxYzFYuGAj3zIkJy+LTSG/w8nJiidcfPxr9O87g2+conRglbNr1haSkPAOo0esquY6NACjx3iLHO/Hj58xYtgfSBH4ztoF8xcN5wmXmZGNzp2+3q8kJMShoCiH3JwCbtlp0kQe64OnwsFRtEEiEmK169D5mcsPALDZhTVK+3/peYiN0u9/6BtMu9CKatqFBmL0mF4ix8vUsWXVtAu5Y8GiETzhMjOy4dZpCvdnQXUsKHgaHBzNRErT0yzhBipWlpSYjqVT9nPfx+Q472MV7xv+41zRJ8BZpDgHd/yz2vcxKWlJTPjNE+09hDu/188/4vcxO8EqZ/KnNh2grST71Sgc+UqlAQaS15fslecbOwk/FJoB+h+VlJSEBw8eoGXLlrh+/TokJX/eouDt7Q17e3soKVXfmPAzOXnyJEpLS6GlVb+jgEnjKyoqwZSJTIOWqak+VqyaAMM2LZGXV4DQkGPYGX4GQesOwtRMH+3b877ICMJmszFzWhCSkzOgra2OlasnwsbGCMXFJdi75wLWrz2AiAMXYWqqhwG+VTsPy8rK0by5KvoNcEPXrnYwNtGDmJgY0tOzsPXvE9i/LwoXzt+BtrY6fvlVcINGXSgqKsWvU8PxJbsARibaWPTHIBgYaiI/rwjbNkdh/64r2LzhLIxNteHoYixS3E2ayMHYrCVMLXRgZq6DeTN3ChWurKwcas2V0LuvI1zdLdDGWAtiYmLISP+CnWHROHLgJi5FPcZm7aaYPFP0RoCaSMvKxL0XT3H3xROkZKZh64wldRLv4QXrYdBCB28+JmPIytmIffYQMlLSmNJnKFaOmoGJvQbhn8R4hJ09zBN2vLcfxnr6ory8HHO2rUXwiT0oKS2Fs1lb7Ju7Gq21dHFw/lp0nDmsTtIqSElxKYJ/O4G8nCLotmmO0b/1gHYrNRTmF+Pkzlu4cPA+joZdh65Rc1jY6wsdb3k5C0bW2ujoaQlzOz0oN1MAq5yFV88+YG9QDN4nZmDbH+egpd8MOq3Vq4QdPKUzBk/pLDDuC4fuI2LTFUhKSfDtQK1LxUWlWPnrIeR+KUQrIw1MXdQbugbqKMgvxqFt13Fy/23s23wZBsaaaOtoIHS85eUsmLXVgXuvtrB2bAXVZoooL2fh5ZMUhK25gDcv0xC85BR0DNShb9i8atgyFlroNEXX3m1h18EQLfWZDpWPyVnYE3oJsTHPcfrgXWjpNkWP/t+fWVJbxUWlWP7rQeR+KYSBsSamL/Zh8iivGBHbruHEvlvYE3oJBsaasHFqLXS85eUsmNvoomvvtmjraMDNoxdPUrDlr3N48yINQf87CV0Ddei30agStqysHFo6TdHNxwb2Hdtw8+hD8mfsDrmEm9HxiIy4Ay3dpvAcUL8z9kuKSxE07xjyvhRCt01zjJ3vya1jJ3bE4nzEPRzZeg16RhqwcNAXOt7ychaMrVuio5clLOz1q9SxPeuj8e5lOsKWn4V2KzWeOjZkWhcMmSZ4YMz5g/dwYONlSEpJ8O1ArUtFRSWYPHE1srNzYWqqj5WrJsGwjQ7nPn8EO8JPI2jdAZiZ6aN9e95OE0HYbDZmTFuH5OR0aGurY9XqybCxMebc589j3dp9iDgQBVNTfQz0decJLykpARNTfZibG8DC0gAXo+7ixvVHdXnqNXLlym1u5+fIUQMxadIwKCrK4+XLt5j96wrEx7/CpIkLcfrMNkhLizYjLOH5ayxcsBZlZeXo1csd836bgKZNVZCSkoYFC9bi5o37mDr1fzh3fgeaNuXf+K3ZQh0xMXtrfZ6iKCoqwdSJG5GdnQcTU138sWoUDNtoIy+vEJtDIrEr/AI2rDsGUzNduLQXfnYIm83GL9M2IyU5E1razbBy9Wi0tTFEcXEp9u2JQdDaIzh44DJMTHUwwLeTwHjWbZgIewfRnsHq05Urd7mdnyNH9sWkSYOgoCiPly+TMGf2GsTHv8bkScsQeToU0tJSIsWdkPAGCxcGc8qQG+bOG4OmTZWRkpKOhQuCcfPmP5g29Q+cPbeFp6O8rKwcdnYW6D+gG9q3t4W6uirKy8vx6FECli3djPj415g7dy0M2+jC2LhmHfyCFBWVYOqkEGRn58PEVAd/rBwJwzZanDJ0Grt2XMSG9Sc4ZUj4Rmw2m41fpm/5Wob+HIW2Nq05ZegSgtYdw8EDV5kyNLAjT/j8/CIEjliHpLdpaG2ohZm/9IWTixmkpCRQXFyKxJepiLrwADIyov2dauvKlXvczqsRI/tg0iQ/Thl6hzmz1+J5/BtMnvQHTp3eWIMy9BYLF25CWVk5vHu5Yu68QG4ZWrRgE27efIjpU1fizLlQvoMtlJQUYGbeGhYWbWBp2QbTpjbM6l/MdSiI886qhz9WjeW8sxZic8hx7Aw/hw3rDsPMTA8u7YWfxcdchzYiJTkD2tpqWLl6PNratEFxcQn27bmI9WsPIuJADExM9TDA161KWGkZKQwN8ICdnTEsrVtDTU0Z4uLiKC0pw61bT7F61X68ef0Bv0zfiNPn/4SSkkId5wp/VH74o+eh6jHtQuu4dWzFqvHcOsa0C51F0LpDnHYh0erYzGkbOO1Cali5ekKldqEorF8bgYgD0Zx2oarvp9IyUhgW0B3t7ExgxaeO/blqH968TsXM6cE4c/6veq1jJcWlWD37MHK/FELfSAOTF3pDh/POemT7DUTuv4MDf19BK2NNWDsKfw8tL2fBtK0OOveygrVDK6g0UwSrnIUXT1MRvuYC3r5Mx6alkWhpoAa9b95Zv8VisbH1z3MQgxgMTDTw+vnH2p42qSUx2gP0p0F7gP5HpaSkAAD09PR+6s5PAFBWVoaRkRE0NTUbOykNplWrVjAyMoKUVMO+7JGGdygiGqmpmZCXl8XG0F9g2KYlAEBRUR6/zh6CLu52YLPZCFobIVK8MdH38fjxK4iLiyEoeDpsbIwAMKPLRwV6Y8hQZiTUxuAjKC0pqxLWf1A3nItah8lTBsDEVB9inKeG5s1V8fuCEejTl2kEO7D/IoqKSmp1/t9z/FAsPqZmQV5eBquDR8HAkLkOKCjKYuqsXujUxQJsNhuhQWdEitfQqAXOX1+C4K3jMHGaJ9y6Cv8S0c/PBUfO/IYxk7rDyESbmz/qzZUx67d+8PJhOhuOHLiBoiLRR36K6tStS9D06wTvBRPwv92bEPXgZp3E6+PiDidTa5SXl6Pv4qmIffYQAFBcWoK/Dm3HhhN7AABLAqZwZ4RWkJaSwuJhkwAAQcd3Y83hcJSUMnkR++wh+v5vKlgsFjpYtIO3k1udpFeQKyfj8CktBzJyUpj6hw+0WzEdRXIKMvCb6AqbDq3BZgNHt14XKd7ZQb6YE+QHl+5mUG7GvOyJS4ijjaU2fvmrP5RU5VFezkLUoQcip/nmOWZ5XCunVlBUlhM5vCiijv+DjI9fICsvjXmrfaFrwHQkySvIYPhUdzh0MgKbDewNvSxSvEtChmJp6DC4eVpCtZkiAGbUsIm1DhYE+UOZkz+RB+7whB083g1B+8eiz1AnbsceAGi2VMUvy/rCkrOc6ol9t3nC1ofzxx4g4wOTR7//VSmPFGUwclpXOLoag80GdodcEine5ZuHYfnmAHT2tKqSR6bWOli8YTCUVRVQXs7Cyf285zlsQmcER4xH32HOVfKoRcum+HV5P+4SUCf23qrhWQvv8onH+PQxB7JyUpi+sm+VOuY/yQ22HQ3BZgOHt1wTKd65G/wwN9gf7XuY89axNQO4dewCZ4kpUVQsj2vlZFDvdexgxEXufX5T6GwYtmFm1DP3+WFwd7cHm83G+rUHRIo3JvoeHj9O5Nznf4GNDdMBxdzne2HIUGYm18bgQyj55j4PAPsPLMORoyuxZOlY+Pp2hZpa/SzbKqp1a7cDALp164A5c8ZBUVEeANCmjT5CNy+DvLwc3r//gIiI0yLHvWHDDpSWlsHCwggrV83mdnJqa2sgOHgxWrRQR05OHrZsEe1vUd8ORVxFauonyMvLIDh0MgzbMMv0KirKYdbsgeji3pbzrHhUpHgvRT9E3OM3EBcXw/rgiWhrYwgAkJGRwsjA7hg8lGkoDgk+yfOs+CNbv24XAKBrN2fMnhMIBW4Z0kNI6EJOGfqIgxHnRI47eMNeThlqgxUrZ3A7GLS1m2ND8G+cMpSPrVsO8YTdtXsldu9ZiT593KGuzsxmlJCQgK2tGcK2LUWzZiooKyvHzh0nanrqAh06eA2pqZ+ZMhQyEYZtmEG2TBkagC7u1kwZWndcpHgvRT/6WoY2jEdbG2YQEFOGPDB4KNOYHhJ8im8ZWr/2GJLepsHAQBO79v6Kjq6WkOKsniIjIwVzCz1Mn9kXqqqKtTl9ka1fxzzjdu3mhNlzRlYqQ7oICZ0PeXlZThkSfXZG8IZ9KCstg4WFIVasnFalDAUFz4VmCzVOGTrCE9bYWB+xt/die/hSzPwlAN08RJvpVBuHIi5x72XBodMrvbPKYdbsQejibsu5l/GW/erERD/gvrOuD56KtjbM1iYyMtIYGeiJwUOZ1T42BR/lKUNKSgqYM28I3LvZoXlzVYhzVvmQkpZEx07W2BTKzHbMzs7DlUsPa3X+oqDywx89D1XvUERMpXahmVXq2K+zB6OLezvOvf6gSPFW3y7khSFDmdVi+LULMXVsKLoKrGMzATB17PKlf2p1/t8TdfwhMj7mQFZeGnNWD4BOpXfWYVO6wL5TG7DZwP7Nl0WKd9GmwVgcMgSuPS2hwnkfE5cQh4lVS/y+/us76+kDd78b17lD9/D6+Uf0GNAOOga1XxGFEPJVrTtAVVRUuMuCHj16FN26dYO2tjZatmyJ3r17IzY2lidMUlISVFRUYGkpuMG4cryCfr937164ublBS0sLRkZGmDx5MjIzmaVTioqK8Mcff6Bdu3bQ0NCAhYUFli5ditLS6huTHz9+jMGDB8PAwACamppwdXXFnj17qg0THR0Nf39/tGnTBurq6jA2NkZgYCCePuWdkl/53MvKyhAcHIz27dtDS0sLurqi7yFWIT4+HuPGjYO5uTmaN28OAwMDDBw4EFFRUXy/38vLCwBw48YNbp7yy+/qvHjxAioqKjA0NBSYr2VlZTA2NoaKigqePau6X1l+fj6CgoLQuXNn6OjoQFNTE05OTlixYgXy8vKq/e709HRMnz4dZmZmaN68OaysrLB48WIUFfEuu7Z3716oqKhgwoQJfONKTk7Gb7/9BkdHR2hpaUFHRwcODg745ZdfeNJcndLSUmzfvh09e/aEnp4eNDQ0YGtri99++41bLr915MgR9OrVC/r6+lBTU4OBgQFcXFwwa9YsvHlT82UnLS0toaKigqSkqktxeHl5QUVFBdeuXcPDhw/h7++PVq1aQUNDA+3bt8euXbuqfL68vBympqZQUVGpdknagIAAqKioYMuWLVV+n5+fj7/++otbxrW0tNChQwesWbMGBQXC7d3XGOWstLQUwcHBcHR0hIaGBoyMjDB27Fi8e/dOqDQ3pMhIprPKy9sFGhq8e72NDGTq+rNnb/HmTarQ8Z6OvAEAcHK2gImpPs/xEaO8ICYmhszMbNy+XfVaZ2nVutrRqD59mA7QwsJivH6VInSaauLCGabzqJunDZpr8L6MDBnhBgBIiE9B0pt0oeMVFxfndlyKytxSF9LSggeeePow+9QUFZUi6XVajb5DFCwW6/sfqoEhXZjZqxf/icWj17xLSf51KBwsFgstmqmjS9uqS1t2tXGGhqoaWCwW1hzewRP24at4XPwntsr31JdbF+MBAE5dTaCq3oTneA9/5u+V9CIdH999FjpeY+uWAo81UZGHJWfkadIL0crA+8QMvH/FLE/UvkfN93kR1tULTP3v2M0MzZrz5o/PEGbPnNcJH5GSVP1eb5WZ2wh+JlJWVYCtC9PQ/uo577LYJlYtISHB/xFXTEwMrj2Z58/01GzuEkj16er5JwCATh7maNacdzWKvkNrmkeClz5TVlVAOxemIflVAu/oYRMrnWrzqLMnk0dpDZBHsReZ+7ZjV9Pv1LE0fBCljrXVEXhMSUUeVk5MHXubIFode5eYjveJTB3r0LP+61hkJDO4wsu7vYD7PHMNfPbsjUj3+Yp4nZwtYcrnPj9yVK9K9/knPMcFlZ/G9PLlWzx//goAMCrQl+e4pqY6vLyZDpXIU9EixZ2Tk4erV5kBFyNGDoCERNUl6hUU5ODnzywrdzryEndptx/BmUhmIIOntyM0NHiXAR0RyAxqi3/2Dm/eCD/b4HQkM7jCydkUJqa81+zhozw4ZegLbt8WvKT0j+TlyyQ8f868g40axbt0nKamGry8mOfYU5GXRYqbKUPMgIsRI/rwL0N+zDLEp09f5SlD9vaC94dv2lQZnToxA+iePk0UKV3COBPJlH1PLwf+ZWgU0wAuehli4mXKEO81e/jIbpwylIPbt6su/f/5cy6OHmbeV36ZPQBNmtTvYBRhvXz5DgncMtSX53jlMhQZeUWkuJkydB8AMHyEj4AyxHTWnOFThmrz/lJbpyOZ53ZPbycB9zJPAED8syS8eSP8licV8To5m8PElPe5aMSonpWuQ8K37QCAjq4GlJSZAVTp6Q2zBRKVH8Hoeah6X9uFnKutY0y7kCh1jImXaRfiV8c8a1zHdCvVsYx6rmPXzzPvrO27maEpn/eNXkOY9og3CWlIFeF9zKyad1YlVXm0dW7Nibf6e+On9Bwc3HoNqmqKGDi6g9DfTwgRTp1dqZcvX47Ro0dDSkoKHh4e0NLSwtWrV+Hj44M7d3hH59fWokWLMGPGDKiqqsLd3R1iYmLYs2cPfHx8kJeXBx8fH2zZsgUmJibo1KkTPn/+jDVr1mDWrFkC47x//z48PDwQHx+Pzp07w8HBAU+ePMHkyZMxe/ZsvmHmzJmD/v374+LFi2jVqhW8vLygoaGBI0eOwN3dHRcuXOAbjs1mY9iwYVi6dCnU1dXRs2dPmJrWbAmtM2fOwM3NDREREVBSUkLv3r1hbGyM6OhoDBw4EMuWLeN+VlFREYMGDYK7OzMit3nz5hg0aBD3nyiMjIxgZ2eHzMxMgecZHR2NtLQ0tG3bFmZmX5fDSUlJgbu7OxYtWoT379/D3t4enTt3RnZ2NlatWoXu3bsL3GczJSUFbm5uOH/+POzt7dGhQwdkZmZi/fr1GDFihEjnEBMTAxcXF4SEhCAnJwddunRB586dISsri/DwcJw4IdwI2pycHPTu3RszZ87E06dPYW1tDQ8PD5SVlSEkJARubm48nZErVqxAYGAgbt26BXNzc/Tp0wft2rVDeXk5wsLC8OCB6LN+hBUdHY1u3brh3bt36NKlC9q2bYunT59i6tSpCA7+uheghIQE/Pz8AAD79u3jG1dWVhbOnTsHaWnpKvvHfvr0Cd26dcOyZcuQkpKCLl26oEuXLnj//j2WLl0KDw8PZGVlfTetDV3OWCwWhg4digULFiApKQmdOnVC+/btcfXqVb5/x8aUn1+IZ0+ZFyQXAcvbWlsbokkTZtTo7Vjh90m4w3l4bd+Bf7waGk1haMjMILh9S7T9F1RUvo7CLq+nzjeAWRbr+TOmg9VJwPK2Fla6UGzC7Hl477bo+6/WB2Vlee7/6zN/6ltna2ZPzPP3b/A9nvopHU+TmEa6bztAO1szPz95+xKpn/h3TJ+/d4Nv2LpUWFDC7YA0F7C8rYFZC8gpyAAAnj2ou0ESCkpMuWSxRGtEv8F5uWuiIgcLR/06Sw8/hfnFeM3pgGzrxH95WyMLbcgrMvkTd+9tnX13EyWmoVPU/AGAJpVm7NXXAIAKhfnF3E5aQcvbGlm05ObRo7s1H/z0rSacawmrXPRzbFLpOlSfeVRYUIIkTgekoOVtW5trQY6TP/H/Z+++w5pI3jiAfwm9KVJEUEEEFVCwC6ioJ1ixewo2FBV7405/ZznLWc+ze9YT61nO3j17Q8SugAVUrID03kvy+2NJSMgmZEPz9P08D8+jZHeYTGayOzsz7zwuv2uwrpJ1SLj6U99AGw7O5RtmsiTx67yscG5NmzYQXefvBUk/mJOl+DrPni5znWcmanC9zleV+/eZFTr6+rpo2pQ9/Hf79swgUUhIODIzFR/cf/z4uWivxXbt2ENnC9OOj09ERMTXMWkuMzMHL18weZEV3taxaX3R4NH9oFcKp/2waECqbXv2dE1Na8Dahlkp+ODef2MA9MH9EADCOsR+79i+PbPPXWjIa4516KWoDrVtx743tzDt+PgkRER8VjhtADAwYB7olve9o0Qdas8e3taxqVVxHeLwWT98UFSHZITNZeoQsx/ngxKD6JcvPUZ+fgEMDHTRTka+qsKD+8ykYX19XTg2bch6TLv2zOcfGvKGUx168vgVCkTfQ81Yj2lflHZ8fDLnOlRRmGvZBwCQGXrTsam1WJ9V8UGUh/eZ76y27dnTNTU1hHVRn/XBPcW/3wDg3btopKUye2PWrlM5q7Go/rCj+yH5xNuYrBDSyj8XYtpNOzltTNnnQpJtzKSUo5WXnZkrGoCUFd62QWPxPmv59TeE/c7S+hu7111FdlYevKe5iZ4tkKqnoqLyn/0hksot9qm/vz+uX7+OZs2YCymfz4efnx/27t2L5cuX49QpbuFQSnPo0CEEBASgUSOmY5KSkoIuXbrgxYsX6Nq1K6pXr47g4GBUr86s+AkJCUHnzp2xb98+/Pzzz6yrLXft2oXx48dj+fLlotlQjx49Qv/+/fHXX3/B3d0dXbt2lTh++/btsLOzw969e9GwYfENyrlz5zBq1Cj4+voiODhYanVlZGQkAODevXuoX1/xPbFKio2NxYQJE5Cbm4ulS5diypQpotcCAgLg6emJ1atXw8XFBW5ubjAyMsLWrVsREBCAa9euoUGDBti6davSf3/YsGF49OgRDh06JFpVKu7QoUMAgKFDi/f5EwgE8PHxQVhYGHx9fbF48WJoazMXhezsbEyfPh1HjhzBnDlzWPO2f/9+eHt7Y/Xq1aK9e8LDw+Hm5oaLFy/i3r17cHZ2LjXvnz9/xsiRI5Geno558+bBz89PIhzw58+fkZio2MyfGTNmICgoCH379sWGDRtEn3dhYSEWL16MDRs2YNKkSTh/ngm3lZubi40bN0JPTw83b96EjY2NRHoRERFSM/LK0/r16/Hnn39ixIjivfMOHz6M8ePHY9WqVRgzZgx0dJibo6FDh2L9+vU4duwYlixZIhUy+fjx48jLy0OfPn1Qo0bxjGDhCloXFxccOnRIVCYpKSnw9PTE/fv3MXPmTOzcubPU/FZmPduxYwcuXboEc3NznDt3TtQ+c3JyMG7cOPzzz9cT1uxdRLRoZqYwnFlJPB4P9azMEBoSgQgFV1smJqYiJYVZHSu82WdT37o23pO5fmIAACAASURBVLyJVDhdoUcPmZtoNXVV1KtnxulcLj68ixOVj5W1KesxPB4PFpYmePn8M95XwmpLRTx9/A4As5+IhWXFdQQqkomBIYyrM98HLz7IXonw8mMEHKwawt5CcmDI3pL5v3CAlPXcT8wqn5oGRjCqZoDEtPKfNfrlYyKEk59r1zNiPYbHU0Etixp4/yoGXz4oPlu0NK+DmfuE2lbsf5dNYQEf968yDwid3GyhplZx1xEAiPxQXD51rdjrKo+ngtoWRnjzMhqf37NHQ1DGi2fMw1hhOFlO5z5lzjUw1EU1A51Sji6bzx8SRGUkK688ngpqWxrhzYtoRJZnGT1lOu8W1vL3m2E99wlzbkWX0RexOiQMfVsSj6cCs7o18O5VDKLKsY2FB3+W+3fZFBbwce+KcFW4XYW3sYiIKLHrPPv1WPI6H6lQusx1Pp1JV8513tq6Nt68+Yx3CqZb1SLeMvW2vrWFKMxaSTY2zOoFgUCAd+8+wcFBsb0nhWmbmBiiRg328HbCtAHg7duPEv8XSk5KxYD+E/D+PVOmNU2N0KZNUwwf3g+NGinfJ5TlXcQXUR2yLgpbWhKPx4OlVS08D3mPdxGKrQpJTEwT3SsKBznZWFub4e2bKLyLkL0aZ9XvhxEbk4z0jGxUr64LOzsLePRxRvcerSt9Zc3bogf+9evXkVmHrG2Y5wgCgQDv30WiiUMDhdIWDoobm9RAjRrS0QCYtItXQUa8/QQbG8UjRD18yDzwb9BAdnQAZUjUIRv2+3YejwfLeqZ4HvqBYx3KlJsuIKxD0XgXIbl6JuQZMxjSoFEdFBQUYvfOf3H+3ANERzHhnhs3qQfPIR3R6Qf2yZwVJUKhOsR8ztzrEJO2sUkNGChUhz5zqkMVRbzPai23z1oLoSHvOPRZ08T6rOzpAoC1tTneKthn5fP5SExIw+NH4di44RgAwMzMCJ1+YJ+0UN6o/rCj+yH5JJ8LySsfrm0sVaE2VvxcqPSVt8I29uhRGDZuYEJeV3Qbi/oo3meV3d8wtzDE25dfEPWh/PpjL4v6nfJC2j6+8wYPb72GQ+t6aOuu3MIoQoh85dajmDNnjmjwE2C+XOfNmwcACAoKKjX0LFdz584VDX4CTGhcHx8fAEBYWBjWr18vGvwEAEdHR3Tp0gUCgQCBgeyrUczNzbF48WKJgadWrVqJQqdu2bJF9PvCwkL88ccfAIDdu3dLDH4CQK9eveDj44PU1FQcPsy+997ChQvLNPgJAHv37kVaWhqcnZ0lBj8BwNXVFePGjQMAiVV95WnAgAHQ0tLC5cuXkZQkGZYsJSUF//77r9TKwKtXr+LBgwdo3bo1Vq5cKRqUAgBtbW2sW7cOJiYmOHr0KOsq0Dp16mDlypWiwU8AaNSokWil4q1bioUC2bx5M9LT0zFgwADMmjVLamCvbt26EnValrCwMJw4cQJ169bFtm3bJAa7VVVVsXDhQtjb2yMwMFAUFjk9PR3Z2dmoV6+e1OAnAFhbW6NevXoKvQ9l9OnTR2LwEwA8PT3RqFEjpKWl4enT4vj7DRs2ROvWrREfH8+6AlO4MlR88PHTp084ffo0eDweNm7cKFEmBgYG2LBhA3g8Hk6ePCmaDCBPZdYz4WDovHnzJNqnlpYW1qxZI5FOVYuPL15BW7OmdDgqIeE+QfHxig0QiR9nUlN2aGzh30xQMF0AyMrMgb//WQCAu3tr0SzEipCYkCb6tzFL2Mni15hrRWJ8eoXlRVFZWbn4e+d1AEAndwfofSXhvLgyMywe6JG1ghMAopOY18yMJAeGhOdHJ8bLPlcsXfG/V55SEzNF/65uLHv/KIOi/QVTkjJlHsPF0ztvRWE5uYSxDX3wHmnJWZzPU1ZyYnEYcUM55VOj6DXx48viwe3XiHjFPGDt7MHtwWZiXDoun2KucZ08HCt8dmRygmJlZGjMrNxJSiifMrp/Kxxvi8rIrRf7jHZZEuPScPEkE4Wic6+mFVpGKWJtzEBeGyt6TbxNlsWTgLf4EMa0MdeessNKlhR6v7iNte+h+HnKEr++yrvO1zRhQp0pc52Xe/9Qk9v9Q1WLj2fuEWvWlD1xRPw14fGKpc0MvpvISVtLSxPVqulJHF9SdnYOXr58Cw0NdRQUFOLjhygcPXIBA/pPwM6d3PblUkRCfKro3zXl3dOZMPdC8WLHK5quvHtF4Wvy0g179RnZOXnQ1FBHYkIa7gQ8x5xZ/vD1WYO0NMW2zCgvitWh4tCC3OoQc98ubK9smDqkK3G8Iq5du4fnz5lIJgMGuCt8niIUrkM1hXUoTeYxkukWHye/DrHXzY8fmftAHR1N+HivxeY/z+Lzp3hoaWkgNTULgXdeYNrkLfh9GfuzmIpSXIdkf86SdUjxz1mUdgXUoYoUr2AdMjFhXktQ+HtIsT5r8feQ7GvZwl93wsFuJJo29kHnjtMx6+ct+PwpDrZ2Ftix63/Q0tKQeW55ovrDju6H5JN8H/LaWFmeC8kp95rCtis73QW/+qOJ3Qg4Nh6JHzpOxayfNxe1MUv475pdoW1MvD9WoxL7rA9vv8a7MGbyTicZfdac7DzsWnMFauqqGP1zV9ZjCCFlV24DoN26dZP6Xc2aNWFgYIDc3FypQYuyEoZwFSccrKhbt67E4KiQtTWzoiQmhj32dp8+faCpKb3U3MvLCwCzWrOggAkZERoaipiYGNjZ2cHWlj3EUrt27QAADx+yb3bcq1fZ9y0TDubKCl87fPhwAEzeCwsLy/z3SqpevTo8PDyQl5eHI0ckO+3Hjx9Hbm4uunfvLrEyUDiI1qdPH9ZZbbq6umjevDkKCgpYw8C6urqyDkI1aMDMfJP1+ZZ07Rqz94+3t7dCx8si3Ge1e/furPni8Xho27YtgOK6YGxsDAsLCzx//hzz5s3D69evy5QHrtjaKyC7DIWDmyXD4IaHh+PJkycwNTWFu3txZzsoKAgCgQCtW7cWpSnO1tYWrVq1Ap/Px927d0vNb2XVs6ioKHz48AE8Hk9iMFXIxMQEP/zwQ6n5rSzZ2bmif2tqyr5h1NZmXsvKkt4jt7R0teSkq6WtWZRursxjSvrtt12IjUmCnp42/H72Uvg8ZWRn5Yn+rakpe09SLS3mNfH3XVX+WHIccbGp0NXTwqTpPas6O0rT1Sr+LszOk12uWUX7NutpSQ6EC8/PzpNdZ7PE9nzW066YgfTcnOLJW/L2bdUoqkO52WWf7JUcn459a64CAJq1sxbtBaqIuxeZEE51rI1h0YD7qj+uxN+vhpw2pllUPjnZeTKPUVRiXDq2/X4BANDatQGau7CHlWVTWMDHhkWnkZOVB+Na1TDA26XM+SlNTo6iZcTUr/IpozRsWcGUURvXhmjBsYzWLjyFnKw8mNSqhoEj25Y5P/Io3MY0hXWofNrY3tXMPQLXNhZ4kVlhVdfapFLaWFZ28fecvOu8FufrvGLpaouu84qlW9WE5aXF0p8T0tLSKj4+S/HQgcVpy39Ap6UlLDPJtKtV08OYMYNx7PgWBIdcwP0HJ/Es+Bz+3r8WzZs3RmEhH6v++AtnOe5NWnq+xe8V5dwLFdWh7HK/VxTWTel7gR/cmmHthom4fXcdHjzZjKBHf+LStd8xcnRX8HgqePTwNWb5bVcoP+Uluyif8h7ECj9jgFvbEJat+Pny0le0fsbGJmDhgk0AgM6dneDqyh6iWVlZ2YreTwvrkGL305J1qPR0S9ah9HRmcDzgViieh37A+IkeuHNvLe7cW4vrt1eiX3/m+nXwwA2cPXNPoTyVB+H716yQOlR6/RRP/2v57la0z6rF8Zqj6PeQ8Fomr27q6evAyLi6aD9CALC1s8CceSNgWa+WQvkpD1R/2NH9kHzcnwsp8z1dtrarz9rGLDG3EtpYroL9MWGfPier7P2NpPh07Fh5EQDQqr2NzO1ijuwIQEJsGnoPdYK5hezJCYSQsim3AdC6daU3rQcAfX1mRntOTvleKGrXll5+r6vLfJGam7OH4RG+Lisvlpbs4WLq1GHCT+Tk5IgGcj98+AAAePXqFQwMDFh/hPtRJiRIL583MTEpl5VkX758kZt3CwsLqbyXt2HDhgEoDkMqxBaWFIBoD8X58+fLLDvh4BVb2dWpwx7SgWtd+/yZCQHCNkDHhfD97NixQ+b78ff3ByD5frZt2wYTExNs3rwZbdq0gY2NDby8vLBjxw6kpio261FZXMtwwIAB0NbWllqBKfyMBw0aJLGCtrR6CUC0wlV4bGkqo55FRzMhO8zMzCRWGItjC59NFOO/4wzOnw2EiooKFi0ei9q1/5vhXSvKvp3Xcen8E6ioqGD2wh9hVptugL83OVl52PTrGaQlZ8HItBpGzVJ8FmhGWjaCg5jwyW27Vfzqz6qQnZWHlbOPITU5Cya1qmPSXOmQ6PL4r72EF08/QU1dFX6L+kJXT6v0k/5jsrPysOJ/R5GanAkTs+qY8iu3yXY71lzEiydMGf20uP83V0Y5WXnYOO8U08ZqVcPoX9gnhLHJSMvGs7tMG6uMFdbk22JnZ4NZ/xuHJk0aih5OqqqqonVrR+zdtxotWjB1as1q/wrfm/hr8ctcL7h3bQGDGsWrMczMjfDzrEGYPY+Z3Bt09yXuBn6de659DTIzszFl8jIkJqbA3Lwmli6bVtVZqjSCov3U+HwBPHq1weSpvaGry1yzjIyqYfEybzRxYPqiO/+6WGX5JP8Ns34ZgpsBGxF4bwuCHm7DH6snIi01CyOHL8PqPw6VngAhRK5ZvwzFrYBNuHtvG+49/At/rJ6EtNRMeA9filV/HCw9gf+QnKw8rPrleFGftRrGz2Wf2P7hdSz+PfoIJmbVMWBUxU/MJdypqPx3f4ikctsDVFZ8emUo0umT9/fKMy+yCFdTmpubo2PHjnKPLRkeF5CcfVweqnKD206dOqF27doIDg7Gixcv0LhxY7x58waPHj2SWhkIFJddu3btSh1MYhtYL6/Pt7zKTPh+mjVrBjs7+fHaxVcLt23bFsHBwbh06RLu3LmD+/fv49KlS7h48SJ+//13nDhxAk2bcgtbpyiuZShcgXns2DEcPXoU48ePB5/PF63GLDn4WBEqu56VlwMHDkitnJXnxu31Ch8rnIkIALm5eVBTY59UkV00c1tHR7HvHfF0c3Jlr0bKKZoRqKNT+ibtRw5fw/q1TAiqWf8bhu49St+nt6y0dYoHsXNz82Xu1SZcoSX+vivbyaNB2LqBWbE1dWZvuHcrPfz21ywzp3jVgraG7HLVKboWZuRIhrgTnq+tIbvO6ohdRzOyKyZEnnDlIgDk5RVAW419YkReUR3S1JY9o7Q0+bkF+PPX0/gQHgt9A238tGoA9A0Unyj14Ho4CvILoarKg0uXytk7RPz95uXmQ1uN/bMWzroVzspWRl5uAVb+7ygiXn1BtRo6mL/ei9PelAe23sTlk0/BU1XBjEV9YNu04r73xWlpKVpGTISRspbR8llH8PbVF1SvoYNFG4ZyKqO/t1zHxRNPwFNVwU+/9YNdJZSRwm0sV1iHytbGNs49hQ9hTBv7efWP0OdQPg+uhRW3sa6V08Z0tIu/5+Rd53M4X+cl05UlW3Sd/zoGwn8cOAkxMdKh0X1GD8KYMYNF5ZWTK3tlg/gkPx0dxb9ji9OWv0o7J0dYZoqnraGhjmnTfTBq5EzExMTj5cu3aNJEuv+oDB2Je0U590JFdUi73O8VhXWT2z2W55BO2LPrEqKjEnHrRjDatiufSQeDfvRjr0M+AzB6zABoF+UzJ0fOe8oprl9c2oawbMXPl5d+aXUoNzcPUyYvwfPnb2BoWB3+/otl7k9bFjrait5PC+uQYp+1ZB2SvdpGmG7JOiT+d4aN6Mx67nBvd8yetRPv3sUgPj4VJiZlL5/BP/6MLzHSk7R9fPph9Jj+onzlVkgdKr1+iqf/tXx3K9pnzeF4zVH0e0h4LVO0burpaaOHhzNatGqIfr3mYu/ui2jevAHcurRS6Hx5qP4oh+6H5OP+XEiZ72lFngspVj56etro6eGClq0aoW+v2di7+180b94Q7uXQxthoKtgfE/bptXSU72/k5RZg1S/H8S4sBtUMdDB3nSdrf4zPF+CvlRfBLxTAx89d7spUQkjZldsAKBfClVWZmez7+Hz69Kkys1Pq342MjASfz4eWlhYMDZkVOcIVqKampqI9A6uCmZkZXr9+jQ8fPrAOxH769EmUd/HwoOWJx+PB09MTa9euxcGDB7Fs2TLRgE/JlYFAcdn169cPvr6+FZInRdSpUwdv3rzB27dvWVcUK0p4rqurK5YsWcLpXB0dHfTv3x/9+/cHwISenTt3Lk6cOIFZs2ax7rlZVYYOHYpjx47h4MGDGD9+PG7cuIHo6Gg0a9YM9vb2EseamZkBKF6FyUa4ilp4bGkqo54J8/Llyxfk5eWxrgLl+v306dMnmfsOl5X4PgxxccmwsmK/0RXu3yHcV6U04vtfxMeloGFD9gHkuDgmXeNS0j1zOgBLF+8GAEyaMgDeo3oolI+yMjYp3vczIS4NulbsN+QJccyKayMT/UrJV0n/nn2M1ctOAADGTuyKISM6VEk+ypP4/pzmRjXx/MMb1uPMDZkQkl9K7PUZnRiH5jZ2MDeSvUrY3Kg4/OSXJNl7hZaF+J6EqQkZ0JYRlka4j6GBoS7r66UpyC/EloVnEfbkM3T0NPHTqoGoxTEEzt1LTPjbJm3qoVqNittbV5z4npZJCRmorcvemRTuu1LDSPaeK/Lk5xdi9dwTCH38Ebr6WliwfghqW8ren62kY3sCcWLfXaioABNn94RL58oZvAIAQ7HvFXlllJTA7EEsb59QefLzC/HHnGMIffQBuvpaWLhxKKcyOrr7Do7vZcpo8hwPtHWrnDIyMC5uMyny2lhRHapupHwb27zgDF49+QQdPU3MXDMIZhzbWOBFZhVaE6d6qFZDuXxwpeh1Pq5oXy9lrvNxcckyr/PxcdzuHypaUnIqEhKk9yQThgoV7tsYF8e+/2bJ10zk7INWkjDteDlp5+TkIi0toyhtxdsfADRtWjxJMvLzl3IbABXunwgAcXEpsLJiDzMXV7TnnqIDROL77TH3iuzRZeLjUjilK6SiooImDvUQHZWIyM/SgwXKSkpKRUKC9B5l3OpQcTQcbnWIOTZOzr6hTB3KLEpbdt89Ly8f06etwL17IahWTRf+O5fAqj77Z1BW4p+13DoUJ6xD1Vhfl063uE4wdYi9Px4fx143a9Y0QNgrJqJTPStT1nPFfx/zJalcBkCTktKQyFqHcoryVfQ5x8n+nCXrkOLPaEzKsQ5VpppSdUhWn5UpV2Olv4fYJ24Vfw9xu5aZmhqis3tLnDl1BydPBJTLACjVH+XQ/ZB8kuUjr42V5blQssw2FhcnbLvc25ibe0ucPnUHJ0/cqrAB0BrGxf2x5IQMaFdQn7UgvxDr5p3E88cfoauviXnrPWEuoz9260IoIl59gWMbKzRuYYmcLMkB5sKC4igHwtc0NNXAU634BV+EfIuqpOUYGxtDQ0MDSUlJrCFOhXsqVrYzZ84gL096VotwlZuTk5NokKVly5YwNDRESEgI3r17V6n5FCfcZ/Sff/5hff3AgQMAAGdnZ6kBovIkXAF49OhRiX0a2VYGClfqnTp1qsLyo4jOnZmZovv27StTOsL3c/78edEescqqVasW5s+fDwB4/vx5mdIqb+IrMF++fCkz9CwAuLi4QEVFBQ8fPsTbt2+lXg8PD8ejR48k9kdVREXXszp16sDS0hJ8Ph/Hjx+Xej0hIQE3b95UOD2ACZnbrl07hX+4qF/fXLSS+e2bKNZj+Hw+PrxnwgxbWys20G9oWA01ajA3iW/fRso87l1EVKnpXrp4H/Pn/QU+X4CRPj0xafJAhfJQHiytaorK531ELOsxfD4fnz4yg2dW9dkfnlSka5eDsWzBYfD5Agzx7ogxE7+Nje8TUpMRn8J0QBvXs5F5nL0lszfhy08REr8X/r+xpZxzLZhz41ISkZgm/SChPNSyMBSFD4n6wP4wlM8XIOYT05k0q8ftgTfA7Lm4fcl5hNx7D01tdUxf2Z/z3oLRHxPx/hWzd3PbbvalHF1+alsaicrn83v2QWg+X4CoT0zZ1bUy5vw3Cgv4WLfgFB7ffQstHQ3MWzMYVg0Vb6tnDz3Aoe23AACj/bqgc6+KiawgSx2xMvr0Tk4ZfWTKqI6SZbTm15N4FMiU0fx1XqjfUPG9dM4cuo8D224CAMb81A1uvStvBbqZWPlEvWcf5ODzBfjymWljtZVsY9t+O4fgoHfQ0laH3x8DubexD4l4V9TGKjP8reR1nv16LHmdV2wARNHrfETRdb6+gulWtOvXDyAs/KrUz9SpIwEA1jZMuMt3EZ9kRhR6+5aZnKeiogJra8W3NRCmHR+fhORk9q0qhGkDgI2N7G0gKpNVfTNRHYp4E816DJ/Px8f3TP2ub63YxERDQ33UKApdG/GWPV0AiIj4UpQu+xY1le3a9V14FXZO6mfKVGarDWtr5uHuu3eRMutQxFtmMqSKigrqWyu+Ul5Y3xLik5GcnCYj7c/Fx9uw18+CgkLM/HkVbt16CB0dbWzbvgh2dux7i5UHq/q1iuvQW/atS/h8Pj5+YO61latDsrdEKa5Dktc1mwbc6lR5RX+6en0HXoadlvqZMpUJ26xYHfosyhOXOmQjVodSFKpDlRPtojSS30Py+qzM95ByfVb2dAEgIiKaU7riTE2ZAaDPn+NKOVIxVH+UQ/dD8tUXa2Pyy6di2ljxcyHu1/qapszAfHm1MTa1LQ3F+qyy+xvRn5jnF7XrKdcf27DwNJ7cjYCWjgZmrx6MenL6rAkxzL1kyIP3GOm+VurnzmVm4mVYcKTod6+CP8tMjxAiX5UMgKqrq8PFhYlvvWLFCggEAtFrQUFBWL58eVVkC1FRUVi0aJHEjcaTJ0+wZcsWAMCECRNEv1dXV8esWbNQWFiIYcOG4fHjx1Lp5eXl4cKFC3j9+nWF5XnkyJHQ19dHUFAQtm3bJvFaYGAg/vrrLwDAlClTKiwPAGBjYwMnJyfExcVh/vz5iIqKYl0ZCAC9evVCs2bNEBgYCD8/PyQnS8/kjo2Nxd69eys0z5MnT4aenh6OHz+OtWvXikKmCkVGRuLZs2elptOsWTN4eHjg3bt3GDVqFKKipG8MUlJSsHv3btEA6adPn7Bv3z6kpUnfeP77778AKjYsqzJ4PB68vLwAANu3b8f58+ehoaGBQYMGSR1rYWGBPn36gM/nY8aMGRJ7mqakpGDGjBng8/no37+/zP1I2VRGPRs/fjwAYNmyZaJVqgCQm5uLmTNnIiuLW6jNYcOG4fz58wr/cKGrq43GTawAAEF3Q1mPCQmOQHo6k2cnF8Uf2rZxspebbmxskugm2NmlCesxN288wS//24zCQj4Ge7ph1v+GKfz3y4OurhZsGzP160EQ+/fwi9BPyEhnZty2cirbfsBcBdx8gUWzD6KwkI/+g1wwbWbvSv37Fe1G8AMAQJcW7JMczI1qigY4rz29J3nuM+bcxpY2qGXI3gHp2rIt67nlSVtHA/UaMR2Xl4/YV7S/e/UF2ZlM2B/7Ftz2CObzBdj5+0U8uf0WGppqmLa8L2wac+843r3IrP7UraaFZu2sOZ+vLG1dTVjbMg86gx+8Zz3mzYsoZGUw5ePQqh6n9Pl8Af5cchb3b4ZDQ1MNs//4EY0cFL9mXDzxGHs2XgUADJ/0A3oOas3p75cHbV1N2Ngxn2nwA/YJc6/FyqhpaytO6fP5AmxYfBr3boZBQ1MN81YNhi2HMvr3+GPsWs9MPPSe3Bm9BlduGTFtjHmoLbONvfyC7KLysWvJbVCJzxfAf/m/eHz7DdPGVvSHTRPubUy4+lO3mhaat5M9MaO8Mdd5ZmAj6G4I6zEhwW9F13lZ12M2bZway02Xuc5Hck63Kjk5MYP36emZCA0NZz0mMJDpszk2teUUprZlyyZQV2cmkwYFPZGR9iMAzCpCLoOrABAcHCb6d+06ik9gKI2urhYaN2HaTdDdl6zHhAa/R3o6swLSyUXx1d+tnRoVpfuK9fXY2GTR4KiTiy3rMbIIBAI8D/0AAKhdh/uDSGU5OTkCENYh9ugVgYFPAQCOjg05hUNs2dJerA6x9zEDA5m6VbOmoWggRByfz8ec2Wtx5cpdaGlpYsuW+WjevGJX7DN1iKnPsj7r0JAPxXXIWfHPunWbhnLTZerQF9Z0ncX+/+E9+0TH9+9iRP82M+e26l9ZbZwcAJRWh5jPn2sdatHSDmqiOhQsN21ZdagqMNeyegCAoLvsk7xDgt+J9VkVn8zX2slWbrqxsUmIKOqzcklXKDKSmbzGNYy3sqj+sKP7IfkknwvJamPKPheyk5uu5HMh7pMEo0RtrOLCC2vraqJ+UZ819OEH1mPevogW67Ny729sXnoOD26+hoamGmatHIiGDspHGSRfD56Kyn/2h0iqsrXTc+fOhYaGBnbu3AlnZ2eMHDkSnTt3hoeHB8aMGVMleRo9ejR27tyJVq1aYcyYMejbty+6du2KtLQ0jB07Fj16SIZtnDhxIiZNmoRXr17Bzc0N7dq1w/DhwzF69Gj06NEDVlZWGDp0aIWG9DU1NcW2bdugqamJ2bNno23bthg7diw8PDzQu3dvZGZmYubMmVL7I1YE4Sq87du3S/y/JB6PhwMHDsDe3h67d++Go6MjevTogbFjx2L48OFwcXGBra0tli1bVqH5tbCwwO7du6Gnp4fFixfDwcEBI0aMgLe3Nzp27AhHR0fRYGRptm7dinbt2uHcuXNo2bIl3N3dMXr0aHh7e6NDhw6wtraGn5+faAA0JSUF06ZNg42NDdzc3DB69GiMGjUKLi4umDt3LtTV1fHbb79V5NtXivAz3bt3L7Kzs9G9e3eZoZXXrl0Le3t73LlzB82aNcOIESMwYsQIie/AhwAAIABJREFUNGvWDEFBQWjSpAlWr16tdB4qqp6NHz8eXbp0QWRkJJydnTF48GD4+PigWbNmuHXrlmgQ+Gvh4cEMAp0/FygKzSJuz25mUNW+sRWsrBR/6NuzKN27gaEIC5N+KL1vzwUIBAKYmBigTRvpzuTdwFD8NGMjCvIL0befK+Yv9FH4b5enrj2aAwAuXXiChHjpCQcH9zArw2zt68DSituKoLJ4EPQav878GwUFhejZpxVm/Tqg0v52ZTl4g6l7XVu0hWP9RlKv/zRwFHg8HqIT40SDpULXngUhNjkBqqqq+HmgdN1xrN8I7s2ZiVQHrp+rgNwXcyoKBXrvahhSEjOkXr90mHngbdnQlFPYWoFAgH2rr+D+1TCoqati0uLesG3O7YE5wHS47l1hHhy26dwIaurse3NVFNeuTEc34NILUdggcacP3gcAWNvW4hSSVSAQYNvvFxBw+QXU1FXxvxUD4dCynsLn3zgfAv/VlwAAg0a3R/8RLgqfW96EZXTr4nNRqFtxp/Yzg/jWtmacy2jLivO4fYkpo9krB3EaZL5+Phh/rWLuczzHuGKAt+IRGcqTs3vRg5Urr0ShbsVd/OchAKBeI1NOYWsFAgH2rLqMe1dfQU1dFVOW9oUdx0kKANPGgq4wA0dOnW0rvY15eDDRIc7JuM7v3s18BzZuXJ/TdV6Y7t3AENbr/N4954uu8zXQpk3lrXotCxsbS9jaMpNAdu48IvV6bGwCzp+7AQDo3duNU9r6+nro0KENAGDP7uNSK3OysrJx+B/ms/Do1VlqtZn4hN+S8vML8OfGPQCY0LmNG5fvhKweHk4AgAvn7otCQYrbs5vZcsO+saXM8KZsehalGxT4AuFh0qsS/t5zpagOVUebNpKDV/LKAwCOHr6F6ChmZbxrRweF81RWNjYWsLVlHiLv2ikdDSYuNhHnzzP3jr17d+KUtr6+Ljp0YML77d1ziqUO5eCfw8x3sodHR9Y6tGDBJpw7dwvq6mrY+OdcODk7csqDsnp4MHX/wrkHiI+XXgG9Zzczkca+sQXHOsSkG3T3JcLDpFct/b3nmlgdkryXbNWmIWrVYvqh+/ddY03/wN/M7xs3sYSRkWKhecvKxsYCjYrq0O6dJ6Vej4tNxIXztwEAvXpLb2EkD1OHWgIA9uw5zVqHDh++CADo6dGh3Fa9loeeHsx92PlzQazfQ3t3M3XfvnE9WFkptopYPN2gwOcID5N+7rZvzyWxPqvkZIGCgkKp48V9/BCDG9eYSQktWkr3ZSoC1R/Z6H5IPg9RG7sr41p/AYDwuRD3Nib7udBFmc+FFGlj168xE9NaVnAba9eVydsdGX3Ws4eYPmt921oyw9ayEQgE+Gvlvwi8/BJq6qr4ecUANFFgwuagsa44fHe2zJ+OPZnBdvvmdUW/a9zi64guQsh/UZUNgDo5OeH06dPo2LEjoqKiRGFvt23bhl9//bVK8tSyZUtcunQJDRo0wLVr13D//n3Y29tj48aNWLVqFes5y5cvx/nz5zFw4ECkpqbi8uXLuHr1KhITE9GtWzfs2LFDtNq1onh4eODGjRsYPHgwkpOTcfr0abx8+RKdO3fGkSNHKq08+/fvD21tZia1rJWBQrVr18b169exatUqODg44NWrVzh9+jQePnwITU1NTJkyBX///XeF57lLly64c+cOfH19oaWlhcuXL+PmzZvIzc3FmDFjRHtzlqZatWo4c+YMtm3bhrZt2+L9+/c4c+YM7t69Cz6fDx8fH5w4cQJaWsysJisrKyxfvhzu7u5ITk7GpUuXcO3aNRQWFmLUqFEICAhA9+7dK/KtK8Xa2hrOzs6i/8safAQAIyMjXL58GfPmzYOZmRmuXr2Kq1evonbt2pg/fz4uXbqk1L60FV3PVFVVcfDgQSxatAgWFha4efMmAgIC0LZtW9y4cQOWll/XTccgTzeYmxsjMzMHkyeuRkTR7MTMzGysWXUQV68wD46n+w2WOreJ3TA0sRuGzZukH/B0dmsJR0dr8PkCzJi6DsHPmBmoeXn52LP7PP7ex3SOJk8ZCHUNyfDaT56EY/rUdcjLy0ePni5YsmxclXWg+g1yQS3zGsjKzMXMKTvxPoKZCZ6ZmYNNa8/h5jVmheuEadL7kro4zoSL40z4b7nEmnZaWhZSkjNFP0KZmTkSvy/Il7zxD376Hr9M3428vAJ06d4M8xYPrvIOplE1A9FPDb3ifXcMdPUlXpN6GHf5JQSXX2LhiMlSaZ6+ew33XgVDVVUVJxduhJMt85BOQ10dPw0chRn9RwAAFu7bhPyCfIlz8/LzsejvzQAAvwHe+GngKGioqwMAnO2a4uTCjVBVVcWd549x/v6t8isIFh37OMDItBpysvKwcc4pRBeFws3OysPRbbfx5DYT5nuAr3QI6zGd1mJMp7U4vfuu1Gv/bLqJgAvPoarKw4SFHnBw4rbyT+jl44+iTlxlhr8V6tKvOUxqVUd2Vh6WzzwiCoWbnZmLfZuu4/5NZhXW0AmdpM4d6LIcA12W47D/banXdq+/imtng6GqysPPS/ujuYviK1uDboRhy4rzEAiAvsOc4eVbtfvqduvfAiZmTBkt/ekwPr8rLqM9f17DvZvMyq/hEztJndvPaSn6OS3FoR3S9Xznuiu4euYZVFV5mLVsAFpwKKO7119h07JzEAiAfsNdMGQct4do5alTX0cY1WLa2PrZJxH1gQlNlZ2VhyNbb+Hxbeb6M9DXVepcnw6r4dNhNU7tkt5r+9CfNxBwPhSqqjxMXNRb+Tb26COS45k2Vpnhb4UGe7oXXeezMWniH6JVCJmZ2Vi96gCuXmEmkEz385Q6t7GdFxrbeWHzpqNSr3V2awVHRxvw+QJMn7qmxHX+HP7exzwomzzlR2hoSG+jkZ2di+TkNNFPXh4zyS8/v0Di95mZOeVTEAry+2k0AODypQCs+uMvZGQwqx3evv2IiRPnIzMzC3XrmmHw4J5S5544cQm2jdxh28gdkZExUq9PnTYS6upqCAkJw5zZfyA5iRkIio6OxdSpixAdHYdq1fTg6yv9WfTuNRZ//30SHz5Eigb/CgsL8fhRKHxGzcLjx8zKip9+HgMer3y76IM8O8Dc3AiZmTmYMvFP0arMzMwcrF11DNeuMA/4p/lJ93sc7XzhaOeLLZvOSL32g1szODhaFd0rbkHwMyZ8fV5ePvbuvoz9+5gV+BOn9JG6V/x92SH8vvwfPHn8Bjk5xVvQxHxJwvo1x7FiKbPVRmunRnDtUHkDoAAww88bAHD58l2sWrULmaI69AkTJy5GZmY26tathUGDpftqJ09chZ1tL9jZ9kJUpPSqxClThxbVodeYM2edKJxydHQcpk1dhi/R8ahWTRdjfX+UOnfFih04fuwy1NRUsW79bLi6tizPty3XoMGuMDc3LKpDmyXr0OrjuHaFWRU7bUY/qXMd7SfA0X4Ctmw6K/XaD25Ni+vQtG0IDmYiJTB16Ar2Fw1gTpzSS6oOqampYvpPTJ29cP4htmw6K/q+SUxMw8Jf9+F5KPOwftKUyo2yMsNvOADg8uUgrF61R6IOTZq4TKwOSW99cfLENdjb9oW9bV8ZdWgI1NTVEBryBnPnbBCFU46Ojsf0qSvE6hD75MrU1AyJ72ihjIwsid/n55dta5+SBnn+INZnXStalZmZmY21qw7j6hVmQuF0P+m672A3Eg52I7Flk/SAYGe3FqI+6/SpGxH8jLkvZ+rQv9i/j+nHTZrSn+V7aD9WLNuPZ0/fIDe3+HsoLS0Tp04GwMd7BXJy8qCrq4URI7uVT0EogOoPO7ofkm+QZ2exNrZGoo2tWXVIrI1JPz9rYjcCTexGYPOmE1KvST4X2iDRxvbsviD2XGiAVBtbsexvLF+2D0+fvmZpY7cxynuZWBur2OefXfo1g0mtasjOysPKWUcRWRQKNzszF/s338CDm0zEMK/x0n0iz7a/w7Pt7zjqHyD12t4N13DjbAhUVXmYsaQvmjlXXEh6QojyVFJSUuRPvySEEFJpdPTZQ93IExb2EWN9liMlhXlAq6enjaysHPD5AqioqGC632CM9e0jdV4TOyYk7cTJAzB5ivTenDExiRg1YolY6B8t5OXli2byDfZ0w4JFo6XOGz1qGR7cZ1bL1KihL3ej9tlzRqBHT8UniaTny94jSJY34dGY6rsNqSlM51FXTwvZWbmi8pkwrQe8x3SWOs/FcSYAYMyELhg7SbrT27/7MsRES88+LWnzzglo0bo4ZOKUMVvx+CHzkNCghq7cB51+v/SFe3fF9+Mz6v2LwseKE1xmD4tXUr0R7vgYW7zXl/C8RX9vxm9FA5biahub4vaafahvxoRQSs/KhJaGBtTVmMHMrWf/waQ/F8v8e9tnLMK4nszgfV5+PnLz86CvowsAiIj+BNefRuBLEvu+irIE7J3O6XgA+Pw2Hqt/OoqMNKbjqq2rgZzsfAj4AqioAAPGtkfPYW2kzhvTaS0AoM9IZ/T1KV5dlxibhv95+gMAVNV40NWXH/Jn3ckJMl/7a+kF3L8aBjNLQyzdO4rrW5NioMk9/NCHN7FYNPUg0lOZ8Hc6uprIyc4ramPM4Cfb6sKBLsyWB4PHtIfn2OJByviYVEzoz9QnNTUe9KrJD1O587zkZzpx4BbERTMznw0MdeWeO2vFQNg6Kh4yVlXJgYn3r2OxYMp+mWU0fOIPGDhSehC9n9NSAIDnWFcM8S3ukMfHpMK3758AFCujPf/6Sfx/fP9NiFWwjGav/BG2joqHQUvO5f6A59PbOKzyO4qMovIp2cYG+rrCY7iT1Hk+HZhIEn1HuaDf6OLyS4xNw8xBzDYQqmo86FaTX683nJok87Xti8/j3tVXMLc0xLK/pa95XLUxacX5nLCwjxjjsxQpKcwKYunrvBd8fftKndfYjolaMWnyQEyeIv3AKyYmESNH/IbISGbfpZLXeU9PdyxYNJY1T5s3HcWWzdITqErq268Dlq+QXb4lqfLKHu5065b92LBhD5OeKg/a2lqigdAaNapj777VaNhQekD8xIlLmDuHmfR69dp+1GEJRXvy5GXM/3UNCgoKoaKiAj09HaSnM5OgdHS0sGXLEji7NJc6z7ZRcTQeDQ116OrqICMjC/n5zAQgNTVVTJ/uA99xpUcayeOzhxyXJzzsM3x91sq8V5zm1x9jfKUngzna+QIAJkzujUlTpO8lY2KS4DNiFaIimQeJOjqayMsrENWhQZ4dMX/RcKnzfp2zC2dOBQEAeDwV6Olrg18oQEZGtuiYVq0bYt3GSahuIP87qiR1FcVXtsiydes/2LhhPwC2OlQNe/YuR8OG9aTOO3niKubOXQ8AuHp1J2rXkd7/69TJa5g/f6PMOrR5y3w4O0vuVx0dHQe3zsz3j7q6GqpX15Ob/4A7++W+ns+XvdedLOFhkfAdvQ4pKUxe9fS0kCV2Pz1tRl+M8ZV+gO1oz9zDTJjkwToQGROTDB/vNSXqUD4KCpjVaYM8O2D+QtmTbjesO4WdO5gH8KqqPOjpaSMtLQsCAZOvn2YOwEifLpzeqxqv7HVo29Yj2LjhgChf0nVoKRo0lJ5Ye/LENcybuxEAcOXqXzLq0HUsmL+JtQ5p62hh85Z5cJaxOti9sy+io0vfa2/P3qWicKwlFQqkV5cpIjzsE8b6rJTzPfQjxvr2kjrPwY7Z53ni5H6YNEV6okZMTBJGjVguEUpTss/6A+YvGiV13rw5O3Dm1B0Awu8hHQgEAqSnFW95Y2xcHWvWT0GLlg05vVdVFQNOx5f0LdcfABAIsmW+Js/3dD8kQH7pB5XAPBf6Xc5zoUEY6yv9PdzEjpmYPHFyf0yeIj34zbSxpXKeC3XGgkXSUZvmzdmO0yXaGAQCpJVoY2vXT+W8yvpF8gtOxwNMn3XptH9E/THtov6YsL/hNb4j+nlLP5vybPs7AODH0e0waGzxhMyEmFRMHrAVANPfKK0/9te5qQrndcvSc7h14Tnsm9fFws3KbSVlpfbtRRmrbDXnS98b/1fELVEsouX3Qnr6CiGEkP8UW1tLnDqzEjt2nMGtm08RF5sMAwN9NHGoD++RPZTeq6JWLSMcO7kcO/3P4eqVh4iOioeOrhZsbS3h6eWObt2lH0YDTLhAoeRk6XCP4sRnAlaUBo3MceDETOzzv47A268QH5eK6tV1YOdgAa/hHdDauXL3/uSLhX0TXznKJjeXe8fnaxKVEItmEwfgl8FjMaC9O+qZ1kZ6VhaevXuFrWcP41gA++paofHrF+Hqk3uY0GswmtW3g7amJl59isDxO1ew8rA/MrK57cmrrLo2Jli8eyTOH3yAkKB3SI7PgF41LVjZ1kKXQS1h35JbWE2BWBspLOAjLVm595GdmYunAcws3KpY/SlUr4Ep1h3wxYl9d/E48C2S4tOhV10bDezM0curNRw57mspHhqxoICPlCT57UTqfLHyLe3c0kIzlRerhqbYeGg8ju8JxMPAN0iKT4d+dW00sDdH7yFOSu39KaRMGUl8D5Vybn5+xZeRhU1NLN0zCuf230dwUASSE5g2Vt/ODF0Ht4Q9x70/pdpYkvJt7EkAMzGpbRWs/hRirvOr4L/jFG7dfILYouu8g4M1vEf2hLOLcivkatUywvGTv2On/xlcvfIAUaLrfD14eXVBt+7OpSfyFZo4aTiaNrPD3r0nEBIcJlr12amTM8ZPGApjY+4RSIT69+8KGxtL7Np5BI8ehSIlJR1mZiZo27Ylxo0fAktL9j2ffls8A0+evMDLF2+QmJiCtLR0aGpqwsqqDlq3ccSQIX1gY1NxUUYa2dbFiTOL4L/jX9y+GYK42GRUN9CDg0M9DB/ZBc4c9v4UV6uWIY6eXIBd/hdx7coTREclQkdXE41s68LTqxO6dmcf8B/k2RE1DPUR/DQCX74kITUlE3w+H7XMDNG4sSV6eLSBe9cW5b4aVlETJ3qhaVNb7Nt7GiEh4aIVV506tca48YPLVIf69XeDjY0Fdu46gUePniO1qA65tG2GceMGwdJSOnSj+Hdafn4BEhKUG4Aqi0a2dXDi9AL477iI27dCERebUlyHvN3gzHGfV6FatWrg6Il52OV/CdeuPmPqkI4WGtnVhadnB3TtLn+l63S/fmjdpiEOHbyJ0JD3SEvNgrFxNbRoaYPhI93QtGnVrMaZMHEwHJs2xN97zyIk5LWoDnXs1Arjxg+CsbHyA2T9+neGjU1d7Np1Eo8evURqSjpqmRmjbdtm8B33Iywtyz6AWxEa2Vrg5Jll8N9xDrduPkNcbAoMDPTQxKE+RozsptT+gQDzPXTs5BLs8j+Pq1ceIToqoehaZoHBXp3Rrbv0JEUAGOPrgfr1zfHg/kt8+hSLxMQ0FOQXwsi4OmxsaqNDx6boP7AD9PV1yvK2lUL1hx3dD8nHlM8K7NhxtqiNJRe1MWt4j+xexja2rOi50COx50IW8PRyk/lcaIxvb9SvXxv3RW0sVdTGGtjUKWpjHSutjdVrYIrV+8fg1L4gPAmMQFJCOvSracPG3gw9vVpz2koEkOxPFRbwkcqxP0YIqTy0ApQQQr4iyqwA/Z4oswL0e6LsCtDviTIrQL8nyqwA/Z4ouwL0e6LMCtDviTIrQL8n5bEC9FunzArQ70l5rAD91imzAvR7Uh4rQL9lyq4A/Z6UdQXot07ZFaDfE2VWgH5PlFkB+r2hFaBlRytAvx20AvQr8vr1a6xbt07h45cuXQojI8U3Zy5NYmIip/1C/fz80LAht1AghBv6TAghhBBCCCGEEEIIIYQQQrihAdCvSGxsLA4dOqTw8bNnzy7XAdCMjAxOf3/o0KE02FbB6DMhhBBCCCGEEEIIIYQQQiqHSlVngJQbGgD9iri6uiIlperCiVhaWlbp3yfS6DMhhBBCCCGEEEIIIYQQQgjhhjYyIoQQQgghhBBCCCGEEEIIIYR8M2gAlBBCCCGEEEIIIYQQQgghhBDyzaAQuIQQQgghhBBCCCGEEEIIIeS7p6JCu4B+K2gFKCGEEEIIIYQQQgghhBBCCCHkm0EDoIQQQgghhBBCCCGEEEIIIYSQbwaFwCWEEEIIIYQQQgghhBBCCCHfPYqA++2gFaCEEEIIIYQQQgghhBBCCCGEkG8GDYASQgghhBBCCCGEEEIIIYQQQr4ZNABKCCGEEEIIIYQQQgghhBBCCPlm0B6ghBBCCCGEEEIIIYQQQggh5LtHe4B+O2gFKCGEEEIIIYQQQgghhBBCCCHkm0EDoIQQQgghhBBCCCGEEEIIIYSQbwYNgBJCCCGEEEIIIYQQQgghhBBCvhm0ByghhBBCCCGEEEIIIYQQQgj57qnQJqDfDBoAJYSQr0ihILWqs/BVi81OqeosfNUC9k6v6ix89VxHbqjqLHzVajQzruosfNUKBYKqzsJXL+1FclVn4auWc/bPqs7C101AAYpKw4NOVWfhq6aiol7VWfjqqaoYVHUWvmo8Fa2qzsJXjadiWtVZ+OrxBTlVnYWvGh8ZVZ2Fr56qSo2qzsJXbc+Ll1Wdha/eb00HVHUWCPlqUA+TEEIIIYQQQgghhBBCCCGEEPLNoBWghBBCCCGEEEIIIYQQQggh5LtHEXC/HbQClBBCCCGEEEIIIYQQQgghhBDyzaABUEIIIYQQQgghhBBCCCGEEELIN4MGQAkhhBBCCCGEEEIIIYQQQggh3wzaA5QQQgghhBBCCCGEEEIIIYR891RoE9BvBq0AJYQQQgghhBBCCCGEEEIIIYR8M2gAlBBCCCGEEEIIIYQQQgghhBDyzaABUEIIIYQQQgghhBBCCCGEEELIN4P2ACWEEEIIIYQQQgghhBBCCCHfPdoC9NtBK0AJIYQQQgghhBBCCCGEEEIIId8MGgAlhBBCCCGEEEIIIYQQQgghhHwzKAQuIYQQQgghhBBCCCGEEEII+e7RqsFvB32WhBBCCCGEEEIIIYQQQgghhBBWR48eRY8ePWBhYYHatWujU6dO2LFjB/h8Pue0UlJSsHjxYrRt2xbm5uaoWbMmmjRpgnHjxiEkJKTc8kwDoIQQQgghhBBCCCGEEEIIIYQQKTNnzoSvry+ePn0KFxcXdOrUCREREZg1axa8vb05DYJ+/vwZ7du3x9q1axEbGwtXV1d0794d6urqOHLkCDp37ozTp0+XS74pBC75ak2cOBGHDh3C5s2bMWzYsEr5mwcOHMDkyZMxZMgQbN26tczpVcV7IN+nhPhU7NxxCbdvPUdcbAr09LXRxMESw0d0hpOLrdLpZmRkY8/OK7h65Sm+RCdBU1MDjWzrYLCXK7p0a8F6ztZN57BtywWF0m/VpgF27vFTOn+KSk7MwPE9gXgY+AZJ8enQ0dVCg8bm6O3VBk1bW3FOLzU5E/duhCH44QdEhH9BUnw6eDweTGpVg2MrK/T2agOzuoas5+blFuBR4Bs8CYrAm5fRiI1KRkEBHwaGumjkUAfdB7SAQ8t6ZXzH3KUmZuL8wQcICXqH5PgM6Ohpwsq2Ftx/bAH7lhac00tPycLj22/x8vFHfHoTh+T4DPBUVWBUsxrsWtSF+48tYFqnBuu5O1dcxN1LLxX6O+26N8bo2d04509Reto6+KGpE1o3aoJWDZugdcMmMK7O5Nt2jAfCP78vU/r6Orr43+AxGNi+CyxrmiM7LxfPIsKw9dw/OB5wudTzf3Tthom9PdG0vi20NTTxMS4ax+9cwcrD/sjIzipT3rioqWcIv87D0dXOBWbVjJGWk4knn19h252juP32idLpejR2xfA2HmhauxGMdKsjpyAPHxKjcC38AbYGHEF8RjLrea0s7NGyrj2a17VFszqNYGNcFzweD+tvHMDif7crnZ+yqKlviJ9+GI7u9m1FZfT48ytsDTiKW28fK51uryauGNG6F5rVKSqj/Dy8T4rCtbD72FxKGbWysEeLunZoLlZG667vx6IqKCPTGkaYM9gXvdp0RG2jmkjNzMCD16FYf+pvXA++r3S63Vu1x8SennBq5AgDPX0kpCbj9vPHWHtyHx69eS73XBtzC8zoNwJuTZ1gYWIGVVVVxCQnIOhVMLaeP4zbzx8pnS9lJMSnwn/HRdy+FSp2ra+H4SPc4FzGa/3unZeLrvWJYtf6DujarWWp5xcW8nH6VBAuXniIN6+jkZaWhRqGerCsZwonp0bwHuUOLS0NpfOnqPj4FPj/dRK3bj5BbGwS9PV10MTBGt4jPeDs4qB0uhkZWdjpfwZXL99HdHQ8NDU1YGtXD55eXdGtu7PM88LDP+LZ03A8D43A89AIREREorCQjx4922L12hlK50dZCfEp2LHjDG7dfIq42GTo6WvDwcEaI7y7w9mlidLpZmRkYZf/OVy58hBfohOKyscSnl5u6NrNifWcgoJCBN0NRcDtYDx79gafPsYgJzcPBtX10cShPvoP6Ag391ZK56k83L37BPv2nUJIcBgyMrJgamqMTp2cMH6CF4yN2e9fFBUa+hq7dx3Dw4ehSE1Nh5GRAdq1awnfcYNhaVlb4XQKCwsxeNB0vHjxBgAwecpwTJ06okx5kyc+PgX+O04VtbHk4jbm3aMc2thZXL1yH9ESdagLunVjb2NMHQrB7dvPEPzsDT5+/CJWh6wxYEAnuLm3VjpP5YHqkHxM+ZwuUT5tyrF8jpconxbwHecJS0tzhdNhymeGWPkMq8TyCcb+fWcREvKmqHwM0bFTa4wb/yOMjQ3KlPbz0LfYvfsUHj18gdTUDBgaVUe7ds0w1ncgLC3NWM/Jy8vHg/vP8fz5G4SGvsXz0DeIj2fuMbfvWABXV/ZnA+WNuRe6gFs3Q8SuZVYY7t0Fzi52SqebkZGNXf4XcfXK46LnHuqwtauLwV6d0LWb7OtRN7dfEB2dKDftn2cNwqjRFddflYWpQ+eL6lB2UR1qiXHjB5ZTHTqDRw9fitWhphjr219mHRJivvNP4crle2L3VVbw8uq/GlDAAAAgAElEQVSGbt1dypSv0uSm5iDi3zeIC4lFbnIO1LTVUN2qBuq514exnQnn9BLDE/Bg9d1Sj3Nb2w0a+poyX//yKBqfbn5AemQqCvP50DbURq0WZqjfowHUtGjohnwdTp8+DX9/f5iamuLChQuwtrYGAMTFxaF37944d+4ctm/fjokTJyqU3m+//YbIyEh07doVe/bsgY6ODgCAz+dj5cqVWLlyJfz8/NCzZ0+oq6uXKe8qKSkpgjKlQP5THBwc8PnzZwQHB8PS0rJc0vTw8EBgYCDOnj0LV1fXckkToAFQ8nWpqHpekqYe94epr8Mj4euzASkpmQAAPT0tZGXlgs8XQEVFBVNn9MEYX+433LExyfDxXouoSOaGXkdHE3l5+SgoYGb0DPZyxbwFQ6TO27vrCvbuviYzXb6Aj+SkDADAiJFumPnLQIXz9D49mstbAAB8eBOL+ZP3Iz01GwCgo6uJnOy8ovIBhk/8AQNHtuOU5sC2y1FYWDyzSUtHAwX5hSjILwQAaGiqYcq8XujQTfqB4sKpBxD8oHjQTF1DFaqqPORk54t+18uzDcb+1JVTngAgUckBr88R8VjtdxQZaTkAAG1dDeRk50NQVEYDxrZHz2FtOKU5zm29RBlpaqujsIAvKiN1DVX4/NINTm7SD+0P/nkDD6+Hy0y7sJCPzKK8Dp32A9wGNFc4X64jNyh8LAD0beuGU4v+ZH2trAOgtY1NcXvNPtQ3qwsASM/KhJaGBtTVmJu7LWcPYfKfS2Sev33GIozrORgAkF+Qj5y8POjr6AIAIqI/wfWnEfiSFM8pTzWaGXN+H/a16uP0+PUw0mU60mnZGdDV1IYqTxV8Ph9LLu7AhpsHOKWpoqKCrZ7zMLhFcTtIz8mEtrom1FSZTmBSZioG7ZyFp5FhUue//+08qmvrS/2+rAOghQLlbpsbm1njrFgZpWZnQE+sjBZf/AvrbnAvo+1ev8JTrIzScjKhU6KMBvrPxBOWMvq4+AIMWMqorAOgaS/YB1zlcajXENdX7BRNLkjNTIeelg5UVZnymbt3A1Ye3ck53U2T5mFyL+Y6VVhYiNSsDFTX0YOqqioKCgswZetybL9whPXcvi6dceh/f0BbUwsAkJufh/yCAuhp64iOWXJoGxb8vYlTnnLOsn+flOZ1eCTG+qyTea2fNqMvxvh255xuTEwyfLzXICoyAQDbtb4Dfl0wVOb5cXEpmDppC169/AQAUFXlQVdXC+np2RAUtZfL11egVi3FHmar8tgnD5UmPPwjRo9cjJSUdACAnp42srJyROUz3W8IfMf145xuTEwiRg5fiMjIOACAjo5WUfkw1zLPIV2xYO"/>
          <p:cNvSpPr/>
          <p:nvPr/>
        </p:nvSpPr>
        <p:spPr>
          <a:xfrm>
            <a:off x="4419600" y="241935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42" name="Google Shape;242;p31"/>
          <p:cNvPicPr preferRelativeResize="0"/>
          <p:nvPr/>
        </p:nvPicPr>
        <p:blipFill rotWithShape="1">
          <a:blip r:embed="rId3">
            <a:alphaModFix/>
          </a:blip>
          <a:srcRect/>
          <a:stretch/>
        </p:blipFill>
        <p:spPr>
          <a:xfrm>
            <a:off x="1086314" y="57507"/>
            <a:ext cx="7276171" cy="4379119"/>
          </a:xfrm>
          <a:prstGeom prst="rect">
            <a:avLst/>
          </a:prstGeom>
          <a:noFill/>
          <a:ln>
            <a:noFill/>
          </a:ln>
        </p:spPr>
      </p:pic>
      <p:sp>
        <p:nvSpPr>
          <p:cNvPr id="243" name="Google Shape;243;p31"/>
          <p:cNvSpPr txBox="1"/>
          <p:nvPr/>
        </p:nvSpPr>
        <p:spPr>
          <a:xfrm>
            <a:off x="1162282" y="4562773"/>
            <a:ext cx="6819435"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We can see there is highly correlation between columns vehical claim, total_claim amount and age and months as customer</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47"/>
        <p:cNvGrpSpPr/>
        <p:nvPr/>
      </p:nvGrpSpPr>
      <p:grpSpPr>
        <a:xfrm>
          <a:off x="0" y="0"/>
          <a:ext cx="0" cy="0"/>
          <a:chOff x="0" y="0"/>
          <a:chExt cx="0" cy="0"/>
        </a:xfrm>
      </p:grpSpPr>
      <p:sp>
        <p:nvSpPr>
          <p:cNvPr id="248" name="Google Shape;248;p32"/>
          <p:cNvSpPr txBox="1">
            <a:spLocks noGrp="1"/>
          </p:cNvSpPr>
          <p:nvPr>
            <p:ph type="title"/>
          </p:nvPr>
        </p:nvSpPr>
        <p:spPr>
          <a:xfrm>
            <a:off x="1144750" y="113250"/>
            <a:ext cx="3495900" cy="1381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lt1"/>
              </a:buClr>
              <a:buSzPts val="2300"/>
              <a:buFont typeface="Lato"/>
              <a:buNone/>
            </a:pPr>
            <a:r>
              <a:rPr lang="en-US" sz="2300">
                <a:solidFill>
                  <a:schemeClr val="dk1"/>
                </a:solidFill>
              </a:rPr>
              <a:t> PRE-PROCESSING</a:t>
            </a:r>
            <a:endParaRPr sz="2300">
              <a:solidFill>
                <a:schemeClr val="dk1"/>
              </a:solidFill>
            </a:endParaRPr>
          </a:p>
        </p:txBody>
      </p:sp>
      <p:sp>
        <p:nvSpPr>
          <p:cNvPr id="249" name="Google Shape;249;p32"/>
          <p:cNvSpPr txBox="1"/>
          <p:nvPr/>
        </p:nvSpPr>
        <p:spPr>
          <a:xfrm>
            <a:off x="1204775" y="1121301"/>
            <a:ext cx="6489600" cy="3797700"/>
          </a:xfrm>
          <a:prstGeom prst="rect">
            <a:avLst/>
          </a:prstGeom>
          <a:noFill/>
          <a:ln>
            <a:noFill/>
          </a:ln>
        </p:spPr>
        <p:txBody>
          <a:bodyPr spcFirstLastPara="1" wrap="square" lIns="91425" tIns="91425" rIns="91425" bIns="91425" anchor="t" anchorCtr="0">
            <a:noAutofit/>
          </a:bodyPr>
          <a:lstStyle/>
          <a:p>
            <a:pPr marL="0" marR="0" lvl="3" indent="0" algn="l" rtl="0">
              <a:lnSpc>
                <a:spcPct val="150000"/>
              </a:lnSpc>
              <a:spcBef>
                <a:spcPts val="0"/>
              </a:spcBef>
              <a:spcAft>
                <a:spcPts val="0"/>
              </a:spcAft>
              <a:buClr>
                <a:srgbClr val="000000"/>
              </a:buClr>
              <a:buSzPts val="1600"/>
              <a:buFont typeface="Arial"/>
              <a:buNone/>
            </a:pPr>
            <a:r>
              <a:rPr lang="en-US" sz="1600" b="0" i="0" u="none" strike="noStrike" cap="none">
                <a:solidFill>
                  <a:schemeClr val="dk1"/>
                </a:solidFill>
                <a:latin typeface="Lato"/>
                <a:ea typeface="Lato"/>
                <a:cs typeface="Lato"/>
                <a:sym typeface="Lato"/>
              </a:rPr>
              <a:t>Interaction terms</a:t>
            </a:r>
            <a:endParaRPr sz="1400" b="0" i="0" u="none" strike="noStrike" cap="none">
              <a:solidFill>
                <a:schemeClr val="dk1"/>
              </a:solidFill>
              <a:latin typeface="Arial"/>
              <a:ea typeface="Arial"/>
              <a:cs typeface="Arial"/>
              <a:sym typeface="Arial"/>
            </a:endParaRPr>
          </a:p>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Target variable coded as 1 for fraud, 0 for non-fraud.</a:t>
            </a:r>
            <a:endParaRPr sz="1500">
              <a:solidFill>
                <a:schemeClr val="dk1"/>
              </a:solidFill>
            </a:endParaRPr>
          </a:p>
          <a:p>
            <a:pPr marL="457200" marR="0" lvl="0" indent="0" algn="l" rtl="0">
              <a:lnSpc>
                <a:spcPct val="100000"/>
              </a:lnSpc>
              <a:spcBef>
                <a:spcPts val="810"/>
              </a:spcBef>
              <a:spcAft>
                <a:spcPts val="0"/>
              </a:spcAft>
              <a:buNone/>
            </a:pPr>
            <a:endParaRPr sz="1500">
              <a:solidFill>
                <a:schemeClr val="dk1"/>
              </a:solidFill>
            </a:endParaRPr>
          </a:p>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Nominal variables were one-hot encoded.</a:t>
            </a:r>
            <a:endParaRPr sz="1500">
              <a:solidFill>
                <a:schemeClr val="dk1"/>
              </a:solidFill>
            </a:endParaRPr>
          </a:p>
          <a:p>
            <a:pPr marL="0" marR="0" lvl="0" indent="0" algn="l" rtl="0">
              <a:lnSpc>
                <a:spcPct val="100000"/>
              </a:lnSpc>
              <a:spcBef>
                <a:spcPts val="810"/>
              </a:spcBef>
              <a:spcAft>
                <a:spcPts val="0"/>
              </a:spcAft>
              <a:buNone/>
            </a:pPr>
            <a:endParaRPr sz="1500">
              <a:solidFill>
                <a:schemeClr val="dk1"/>
              </a:solidFill>
            </a:endParaRPr>
          </a:p>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Ordinal data was treated as continuous</a:t>
            </a:r>
            <a:endParaRPr sz="1500">
              <a:solidFill>
                <a:schemeClr val="dk1"/>
              </a:solidFill>
            </a:endParaRPr>
          </a:p>
          <a:p>
            <a:pPr marL="457200" marR="0" lvl="0" indent="0" algn="l" rtl="0">
              <a:lnSpc>
                <a:spcPct val="100000"/>
              </a:lnSpc>
              <a:spcBef>
                <a:spcPts val="810"/>
              </a:spcBef>
              <a:spcAft>
                <a:spcPts val="0"/>
              </a:spcAft>
              <a:buNone/>
            </a:pPr>
            <a:endParaRPr sz="1500">
              <a:solidFill>
                <a:schemeClr val="dk1"/>
              </a:solidFill>
            </a:endParaRPr>
          </a:p>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Drop highly correlated columns from dataset which increases training speed of our algorithm</a:t>
            </a:r>
            <a:endParaRPr sz="1500">
              <a:solidFill>
                <a:schemeClr val="dk1"/>
              </a:solidFill>
            </a:endParaRPr>
          </a:p>
          <a:p>
            <a:pPr marL="457200" marR="0" lvl="0" indent="0" algn="l" rtl="0">
              <a:lnSpc>
                <a:spcPct val="100000"/>
              </a:lnSpc>
              <a:spcBef>
                <a:spcPts val="810"/>
              </a:spcBef>
              <a:spcAft>
                <a:spcPts val="0"/>
              </a:spcAft>
              <a:buNone/>
            </a:pPr>
            <a:endParaRPr sz="1500">
              <a:solidFill>
                <a:schemeClr val="dk1"/>
              </a:solidFill>
            </a:endParaRPr>
          </a:p>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Data set was split into 75% train and 25% test set, stratified on fraud reported.  </a:t>
            </a:r>
            <a:endParaRPr>
              <a:solidFill>
                <a:srgbClr val="212121"/>
              </a:solidFill>
              <a:latin typeface="Roboto"/>
              <a:ea typeface="Roboto"/>
              <a:cs typeface="Roboto"/>
              <a:sym typeface="Roboto"/>
            </a:endParaRPr>
          </a:p>
          <a:p>
            <a:pPr marL="914400" marR="0" lvl="1" indent="0" algn="l" rtl="0">
              <a:lnSpc>
                <a:spcPct val="150000"/>
              </a:lnSpc>
              <a:spcBef>
                <a:spcPts val="0"/>
              </a:spcBef>
              <a:spcAft>
                <a:spcPts val="0"/>
              </a:spcAft>
              <a:buClr>
                <a:schemeClr val="dk1"/>
              </a:buClr>
              <a:buSzPts val="1600"/>
              <a:buFont typeface="Arial"/>
              <a:buNone/>
            </a:pPr>
            <a:endParaRPr sz="1600" b="0" i="0" u="none" strike="noStrike" cap="non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53"/>
        <p:cNvGrpSpPr/>
        <p:nvPr/>
      </p:nvGrpSpPr>
      <p:grpSpPr>
        <a:xfrm>
          <a:off x="0" y="0"/>
          <a:ext cx="0" cy="0"/>
          <a:chOff x="0" y="0"/>
          <a:chExt cx="0" cy="0"/>
        </a:xfrm>
      </p:grpSpPr>
      <p:sp>
        <p:nvSpPr>
          <p:cNvPr id="254" name="Google Shape;254;p33"/>
          <p:cNvSpPr txBox="1">
            <a:spLocks noGrp="1"/>
          </p:cNvSpPr>
          <p:nvPr>
            <p:ph type="title"/>
          </p:nvPr>
        </p:nvSpPr>
        <p:spPr>
          <a:xfrm>
            <a:off x="899236" y="1188017"/>
            <a:ext cx="3122100" cy="307800"/>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SzPts val="1400"/>
              <a:buFont typeface="Arial"/>
              <a:buNone/>
            </a:pPr>
            <a:r>
              <a:rPr lang="en-US" sz="2000">
                <a:solidFill>
                  <a:schemeClr val="dk1"/>
                </a:solidFill>
              </a:rPr>
              <a:t>BASELINE SCORE</a:t>
            </a:r>
            <a:endParaRPr sz="2000">
              <a:solidFill>
                <a:schemeClr val="dk1"/>
              </a:solidFill>
            </a:endParaRPr>
          </a:p>
        </p:txBody>
      </p:sp>
      <p:sp>
        <p:nvSpPr>
          <p:cNvPr id="255" name="Google Shape;255;p33"/>
          <p:cNvSpPr txBox="1"/>
          <p:nvPr/>
        </p:nvSpPr>
        <p:spPr>
          <a:xfrm>
            <a:off x="603932" y="1553029"/>
            <a:ext cx="7712700" cy="2839800"/>
          </a:xfrm>
          <a:prstGeom prst="rect">
            <a:avLst/>
          </a:prstGeom>
          <a:noFill/>
          <a:ln>
            <a:noFill/>
          </a:ln>
        </p:spPr>
        <p:txBody>
          <a:bodyPr spcFirstLastPara="1" wrap="square" lIns="91425" tIns="45700" rIns="91425" bIns="45700" anchor="t" anchorCtr="0">
            <a:spAutoFit/>
          </a:bodyPr>
          <a:lstStyle/>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As our dataset is imbalance, accuracy is not a good measure of success. A high accuracy can be achieved by a poor model that only selects the majority class, hence, not detecting and measuring the accuracy of classifying the class of interest. In fact, predicting only the majority class will give an accuracy of 75%, specificity of 100% but a sensitivity of 0%. </a:t>
            </a:r>
            <a:endParaRPr sz="1500">
              <a:solidFill>
                <a:schemeClr val="dk1"/>
              </a:solidFill>
            </a:endParaRPr>
          </a:p>
          <a:p>
            <a:pPr marL="457200" marR="0" lvl="0" indent="0" algn="l" rtl="0">
              <a:lnSpc>
                <a:spcPct val="100000"/>
              </a:lnSpc>
              <a:spcBef>
                <a:spcPts val="810"/>
              </a:spcBef>
              <a:spcAft>
                <a:spcPts val="0"/>
              </a:spcAft>
              <a:buNone/>
            </a:pPr>
            <a:endParaRPr sz="1500">
              <a:solidFill>
                <a:schemeClr val="dk1"/>
              </a:solidFill>
            </a:endParaRPr>
          </a:p>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As identifying as many frauds as possible is the goal, the F1 score of 0.397 was used as a baseline. However, investigations into frauds can be time consuming and expensive and may even affect customer experience. Thus, ROC AUC score will also be used to measure how well we distinguish between Fraud and legit claims. The baseline ROC AUC score is 0.50. I am to have a ROC AUC of at least 0.70. </a:t>
            </a:r>
            <a:endParaRPr sz="1500">
              <a:solidFill>
                <a:schemeClr val="dk1"/>
              </a:solidFill>
            </a:endParaRPr>
          </a:p>
        </p:txBody>
      </p:sp>
      <p:sp>
        <p:nvSpPr>
          <p:cNvPr id="256" name="Google Shape;256;p33"/>
          <p:cNvSpPr txBox="1"/>
          <p:nvPr/>
        </p:nvSpPr>
        <p:spPr>
          <a:xfrm>
            <a:off x="1469459" y="304957"/>
            <a:ext cx="5536500" cy="3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accent1"/>
              </a:buClr>
              <a:buSzPts val="1400"/>
              <a:buFont typeface="Merriweather"/>
              <a:buNone/>
            </a:pPr>
            <a:r>
              <a:rPr lang="en-US" sz="2300" b="1" i="0" u="none" strike="noStrike" cap="none">
                <a:solidFill>
                  <a:schemeClr val="dk1"/>
                </a:solidFill>
                <a:latin typeface="Lato"/>
                <a:ea typeface="Lato"/>
                <a:cs typeface="Lato"/>
                <a:sym typeface="Lato"/>
              </a:rPr>
              <a:t>MODELING &amp; EVALUATION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EFEFEF"/>
        </a:solidFill>
        <a:effectLst/>
      </p:bgPr>
    </p:bg>
    <p:spTree>
      <p:nvGrpSpPr>
        <p:cNvPr id="1" name="Shape 88"/>
        <p:cNvGrpSpPr/>
        <p:nvPr/>
      </p:nvGrpSpPr>
      <p:grpSpPr>
        <a:xfrm>
          <a:off x="0" y="0"/>
          <a:ext cx="0" cy="0"/>
          <a:chOff x="0" y="0"/>
          <a:chExt cx="0" cy="0"/>
        </a:xfrm>
      </p:grpSpPr>
      <p:sp>
        <p:nvSpPr>
          <p:cNvPr id="89" name="Google Shape;89;p16"/>
          <p:cNvSpPr/>
          <p:nvPr/>
        </p:nvSpPr>
        <p:spPr>
          <a:xfrm>
            <a:off x="-108327" y="53510"/>
            <a:ext cx="9144000" cy="5143500"/>
          </a:xfrm>
          <a:custGeom>
            <a:avLst/>
            <a:gdLst/>
            <a:ahLst/>
            <a:cxnLst/>
            <a:rect l="l" t="t" r="r" b="b"/>
            <a:pathLst>
              <a:path w="9144000" h="5143500" extrusionOk="0">
                <a:moveTo>
                  <a:pt x="9143981" y="5143489"/>
                </a:moveTo>
                <a:lnTo>
                  <a:pt x="0" y="5143489"/>
                </a:lnTo>
                <a:lnTo>
                  <a:pt x="0" y="0"/>
                </a:lnTo>
                <a:lnTo>
                  <a:pt x="9143981" y="0"/>
                </a:lnTo>
                <a:lnTo>
                  <a:pt x="9143981" y="5143489"/>
                </a:lnTo>
                <a:close/>
              </a:path>
            </a:pathLst>
          </a:custGeom>
          <a:solidFill>
            <a:srgbClr val="EFEFE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500" b="1" i="0" u="none" strike="noStrike" cap="none">
              <a:solidFill>
                <a:schemeClr val="dk1"/>
              </a:solidFill>
              <a:latin typeface="Lato"/>
              <a:ea typeface="Lato"/>
              <a:cs typeface="Lato"/>
              <a:sym typeface="Lato"/>
            </a:endParaRPr>
          </a:p>
        </p:txBody>
      </p:sp>
      <p:sp>
        <p:nvSpPr>
          <p:cNvPr id="90" name="Google Shape;90;p16"/>
          <p:cNvSpPr/>
          <p:nvPr/>
        </p:nvSpPr>
        <p:spPr>
          <a:xfrm>
            <a:off x="7500284" y="504"/>
            <a:ext cx="1644014" cy="1644014"/>
          </a:xfrm>
          <a:custGeom>
            <a:avLst/>
            <a:gdLst/>
            <a:ahLst/>
            <a:cxnLst/>
            <a:rect l="l" t="t" r="r" b="b"/>
            <a:pathLst>
              <a:path w="1644015" h="1644014" extrusionOk="0">
                <a:moveTo>
                  <a:pt x="1643696" y="1643696"/>
                </a:moveTo>
                <a:lnTo>
                  <a:pt x="0" y="0"/>
                </a:lnTo>
                <a:lnTo>
                  <a:pt x="1643696" y="0"/>
                </a:lnTo>
                <a:lnTo>
                  <a:pt x="1643696" y="1643696"/>
                </a:lnTo>
                <a:close/>
              </a:path>
            </a:pathLst>
          </a:custGeom>
          <a:solidFill>
            <a:srgbClr val="FFFFFF">
              <a:alpha val="156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91" name="Google Shape;91;p16"/>
          <p:cNvGrpSpPr/>
          <p:nvPr/>
        </p:nvGrpSpPr>
        <p:grpSpPr>
          <a:xfrm>
            <a:off x="-108327" y="-4602"/>
            <a:ext cx="5154295" cy="5134767"/>
            <a:chOff x="0" y="490"/>
            <a:chExt cx="5154295" cy="5134767"/>
          </a:xfrm>
        </p:grpSpPr>
        <p:sp>
          <p:nvSpPr>
            <p:cNvPr id="92" name="Google Shape;92;p16"/>
            <p:cNvSpPr/>
            <p:nvPr/>
          </p:nvSpPr>
          <p:spPr>
            <a:xfrm>
              <a:off x="0" y="647"/>
              <a:ext cx="5154295" cy="5134610"/>
            </a:xfrm>
            <a:custGeom>
              <a:avLst/>
              <a:gdLst/>
              <a:ahLst/>
              <a:cxnLst/>
              <a:rect l="l" t="t" r="r" b="b"/>
              <a:pathLst>
                <a:path w="5154295" h="5134610" extrusionOk="0">
                  <a:moveTo>
                    <a:pt x="5153685" y="5134254"/>
                  </a:moveTo>
                  <a:lnTo>
                    <a:pt x="0" y="0"/>
                  </a:lnTo>
                  <a:lnTo>
                    <a:pt x="0" y="1141615"/>
                  </a:lnTo>
                  <a:lnTo>
                    <a:pt x="0" y="2567127"/>
                  </a:lnTo>
                  <a:lnTo>
                    <a:pt x="0" y="2783332"/>
                  </a:lnTo>
                  <a:lnTo>
                    <a:pt x="2349131" y="5123827"/>
                  </a:lnTo>
                  <a:lnTo>
                    <a:pt x="2566365" y="5123827"/>
                  </a:lnTo>
                  <a:lnTo>
                    <a:pt x="2576842" y="5134254"/>
                  </a:lnTo>
                  <a:lnTo>
                    <a:pt x="5153685" y="5134254"/>
                  </a:lnTo>
                  <a:close/>
                </a:path>
              </a:pathLst>
            </a:custGeom>
            <a:solidFill>
              <a:srgbClr val="FFFFFF">
                <a:alpha val="156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 name="Google Shape;93;p16"/>
            <p:cNvSpPr/>
            <p:nvPr/>
          </p:nvSpPr>
          <p:spPr>
            <a:xfrm>
              <a:off x="1496" y="490"/>
              <a:ext cx="2300605" cy="2291715"/>
            </a:xfrm>
            <a:custGeom>
              <a:avLst/>
              <a:gdLst/>
              <a:ahLst/>
              <a:cxnLst/>
              <a:rect l="l" t="t" r="r" b="b"/>
              <a:pathLst>
                <a:path w="2300605" h="2291715" extrusionOk="0">
                  <a:moveTo>
                    <a:pt x="2300094" y="2291515"/>
                  </a:moveTo>
                  <a:lnTo>
                    <a:pt x="1150046" y="2291515"/>
                  </a:lnTo>
                  <a:lnTo>
                    <a:pt x="0" y="1145757"/>
                  </a:lnTo>
                  <a:lnTo>
                    <a:pt x="0" y="0"/>
                  </a:lnTo>
                  <a:lnTo>
                    <a:pt x="2300094" y="2291515"/>
                  </a:lnTo>
                  <a:close/>
                </a:path>
              </a:pathLst>
            </a:custGeom>
            <a:solidFill>
              <a:srgbClr val="0144A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4" name="Google Shape;94;p16"/>
            <p:cNvSpPr/>
            <p:nvPr/>
          </p:nvSpPr>
          <p:spPr>
            <a:xfrm>
              <a:off x="652818" y="588323"/>
              <a:ext cx="2300605" cy="2291715"/>
            </a:xfrm>
            <a:custGeom>
              <a:avLst/>
              <a:gdLst/>
              <a:ahLst/>
              <a:cxnLst/>
              <a:rect l="l" t="t" r="r" b="b"/>
              <a:pathLst>
                <a:path w="2300605" h="2291715" extrusionOk="0">
                  <a:moveTo>
                    <a:pt x="2300100" y="2291520"/>
                  </a:moveTo>
                  <a:lnTo>
                    <a:pt x="0" y="0"/>
                  </a:lnTo>
                  <a:lnTo>
                    <a:pt x="1150047" y="0"/>
                  </a:lnTo>
                  <a:lnTo>
                    <a:pt x="2300100" y="1145760"/>
                  </a:lnTo>
                  <a:lnTo>
                    <a:pt x="2300100" y="2291520"/>
                  </a:lnTo>
                  <a:close/>
                </a:path>
              </a:pathLst>
            </a:custGeom>
            <a:solidFill>
              <a:srgbClr val="82C6A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95" name="Google Shape;95;p16"/>
          <p:cNvSpPr txBox="1"/>
          <p:nvPr/>
        </p:nvSpPr>
        <p:spPr>
          <a:xfrm>
            <a:off x="3239873" y="1439275"/>
            <a:ext cx="3591300" cy="28980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Lato"/>
                <a:ea typeface="Lato"/>
                <a:cs typeface="Lato"/>
                <a:sym typeface="Lato"/>
              </a:rPr>
              <a:t>4/4 IT C  BATCH NO - 18</a:t>
            </a:r>
            <a:endParaRPr sz="1800" b="0" i="0" u="none" strike="noStrike" cap="none">
              <a:solidFill>
                <a:schemeClr val="dk1"/>
              </a:solidFill>
              <a:latin typeface="Lato"/>
              <a:ea typeface="Lato"/>
              <a:cs typeface="Lato"/>
              <a:sym typeface="Lato"/>
            </a:endParaRPr>
          </a:p>
        </p:txBody>
      </p:sp>
      <p:sp>
        <p:nvSpPr>
          <p:cNvPr id="96" name="Google Shape;96;p16"/>
          <p:cNvSpPr txBox="1"/>
          <p:nvPr/>
        </p:nvSpPr>
        <p:spPr>
          <a:xfrm>
            <a:off x="3245365" y="2303149"/>
            <a:ext cx="2736300" cy="1693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500"/>
              <a:buFont typeface="Arial"/>
              <a:buNone/>
            </a:pPr>
            <a:r>
              <a:rPr lang="en-US" sz="1500" b="1" i="0" u="none" strike="noStrike" cap="none">
                <a:solidFill>
                  <a:schemeClr val="dk1"/>
                </a:solidFill>
                <a:latin typeface="Lato"/>
                <a:ea typeface="Lato"/>
                <a:cs typeface="Lato"/>
                <a:sym typeface="Lato"/>
              </a:rPr>
              <a:t>Varigonda Sai Nirmal Vignu</a:t>
            </a:r>
            <a:endParaRPr sz="1500" b="1" i="0" u="none" strike="noStrike" cap="none">
              <a:solidFill>
                <a:schemeClr val="dk1"/>
              </a:solidFill>
              <a:latin typeface="Lato"/>
              <a:ea typeface="Lato"/>
              <a:cs typeface="Lato"/>
              <a:sym typeface="Lato"/>
            </a:endParaRPr>
          </a:p>
          <a:p>
            <a:pPr marL="12700" marR="0" lvl="0" indent="0" algn="l" rtl="0">
              <a:lnSpc>
                <a:spcPct val="100000"/>
              </a:lnSpc>
              <a:spcBef>
                <a:spcPts val="100"/>
              </a:spcBef>
              <a:spcAft>
                <a:spcPts val="0"/>
              </a:spcAft>
              <a:buClr>
                <a:srgbClr val="000000"/>
              </a:buClr>
              <a:buSzPts val="1500"/>
              <a:buFont typeface="Arial"/>
              <a:buNone/>
            </a:pPr>
            <a:endParaRPr sz="1500" b="1" i="0" u="none" strike="noStrike" cap="none">
              <a:solidFill>
                <a:schemeClr val="dk1"/>
              </a:solidFill>
              <a:latin typeface="Lato"/>
              <a:ea typeface="Lato"/>
              <a:cs typeface="Lato"/>
              <a:sym typeface="Lato"/>
            </a:endParaRPr>
          </a:p>
          <a:p>
            <a:pPr marL="12700" marR="0" lvl="0" indent="0" algn="l" rtl="0">
              <a:lnSpc>
                <a:spcPct val="100000"/>
              </a:lnSpc>
              <a:spcBef>
                <a:spcPts val="100"/>
              </a:spcBef>
              <a:spcAft>
                <a:spcPts val="0"/>
              </a:spcAft>
              <a:buClr>
                <a:srgbClr val="000000"/>
              </a:buClr>
              <a:buSzPts val="1500"/>
              <a:buFont typeface="Arial"/>
              <a:buNone/>
            </a:pPr>
            <a:r>
              <a:rPr lang="en-US" sz="1500" b="1" i="0" u="none" strike="noStrike" cap="none">
                <a:solidFill>
                  <a:schemeClr val="dk1"/>
                </a:solidFill>
                <a:latin typeface="Lato"/>
                <a:ea typeface="Lato"/>
                <a:cs typeface="Lato"/>
                <a:sym typeface="Lato"/>
              </a:rPr>
              <a:t>Vasanth Chelpaka</a:t>
            </a:r>
            <a:endParaRPr sz="1500" b="1" i="0" u="none" strike="noStrike" cap="none">
              <a:solidFill>
                <a:schemeClr val="dk1"/>
              </a:solidFill>
              <a:latin typeface="Lato"/>
              <a:ea typeface="Lato"/>
              <a:cs typeface="Lato"/>
              <a:sym typeface="Lato"/>
            </a:endParaRPr>
          </a:p>
          <a:p>
            <a:pPr marL="12700" marR="0" lvl="0" indent="0" algn="l" rtl="0">
              <a:lnSpc>
                <a:spcPct val="100000"/>
              </a:lnSpc>
              <a:spcBef>
                <a:spcPts val="100"/>
              </a:spcBef>
              <a:spcAft>
                <a:spcPts val="0"/>
              </a:spcAft>
              <a:buClr>
                <a:srgbClr val="000000"/>
              </a:buClr>
              <a:buSzPts val="1500"/>
              <a:buFont typeface="Arial"/>
              <a:buNone/>
            </a:pPr>
            <a:endParaRPr sz="1500" b="1" i="0" u="none" strike="noStrike" cap="none">
              <a:solidFill>
                <a:schemeClr val="dk1"/>
              </a:solidFill>
              <a:latin typeface="Lato"/>
              <a:ea typeface="Lato"/>
              <a:cs typeface="Lato"/>
              <a:sym typeface="Lato"/>
            </a:endParaRPr>
          </a:p>
          <a:p>
            <a:pPr marL="12700" marR="0" lvl="0" indent="0" algn="l" rtl="0">
              <a:lnSpc>
                <a:spcPct val="100000"/>
              </a:lnSpc>
              <a:spcBef>
                <a:spcPts val="100"/>
              </a:spcBef>
              <a:spcAft>
                <a:spcPts val="0"/>
              </a:spcAft>
              <a:buClr>
                <a:srgbClr val="000000"/>
              </a:buClr>
              <a:buSzPts val="1500"/>
              <a:buFont typeface="Arial"/>
              <a:buNone/>
            </a:pPr>
            <a:r>
              <a:rPr lang="en-US" sz="1500" b="1" i="0" u="none" strike="noStrike" cap="none">
                <a:solidFill>
                  <a:schemeClr val="dk1"/>
                </a:solidFill>
                <a:latin typeface="Lato"/>
                <a:ea typeface="Lato"/>
                <a:cs typeface="Lato"/>
                <a:sym typeface="Lato"/>
              </a:rPr>
              <a:t>Pathiwada Venkata Sita Ramaswamy Naidu</a:t>
            </a:r>
            <a:endParaRPr sz="1400" b="0" i="0" u="none" strike="noStrike" cap="none">
              <a:solidFill>
                <a:schemeClr val="dk1"/>
              </a:solidFill>
              <a:latin typeface="Arial"/>
              <a:ea typeface="Arial"/>
              <a:cs typeface="Arial"/>
              <a:sym typeface="Arial"/>
            </a:endParaRPr>
          </a:p>
          <a:p>
            <a:pPr marL="12700" marR="0" lvl="0" indent="0" algn="l" rtl="0">
              <a:lnSpc>
                <a:spcPct val="115000"/>
              </a:lnSpc>
              <a:spcBef>
                <a:spcPts val="100"/>
              </a:spcBef>
              <a:spcAft>
                <a:spcPts val="0"/>
              </a:spcAft>
              <a:buClr>
                <a:srgbClr val="000000"/>
              </a:buClr>
              <a:buSzPts val="1500"/>
              <a:buFont typeface="Arial"/>
              <a:buNone/>
            </a:pPr>
            <a:r>
              <a:rPr lang="en-US" sz="1500" b="1" i="0" u="none" strike="noStrike" cap="none">
                <a:solidFill>
                  <a:schemeClr val="dk1"/>
                </a:solidFill>
                <a:latin typeface="Lato"/>
                <a:ea typeface="Lato"/>
                <a:cs typeface="Lato"/>
                <a:sym typeface="Lato"/>
              </a:rPr>
              <a:t>Gadiraju Pavan Kumar Varma</a:t>
            </a:r>
            <a:endParaRPr sz="1400" b="0" i="0" u="none" strike="noStrike" cap="none">
              <a:solidFill>
                <a:schemeClr val="dk1"/>
              </a:solidFill>
              <a:latin typeface="Arial"/>
              <a:ea typeface="Arial"/>
              <a:cs typeface="Arial"/>
              <a:sym typeface="Arial"/>
            </a:endParaRPr>
          </a:p>
        </p:txBody>
      </p:sp>
      <p:sp>
        <p:nvSpPr>
          <p:cNvPr id="97" name="Google Shape;97;p16"/>
          <p:cNvSpPr txBox="1"/>
          <p:nvPr/>
        </p:nvSpPr>
        <p:spPr>
          <a:xfrm>
            <a:off x="6296471" y="2279721"/>
            <a:ext cx="1212300" cy="17445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500"/>
              <a:buFont typeface="Arial"/>
              <a:buNone/>
            </a:pPr>
            <a:r>
              <a:rPr lang="en-US" sz="1500" b="1" i="0" u="none" strike="noStrike" cap="none">
                <a:solidFill>
                  <a:schemeClr val="dk1"/>
                </a:solidFill>
                <a:latin typeface="Lato"/>
                <a:ea typeface="Lato"/>
                <a:cs typeface="Lato"/>
                <a:sym typeface="Lato"/>
              </a:rPr>
              <a:t>18B91A12F7</a:t>
            </a:r>
            <a:endParaRPr sz="1400" b="0" i="0" u="none" strike="noStrike" cap="none">
              <a:solidFill>
                <a:schemeClr val="dk1"/>
              </a:solidFill>
              <a:latin typeface="Arial"/>
              <a:ea typeface="Arial"/>
              <a:cs typeface="Arial"/>
              <a:sym typeface="Arial"/>
            </a:endParaRPr>
          </a:p>
          <a:p>
            <a:pPr marL="12700" marR="0" lvl="0" indent="0" algn="l" rtl="0">
              <a:lnSpc>
                <a:spcPct val="100000"/>
              </a:lnSpc>
              <a:spcBef>
                <a:spcPts val="2100"/>
              </a:spcBef>
              <a:spcAft>
                <a:spcPts val="0"/>
              </a:spcAft>
              <a:buClr>
                <a:srgbClr val="000000"/>
              </a:buClr>
              <a:buSzPts val="1500"/>
              <a:buFont typeface="Arial"/>
              <a:buNone/>
            </a:pPr>
            <a:r>
              <a:rPr lang="en-US" sz="1500" b="1" i="0" u="none" strike="noStrike" cap="none">
                <a:solidFill>
                  <a:schemeClr val="dk1"/>
                </a:solidFill>
                <a:latin typeface="Lato"/>
                <a:ea typeface="Lato"/>
                <a:cs typeface="Lato"/>
                <a:sym typeface="Lato"/>
              </a:rPr>
              <a:t>18B91A12F9</a:t>
            </a:r>
            <a:endParaRPr sz="1400" b="0" i="0" u="none" strike="noStrike" cap="none">
              <a:solidFill>
                <a:schemeClr val="dk1"/>
              </a:solidFill>
              <a:latin typeface="Arial"/>
              <a:ea typeface="Arial"/>
              <a:cs typeface="Arial"/>
              <a:sym typeface="Arial"/>
            </a:endParaRPr>
          </a:p>
          <a:p>
            <a:pPr marL="12700" marR="0" lvl="0" indent="0" algn="l" rtl="0">
              <a:lnSpc>
                <a:spcPct val="100000"/>
              </a:lnSpc>
              <a:spcBef>
                <a:spcPts val="2100"/>
              </a:spcBef>
              <a:spcAft>
                <a:spcPts val="0"/>
              </a:spcAft>
              <a:buClr>
                <a:srgbClr val="000000"/>
              </a:buClr>
              <a:buSzPts val="1500"/>
              <a:buFont typeface="Arial"/>
              <a:buNone/>
            </a:pPr>
            <a:r>
              <a:rPr lang="en-US" sz="1500" b="1" i="0" u="none" strike="noStrike" cap="none">
                <a:solidFill>
                  <a:schemeClr val="dk1"/>
                </a:solidFill>
                <a:latin typeface="Lato"/>
                <a:ea typeface="Lato"/>
                <a:cs typeface="Lato"/>
                <a:sym typeface="Lato"/>
              </a:rPr>
              <a:t>19B95A1212</a:t>
            </a:r>
            <a:endParaRPr sz="1400" b="0" i="0" u="none" strike="noStrike" cap="none">
              <a:solidFill>
                <a:schemeClr val="dk1"/>
              </a:solidFill>
              <a:latin typeface="Arial"/>
              <a:ea typeface="Arial"/>
              <a:cs typeface="Arial"/>
              <a:sym typeface="Arial"/>
            </a:endParaRPr>
          </a:p>
          <a:p>
            <a:pPr marL="12700" marR="0" lvl="0" indent="0" algn="l" rtl="0">
              <a:lnSpc>
                <a:spcPct val="100000"/>
              </a:lnSpc>
              <a:spcBef>
                <a:spcPts val="2100"/>
              </a:spcBef>
              <a:spcAft>
                <a:spcPts val="0"/>
              </a:spcAft>
              <a:buClr>
                <a:srgbClr val="000000"/>
              </a:buClr>
              <a:buSzPts val="1500"/>
              <a:buFont typeface="Arial"/>
              <a:buNone/>
            </a:pPr>
            <a:r>
              <a:rPr lang="en-US" sz="1500" b="1" i="0" u="none" strike="noStrike" cap="none">
                <a:solidFill>
                  <a:schemeClr val="dk1"/>
                </a:solidFill>
                <a:latin typeface="Lato"/>
                <a:ea typeface="Lato"/>
                <a:cs typeface="Lato"/>
                <a:sym typeface="Lato"/>
              </a:rPr>
              <a:t>19B95A1205</a:t>
            </a:r>
            <a:endParaRPr sz="1400" b="0" i="0" u="none" strike="noStrike" cap="none">
              <a:solidFill>
                <a:schemeClr val="dk1"/>
              </a:solidFill>
              <a:latin typeface="Arial"/>
              <a:ea typeface="Arial"/>
              <a:cs typeface="Arial"/>
              <a:sym typeface="Arial"/>
            </a:endParaRPr>
          </a:p>
        </p:txBody>
      </p:sp>
      <p:sp>
        <p:nvSpPr>
          <p:cNvPr id="98" name="Google Shape;98;p16"/>
          <p:cNvSpPr txBox="1">
            <a:spLocks noGrp="1"/>
          </p:cNvSpPr>
          <p:nvPr>
            <p:ph type="title"/>
          </p:nvPr>
        </p:nvSpPr>
        <p:spPr>
          <a:xfrm flipH="1">
            <a:off x="3265365" y="1941614"/>
            <a:ext cx="2197800" cy="277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800" u="sng">
                <a:solidFill>
                  <a:schemeClr val="dk1"/>
                </a:solidFill>
              </a:rPr>
              <a:t>Team Members</a:t>
            </a:r>
            <a:endParaRPr sz="1800" u="sng">
              <a:solidFill>
                <a:schemeClr val="dk1"/>
              </a:solidFill>
            </a:endParaRPr>
          </a:p>
        </p:txBody>
      </p:sp>
      <p:sp>
        <p:nvSpPr>
          <p:cNvPr id="99" name="Google Shape;99;p16"/>
          <p:cNvSpPr/>
          <p:nvPr/>
        </p:nvSpPr>
        <p:spPr>
          <a:xfrm>
            <a:off x="545309" y="4095750"/>
            <a:ext cx="1775101" cy="383503"/>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en-US" sz="1500" b="1" i="0" u="none" strike="noStrike" cap="none">
                <a:solidFill>
                  <a:schemeClr val="dk1"/>
                </a:solidFill>
                <a:latin typeface="Lato"/>
                <a:ea typeface="Lato"/>
                <a:cs typeface="Lato"/>
                <a:sym typeface="Lato"/>
              </a:rPr>
              <a:t>Project Guide :</a:t>
            </a:r>
            <a:endParaRPr sz="1500" b="1" i="0" u="none" strike="noStrike" cap="none">
              <a:solidFill>
                <a:schemeClr val="dk1"/>
              </a:solidFill>
              <a:latin typeface="Lato"/>
              <a:ea typeface="Lato"/>
              <a:cs typeface="Lato"/>
              <a:sym typeface="Lato"/>
            </a:endParaRPr>
          </a:p>
        </p:txBody>
      </p:sp>
      <p:sp>
        <p:nvSpPr>
          <p:cNvPr id="100" name="Google Shape;100;p16"/>
          <p:cNvSpPr/>
          <p:nvPr/>
        </p:nvSpPr>
        <p:spPr>
          <a:xfrm>
            <a:off x="2193774" y="4126571"/>
            <a:ext cx="3686587" cy="752514"/>
          </a:xfrm>
          <a:prstGeom prst="rect">
            <a:avLst/>
          </a:prstGeom>
          <a:noFill/>
          <a:ln>
            <a:noFill/>
          </a:ln>
        </p:spPr>
        <p:txBody>
          <a:bodyPr spcFirstLastPara="1" wrap="square" lIns="91425" tIns="45700" rIns="91425" bIns="45700" anchor="t" anchorCtr="0">
            <a:noAutofit/>
          </a:bodyPr>
          <a:lstStyle/>
          <a:p>
            <a:pPr marL="12700" marR="0" lvl="0" indent="0" algn="l" rtl="0">
              <a:lnSpc>
                <a:spcPct val="115000"/>
              </a:lnSpc>
              <a:spcBef>
                <a:spcPts val="0"/>
              </a:spcBef>
              <a:spcAft>
                <a:spcPts val="0"/>
              </a:spcAft>
              <a:buClr>
                <a:srgbClr val="000000"/>
              </a:buClr>
              <a:buSzPts val="1500"/>
              <a:buFont typeface="Arial"/>
              <a:buNone/>
            </a:pPr>
            <a:r>
              <a:rPr lang="en-US" sz="1500" b="1" i="0" u="none" strike="noStrike" cap="none">
                <a:solidFill>
                  <a:schemeClr val="dk1"/>
                </a:solidFill>
                <a:latin typeface="Lato"/>
                <a:ea typeface="Lato"/>
                <a:cs typeface="Lato"/>
                <a:sym typeface="Lato"/>
              </a:rPr>
              <a:t>Sri P.R.S.S.V. Raju (Assistant Professor)</a:t>
            </a:r>
            <a:endParaRPr sz="1500" b="1" i="0" u="none" strike="noStrike" cap="none">
              <a:solidFill>
                <a:schemeClr val="dk1"/>
              </a:solidFill>
              <a:latin typeface="Lato"/>
              <a:ea typeface="Lato"/>
              <a:cs typeface="Lato"/>
              <a:sym typeface="Lato"/>
            </a:endParaRPr>
          </a:p>
          <a:p>
            <a:pPr marL="0" marR="0" lvl="0" indent="0" algn="l" rtl="0">
              <a:lnSpc>
                <a:spcPct val="115000"/>
              </a:lnSpc>
              <a:spcBef>
                <a:spcPts val="1000"/>
              </a:spcBef>
              <a:spcAft>
                <a:spcPts val="0"/>
              </a:spcAft>
              <a:buClr>
                <a:srgbClr val="000000"/>
              </a:buClr>
              <a:buSzPts val="1600"/>
              <a:buFont typeface="Arial"/>
              <a:buNone/>
            </a:pPr>
            <a:endParaRPr sz="1500" b="1" i="0" u="none" strike="noStrike" cap="none">
              <a:solidFill>
                <a:schemeClr val="dk1"/>
              </a:solidFill>
              <a:latin typeface="Lato"/>
              <a:ea typeface="Lato"/>
              <a:cs typeface="Lato"/>
              <a:sym typeface="Lato"/>
            </a:endParaRPr>
          </a:p>
        </p:txBody>
      </p:sp>
      <p:pic>
        <p:nvPicPr>
          <p:cNvPr id="101" name="Google Shape;101;p16"/>
          <p:cNvPicPr preferRelativeResize="0"/>
          <p:nvPr/>
        </p:nvPicPr>
        <p:blipFill rotWithShape="1">
          <a:blip r:embed="rId3">
            <a:alphaModFix/>
          </a:blip>
          <a:srcRect/>
          <a:stretch/>
        </p:blipFill>
        <p:spPr>
          <a:xfrm>
            <a:off x="3181760" y="456050"/>
            <a:ext cx="4666840" cy="76331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60"/>
        <p:cNvGrpSpPr/>
        <p:nvPr/>
      </p:nvGrpSpPr>
      <p:grpSpPr>
        <a:xfrm>
          <a:off x="0" y="0"/>
          <a:ext cx="0" cy="0"/>
          <a:chOff x="0" y="0"/>
          <a:chExt cx="0" cy="0"/>
        </a:xfrm>
      </p:grpSpPr>
      <p:sp>
        <p:nvSpPr>
          <p:cNvPr id="261" name="Google Shape;261;p34"/>
          <p:cNvSpPr txBox="1"/>
          <p:nvPr/>
        </p:nvSpPr>
        <p:spPr>
          <a:xfrm>
            <a:off x="400392" y="2257272"/>
            <a:ext cx="1935600" cy="1169700"/>
          </a:xfrm>
          <a:prstGeom prst="rect">
            <a:avLst/>
          </a:prstGeom>
          <a:solidFill>
            <a:srgbClr val="CED4E1"/>
          </a:solid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181C26"/>
                </a:solidFill>
                <a:latin typeface="Arial"/>
                <a:ea typeface="Arial"/>
                <a:cs typeface="Arial"/>
                <a:sym typeface="Arial"/>
              </a:rPr>
              <a:t>- Logistic regression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181C26"/>
                </a:solidFill>
                <a:latin typeface="Arial"/>
                <a:ea typeface="Arial"/>
                <a:cs typeface="Arial"/>
                <a:sym typeface="Arial"/>
              </a:rPr>
              <a:t>- K-nearest neighbors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181C26"/>
                </a:solidFill>
                <a:latin typeface="Arial"/>
                <a:ea typeface="Arial"/>
                <a:cs typeface="Arial"/>
                <a:sym typeface="Arial"/>
              </a:rPr>
              <a:t>- Random forest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181C26"/>
                </a:solidFill>
                <a:latin typeface="Arial"/>
                <a:ea typeface="Arial"/>
                <a:cs typeface="Arial"/>
                <a:sym typeface="Arial"/>
              </a:rPr>
              <a:t>- XGBoost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181C26"/>
                </a:solidFill>
                <a:latin typeface="Arial"/>
                <a:ea typeface="Arial"/>
                <a:cs typeface="Arial"/>
                <a:sym typeface="Arial"/>
              </a:rPr>
              <a:t>- AdaBoost </a:t>
            </a:r>
            <a:endParaRPr sz="1400" b="0" i="0" u="none" strike="noStrike" cap="none">
              <a:solidFill>
                <a:srgbClr val="181C26"/>
              </a:solidFill>
              <a:latin typeface="Arial"/>
              <a:ea typeface="Arial"/>
              <a:cs typeface="Arial"/>
              <a:sym typeface="Arial"/>
            </a:endParaRPr>
          </a:p>
        </p:txBody>
      </p:sp>
      <p:sp>
        <p:nvSpPr>
          <p:cNvPr id="262" name="Google Shape;262;p34"/>
          <p:cNvSpPr txBox="1"/>
          <p:nvPr/>
        </p:nvSpPr>
        <p:spPr>
          <a:xfrm>
            <a:off x="3516597" y="1041554"/>
            <a:ext cx="1597270" cy="738664"/>
          </a:xfrm>
          <a:prstGeom prst="rect">
            <a:avLst/>
          </a:prstGeom>
          <a:solidFill>
            <a:srgbClr val="CED4E1"/>
          </a:solid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181C26"/>
                </a:solidFill>
                <a:latin typeface="Arial"/>
                <a:ea typeface="Arial"/>
                <a:cs typeface="Arial"/>
                <a:sym typeface="Arial"/>
              </a:rPr>
              <a:t>Hyperparameter tuning without oversampling</a:t>
            </a:r>
            <a:endParaRPr sz="1400" b="0" i="0" u="none" strike="noStrike" cap="none">
              <a:solidFill>
                <a:srgbClr val="181C26"/>
              </a:solidFill>
              <a:latin typeface="Arial"/>
              <a:ea typeface="Arial"/>
              <a:cs typeface="Arial"/>
              <a:sym typeface="Arial"/>
            </a:endParaRPr>
          </a:p>
        </p:txBody>
      </p:sp>
      <p:sp>
        <p:nvSpPr>
          <p:cNvPr id="263" name="Google Shape;263;p34"/>
          <p:cNvSpPr txBox="1"/>
          <p:nvPr/>
        </p:nvSpPr>
        <p:spPr>
          <a:xfrm>
            <a:off x="3516597" y="1910070"/>
            <a:ext cx="1597200" cy="738900"/>
          </a:xfrm>
          <a:prstGeom prst="rect">
            <a:avLst/>
          </a:prstGeom>
          <a:solidFill>
            <a:srgbClr val="CED4E1"/>
          </a:solid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181C26"/>
                </a:solidFill>
                <a:latin typeface="Arial"/>
                <a:ea typeface="Arial"/>
                <a:cs typeface="Arial"/>
                <a:sym typeface="Arial"/>
              </a:rPr>
              <a:t>Hyperparameter tuning with SMOTE</a:t>
            </a:r>
            <a:endParaRPr sz="1400" b="0" i="0" u="none" strike="noStrike" cap="none">
              <a:solidFill>
                <a:srgbClr val="181C26"/>
              </a:solidFill>
              <a:latin typeface="Arial"/>
              <a:ea typeface="Arial"/>
              <a:cs typeface="Arial"/>
              <a:sym typeface="Arial"/>
            </a:endParaRPr>
          </a:p>
        </p:txBody>
      </p:sp>
      <p:sp>
        <p:nvSpPr>
          <p:cNvPr id="264" name="Google Shape;264;p34"/>
          <p:cNvSpPr txBox="1"/>
          <p:nvPr/>
        </p:nvSpPr>
        <p:spPr>
          <a:xfrm>
            <a:off x="3516597" y="2842047"/>
            <a:ext cx="1597200" cy="738900"/>
          </a:xfrm>
          <a:prstGeom prst="rect">
            <a:avLst/>
          </a:prstGeom>
          <a:solidFill>
            <a:srgbClr val="CED4E1"/>
          </a:solid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181C26"/>
                </a:solidFill>
                <a:latin typeface="Arial"/>
                <a:ea typeface="Arial"/>
                <a:cs typeface="Arial"/>
                <a:sym typeface="Arial"/>
              </a:rPr>
              <a:t>Hyperparameter tuning with ADASYN</a:t>
            </a:r>
            <a:endParaRPr sz="1400" b="0" i="0" u="none" strike="noStrike" cap="none">
              <a:solidFill>
                <a:srgbClr val="181C26"/>
              </a:solidFill>
              <a:latin typeface="Arial"/>
              <a:ea typeface="Arial"/>
              <a:cs typeface="Arial"/>
              <a:sym typeface="Arial"/>
            </a:endParaRPr>
          </a:p>
        </p:txBody>
      </p:sp>
      <p:sp>
        <p:nvSpPr>
          <p:cNvPr id="265" name="Google Shape;265;p34"/>
          <p:cNvSpPr txBox="1"/>
          <p:nvPr/>
        </p:nvSpPr>
        <p:spPr>
          <a:xfrm>
            <a:off x="3516597" y="3911636"/>
            <a:ext cx="1597200" cy="738900"/>
          </a:xfrm>
          <a:prstGeom prst="rect">
            <a:avLst/>
          </a:prstGeom>
          <a:solidFill>
            <a:srgbClr val="CED4E1"/>
          </a:solid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181C26"/>
                </a:solidFill>
                <a:latin typeface="Arial"/>
                <a:ea typeface="Arial"/>
                <a:cs typeface="Arial"/>
                <a:sym typeface="Arial"/>
              </a:rPr>
              <a:t>Hyperparameter tuning with bootstrap</a:t>
            </a:r>
            <a:endParaRPr sz="1400" b="0" i="0" u="none" strike="noStrike" cap="none">
              <a:solidFill>
                <a:srgbClr val="181C26"/>
              </a:solidFill>
              <a:latin typeface="Arial"/>
              <a:ea typeface="Arial"/>
              <a:cs typeface="Arial"/>
              <a:sym typeface="Arial"/>
            </a:endParaRPr>
          </a:p>
        </p:txBody>
      </p:sp>
      <p:cxnSp>
        <p:nvCxnSpPr>
          <p:cNvPr id="266" name="Google Shape;266;p34"/>
          <p:cNvCxnSpPr>
            <a:stCxn id="261" idx="3"/>
            <a:endCxn id="262" idx="1"/>
          </p:cNvCxnSpPr>
          <p:nvPr/>
        </p:nvCxnSpPr>
        <p:spPr>
          <a:xfrm rot="10800000" flipH="1">
            <a:off x="2335992" y="1410822"/>
            <a:ext cx="1180500" cy="1431300"/>
          </a:xfrm>
          <a:prstGeom prst="straightConnector1">
            <a:avLst/>
          </a:prstGeom>
          <a:noFill/>
          <a:ln w="25400" cap="flat" cmpd="sng">
            <a:solidFill>
              <a:schemeClr val="accent4"/>
            </a:solidFill>
            <a:prstDash val="solid"/>
            <a:round/>
            <a:headEnd type="none" w="sm" len="sm"/>
            <a:tailEnd type="triangle" w="med" len="med"/>
          </a:ln>
          <a:effectLst>
            <a:outerShdw blurRad="40000" dist="20000" dir="5400000" rotWithShape="0">
              <a:srgbClr val="000000">
                <a:alpha val="37254"/>
              </a:srgbClr>
            </a:outerShdw>
          </a:effectLst>
        </p:spPr>
      </p:cxnSp>
      <p:cxnSp>
        <p:nvCxnSpPr>
          <p:cNvPr id="267" name="Google Shape;267;p34"/>
          <p:cNvCxnSpPr>
            <a:stCxn id="261" idx="3"/>
            <a:endCxn id="263" idx="1"/>
          </p:cNvCxnSpPr>
          <p:nvPr/>
        </p:nvCxnSpPr>
        <p:spPr>
          <a:xfrm rot="10800000" flipH="1">
            <a:off x="2335992" y="2279622"/>
            <a:ext cx="1180500" cy="562500"/>
          </a:xfrm>
          <a:prstGeom prst="straightConnector1">
            <a:avLst/>
          </a:prstGeom>
          <a:noFill/>
          <a:ln w="25400" cap="flat" cmpd="sng">
            <a:solidFill>
              <a:schemeClr val="accent4"/>
            </a:solidFill>
            <a:prstDash val="solid"/>
            <a:round/>
            <a:headEnd type="none" w="sm" len="sm"/>
            <a:tailEnd type="triangle" w="med" len="med"/>
          </a:ln>
          <a:effectLst>
            <a:outerShdw blurRad="40000" dist="20000" dir="5400000" rotWithShape="0">
              <a:srgbClr val="000000">
                <a:alpha val="37254"/>
              </a:srgbClr>
            </a:outerShdw>
          </a:effectLst>
        </p:spPr>
      </p:cxnSp>
      <p:cxnSp>
        <p:nvCxnSpPr>
          <p:cNvPr id="268" name="Google Shape;268;p34"/>
          <p:cNvCxnSpPr>
            <a:stCxn id="261" idx="3"/>
            <a:endCxn id="264" idx="1"/>
          </p:cNvCxnSpPr>
          <p:nvPr/>
        </p:nvCxnSpPr>
        <p:spPr>
          <a:xfrm>
            <a:off x="2335992" y="2842122"/>
            <a:ext cx="1180500" cy="369300"/>
          </a:xfrm>
          <a:prstGeom prst="straightConnector1">
            <a:avLst/>
          </a:prstGeom>
          <a:noFill/>
          <a:ln w="25400" cap="flat" cmpd="sng">
            <a:solidFill>
              <a:schemeClr val="accent4"/>
            </a:solidFill>
            <a:prstDash val="solid"/>
            <a:round/>
            <a:headEnd type="none" w="sm" len="sm"/>
            <a:tailEnd type="triangle" w="med" len="med"/>
          </a:ln>
          <a:effectLst>
            <a:outerShdw blurRad="40000" dist="20000" dir="5400000" rotWithShape="0">
              <a:srgbClr val="000000">
                <a:alpha val="37254"/>
              </a:srgbClr>
            </a:outerShdw>
          </a:effectLst>
        </p:spPr>
      </p:cxnSp>
      <p:cxnSp>
        <p:nvCxnSpPr>
          <p:cNvPr id="269" name="Google Shape;269;p34"/>
          <p:cNvCxnSpPr>
            <a:stCxn id="261" idx="3"/>
            <a:endCxn id="265" idx="1"/>
          </p:cNvCxnSpPr>
          <p:nvPr/>
        </p:nvCxnSpPr>
        <p:spPr>
          <a:xfrm>
            <a:off x="2335992" y="2842122"/>
            <a:ext cx="1180500" cy="1439100"/>
          </a:xfrm>
          <a:prstGeom prst="straightConnector1">
            <a:avLst/>
          </a:prstGeom>
          <a:noFill/>
          <a:ln w="25400" cap="flat" cmpd="sng">
            <a:solidFill>
              <a:schemeClr val="accent4"/>
            </a:solidFill>
            <a:prstDash val="solid"/>
            <a:round/>
            <a:headEnd type="none" w="sm" len="sm"/>
            <a:tailEnd type="triangle" w="med" len="med"/>
          </a:ln>
          <a:effectLst>
            <a:outerShdw blurRad="40000" dist="20000" dir="5400000" rotWithShape="0">
              <a:srgbClr val="000000">
                <a:alpha val="37254"/>
              </a:srgbClr>
            </a:outerShdw>
          </a:effectLst>
        </p:spPr>
      </p:cxnSp>
      <p:sp>
        <p:nvSpPr>
          <p:cNvPr id="270" name="Google Shape;270;p34"/>
          <p:cNvSpPr txBox="1"/>
          <p:nvPr/>
        </p:nvSpPr>
        <p:spPr>
          <a:xfrm>
            <a:off x="6742708" y="2553506"/>
            <a:ext cx="1597269" cy="738664"/>
          </a:xfrm>
          <a:prstGeom prst="rect">
            <a:avLst/>
          </a:prstGeom>
          <a:solidFill>
            <a:srgbClr val="CED4E1"/>
          </a:solid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181C26"/>
                </a:solidFill>
                <a:latin typeface="Arial"/>
                <a:ea typeface="Arial"/>
                <a:cs typeface="Arial"/>
                <a:sym typeface="Arial"/>
              </a:rPr>
              <a:t>Evaluate all 20 models and pick the best model</a:t>
            </a:r>
            <a:endParaRPr sz="1400" b="0" i="0" u="none" strike="noStrike" cap="none">
              <a:solidFill>
                <a:srgbClr val="181C26"/>
              </a:solidFill>
              <a:latin typeface="Arial"/>
              <a:ea typeface="Arial"/>
              <a:cs typeface="Arial"/>
              <a:sym typeface="Arial"/>
            </a:endParaRPr>
          </a:p>
        </p:txBody>
      </p:sp>
      <p:cxnSp>
        <p:nvCxnSpPr>
          <p:cNvPr id="271" name="Google Shape;271;p34"/>
          <p:cNvCxnSpPr>
            <a:endCxn id="270" idx="1"/>
          </p:cNvCxnSpPr>
          <p:nvPr/>
        </p:nvCxnSpPr>
        <p:spPr>
          <a:xfrm>
            <a:off x="5114008" y="1579138"/>
            <a:ext cx="1628700" cy="1343700"/>
          </a:xfrm>
          <a:prstGeom prst="straightConnector1">
            <a:avLst/>
          </a:prstGeom>
          <a:noFill/>
          <a:ln w="25400" cap="flat" cmpd="sng">
            <a:solidFill>
              <a:schemeClr val="accent4"/>
            </a:solidFill>
            <a:prstDash val="solid"/>
            <a:round/>
            <a:headEnd type="none" w="sm" len="sm"/>
            <a:tailEnd type="triangle" w="med" len="med"/>
          </a:ln>
          <a:effectLst>
            <a:outerShdw blurRad="40000" dist="20000" dir="5400000" rotWithShape="0">
              <a:srgbClr val="000000">
                <a:alpha val="37254"/>
              </a:srgbClr>
            </a:outerShdw>
          </a:effectLst>
        </p:spPr>
      </p:cxnSp>
      <p:cxnSp>
        <p:nvCxnSpPr>
          <p:cNvPr id="272" name="Google Shape;272;p34"/>
          <p:cNvCxnSpPr>
            <a:endCxn id="270" idx="1"/>
          </p:cNvCxnSpPr>
          <p:nvPr/>
        </p:nvCxnSpPr>
        <p:spPr>
          <a:xfrm>
            <a:off x="5114008" y="2352538"/>
            <a:ext cx="1628700" cy="570300"/>
          </a:xfrm>
          <a:prstGeom prst="straightConnector1">
            <a:avLst/>
          </a:prstGeom>
          <a:noFill/>
          <a:ln w="25400" cap="flat" cmpd="sng">
            <a:solidFill>
              <a:schemeClr val="accent4"/>
            </a:solidFill>
            <a:prstDash val="solid"/>
            <a:round/>
            <a:headEnd type="none" w="sm" len="sm"/>
            <a:tailEnd type="triangle" w="med" len="med"/>
          </a:ln>
          <a:effectLst>
            <a:outerShdw blurRad="40000" dist="20000" dir="5400000" rotWithShape="0">
              <a:srgbClr val="000000">
                <a:alpha val="37254"/>
              </a:srgbClr>
            </a:outerShdw>
          </a:effectLst>
        </p:spPr>
      </p:cxnSp>
      <p:cxnSp>
        <p:nvCxnSpPr>
          <p:cNvPr id="273" name="Google Shape;273;p34"/>
          <p:cNvCxnSpPr>
            <a:endCxn id="270" idx="1"/>
          </p:cNvCxnSpPr>
          <p:nvPr/>
        </p:nvCxnSpPr>
        <p:spPr>
          <a:xfrm rot="10800000" flipH="1">
            <a:off x="5114008" y="2922838"/>
            <a:ext cx="1628700" cy="209100"/>
          </a:xfrm>
          <a:prstGeom prst="straightConnector1">
            <a:avLst/>
          </a:prstGeom>
          <a:noFill/>
          <a:ln w="25400" cap="flat" cmpd="sng">
            <a:solidFill>
              <a:schemeClr val="accent4"/>
            </a:solidFill>
            <a:prstDash val="solid"/>
            <a:round/>
            <a:headEnd type="none" w="sm" len="sm"/>
            <a:tailEnd type="triangle" w="med" len="med"/>
          </a:ln>
          <a:effectLst>
            <a:outerShdw blurRad="40000" dist="20000" dir="5400000" rotWithShape="0">
              <a:srgbClr val="000000">
                <a:alpha val="37254"/>
              </a:srgbClr>
            </a:outerShdw>
          </a:effectLst>
        </p:spPr>
      </p:cxnSp>
      <p:cxnSp>
        <p:nvCxnSpPr>
          <p:cNvPr id="274" name="Google Shape;274;p34"/>
          <p:cNvCxnSpPr>
            <a:endCxn id="270" idx="1"/>
          </p:cNvCxnSpPr>
          <p:nvPr/>
        </p:nvCxnSpPr>
        <p:spPr>
          <a:xfrm rot="10800000" flipH="1">
            <a:off x="5114008" y="2922838"/>
            <a:ext cx="1628700" cy="1342800"/>
          </a:xfrm>
          <a:prstGeom prst="straightConnector1">
            <a:avLst/>
          </a:prstGeom>
          <a:noFill/>
          <a:ln w="25400" cap="flat" cmpd="sng">
            <a:solidFill>
              <a:schemeClr val="accent4"/>
            </a:solidFill>
            <a:prstDash val="solid"/>
            <a:round/>
            <a:headEnd type="none" w="sm" len="sm"/>
            <a:tailEnd type="triangle" w="med" len="med"/>
          </a:ln>
          <a:effectLst>
            <a:outerShdw blurRad="40000" dist="20000" dir="5400000" rotWithShape="0">
              <a:srgbClr val="000000">
                <a:alpha val="37254"/>
              </a:srgbClr>
            </a:outerShdw>
          </a:effectLst>
        </p:spPr>
      </p:cxnSp>
      <p:sp>
        <p:nvSpPr>
          <p:cNvPr id="275" name="Google Shape;275;p34"/>
          <p:cNvSpPr txBox="1"/>
          <p:nvPr/>
        </p:nvSpPr>
        <p:spPr>
          <a:xfrm>
            <a:off x="887875" y="224525"/>
            <a:ext cx="7756200" cy="523200"/>
          </a:xfrm>
          <a:prstGeom prst="rect">
            <a:avLst/>
          </a:prstGeom>
          <a:noFill/>
          <a:ln>
            <a:noFill/>
          </a:ln>
        </p:spPr>
        <p:txBody>
          <a:bodyPr spcFirstLastPara="1" wrap="square" lIns="91425" tIns="91425" rIns="91425" bIns="91425" anchor="t" anchorCtr="0">
            <a:spAutoFit/>
          </a:bodyPr>
          <a:lstStyle/>
          <a:p>
            <a:pPr marL="12700" marR="0" lvl="0" indent="0" algn="l" rtl="0">
              <a:lnSpc>
                <a:spcPct val="100000"/>
              </a:lnSpc>
              <a:spcBef>
                <a:spcPts val="0"/>
              </a:spcBef>
              <a:spcAft>
                <a:spcPts val="0"/>
              </a:spcAft>
              <a:buClr>
                <a:schemeClr val="accent1"/>
              </a:buClr>
              <a:buSzPts val="1400"/>
              <a:buFont typeface="Merriweather"/>
              <a:buNone/>
            </a:pPr>
            <a:r>
              <a:rPr lang="en-US" sz="2200" b="1">
                <a:solidFill>
                  <a:schemeClr val="dk1"/>
                </a:solidFill>
                <a:latin typeface="Lato"/>
                <a:ea typeface="Lato"/>
                <a:cs typeface="Lato"/>
                <a:sym typeface="Lato"/>
              </a:rPr>
              <a:t>Architecture for Modelling Insurance claim Fraud detection</a:t>
            </a:r>
            <a:endParaRPr sz="2200" b="1">
              <a:solidFill>
                <a:schemeClr val="dk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79"/>
        <p:cNvGrpSpPr/>
        <p:nvPr/>
      </p:nvGrpSpPr>
      <p:grpSpPr>
        <a:xfrm>
          <a:off x="0" y="0"/>
          <a:ext cx="0" cy="0"/>
          <a:chOff x="0" y="0"/>
          <a:chExt cx="0" cy="0"/>
        </a:xfrm>
      </p:grpSpPr>
      <p:sp>
        <p:nvSpPr>
          <p:cNvPr id="280" name="Google Shape;280;p35"/>
          <p:cNvSpPr txBox="1">
            <a:spLocks noGrp="1"/>
          </p:cNvSpPr>
          <p:nvPr>
            <p:ph type="title"/>
          </p:nvPr>
        </p:nvSpPr>
        <p:spPr>
          <a:xfrm>
            <a:off x="777425" y="73575"/>
            <a:ext cx="7559700" cy="8178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700"/>
              </a:spcBef>
              <a:spcAft>
                <a:spcPts val="0"/>
              </a:spcAft>
              <a:buNone/>
            </a:pPr>
            <a:r>
              <a:rPr lang="en-US" sz="2200">
                <a:solidFill>
                  <a:schemeClr val="dk1"/>
                </a:solidFill>
              </a:rPr>
              <a:t>Models with class weighting and hyperparameter tuning</a:t>
            </a:r>
            <a:endParaRPr sz="2200">
              <a:solidFill>
                <a:schemeClr val="dk1"/>
              </a:solidFill>
            </a:endParaRPr>
          </a:p>
          <a:p>
            <a:pPr marL="12700" lvl="0" indent="0" algn="l" rtl="0">
              <a:lnSpc>
                <a:spcPct val="100000"/>
              </a:lnSpc>
              <a:spcBef>
                <a:spcPts val="700"/>
              </a:spcBef>
              <a:spcAft>
                <a:spcPts val="0"/>
              </a:spcAft>
              <a:buSzPts val="1400"/>
              <a:buFont typeface="Arial"/>
              <a:buNone/>
            </a:pPr>
            <a:endParaRPr sz="2200">
              <a:solidFill>
                <a:schemeClr val="dk1"/>
              </a:solidFill>
            </a:endParaRPr>
          </a:p>
        </p:txBody>
      </p:sp>
      <p:sp>
        <p:nvSpPr>
          <p:cNvPr id="281" name="Google Shape;281;p35"/>
          <p:cNvSpPr txBox="1"/>
          <p:nvPr/>
        </p:nvSpPr>
        <p:spPr>
          <a:xfrm>
            <a:off x="316375" y="683750"/>
            <a:ext cx="88275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b="1">
                <a:solidFill>
                  <a:schemeClr val="dk1"/>
                </a:solidFill>
                <a:latin typeface="Lato"/>
                <a:ea typeface="Lato"/>
                <a:cs typeface="Lato"/>
                <a:sym typeface="Lato"/>
              </a:rPr>
              <a:t>LOGISTIC REGRESSION</a:t>
            </a:r>
            <a:endParaRPr sz="1900" b="1">
              <a:solidFill>
                <a:schemeClr val="dk1"/>
              </a:solidFill>
              <a:latin typeface="Lato"/>
              <a:ea typeface="Lato"/>
              <a:cs typeface="Lato"/>
              <a:sym typeface="Lato"/>
            </a:endParaRPr>
          </a:p>
          <a:p>
            <a:pPr marL="0" lvl="0" indent="0" algn="l" rtl="0">
              <a:spcBef>
                <a:spcPts val="0"/>
              </a:spcBef>
              <a:spcAft>
                <a:spcPts val="0"/>
              </a:spcAft>
              <a:buNone/>
            </a:pPr>
            <a:endParaRPr sz="1900" b="1">
              <a:solidFill>
                <a:schemeClr val="dk1"/>
              </a:solidFill>
              <a:latin typeface="Lato"/>
              <a:ea typeface="Lato"/>
              <a:cs typeface="Lato"/>
              <a:sym typeface="Lato"/>
            </a:endParaRPr>
          </a:p>
        </p:txBody>
      </p:sp>
      <p:pic>
        <p:nvPicPr>
          <p:cNvPr id="282" name="Google Shape;282;p35"/>
          <p:cNvPicPr preferRelativeResize="0"/>
          <p:nvPr/>
        </p:nvPicPr>
        <p:blipFill rotWithShape="1">
          <a:blip r:embed="rId3">
            <a:alphaModFix/>
          </a:blip>
          <a:srcRect t="-2910" b="2909"/>
          <a:stretch/>
        </p:blipFill>
        <p:spPr>
          <a:xfrm>
            <a:off x="137675" y="1169500"/>
            <a:ext cx="8839201" cy="2804479"/>
          </a:xfrm>
          <a:prstGeom prst="rect">
            <a:avLst/>
          </a:prstGeom>
          <a:noFill/>
          <a:ln>
            <a:noFill/>
          </a:ln>
        </p:spPr>
      </p:pic>
      <p:sp>
        <p:nvSpPr>
          <p:cNvPr id="283" name="Google Shape;283;p35"/>
          <p:cNvSpPr txBox="1"/>
          <p:nvPr/>
        </p:nvSpPr>
        <p:spPr>
          <a:xfrm>
            <a:off x="285750" y="4337275"/>
            <a:ext cx="84195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a:solidFill>
                  <a:schemeClr val="dk1"/>
                </a:solidFill>
              </a:rPr>
              <a:t>Logistic regression is a statistical method for predicting binary classes. The outcome or target variable is dichotomous in nature. Dichotomous means there are only two possible classes.</a:t>
            </a:r>
            <a:endParaRPr sz="15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87"/>
        <p:cNvGrpSpPr/>
        <p:nvPr/>
      </p:nvGrpSpPr>
      <p:grpSpPr>
        <a:xfrm>
          <a:off x="0" y="0"/>
          <a:ext cx="0" cy="0"/>
          <a:chOff x="0" y="0"/>
          <a:chExt cx="0" cy="0"/>
        </a:xfrm>
      </p:grpSpPr>
      <p:sp>
        <p:nvSpPr>
          <p:cNvPr id="288" name="Google Shape;288;p36"/>
          <p:cNvSpPr txBox="1"/>
          <p:nvPr/>
        </p:nvSpPr>
        <p:spPr>
          <a:xfrm>
            <a:off x="285750" y="265325"/>
            <a:ext cx="88275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b="1">
                <a:solidFill>
                  <a:schemeClr val="dk1"/>
                </a:solidFill>
                <a:latin typeface="Lato"/>
                <a:ea typeface="Lato"/>
                <a:cs typeface="Lato"/>
                <a:sym typeface="Lato"/>
              </a:rPr>
              <a:t>K Nearest Neighbors Classifier</a:t>
            </a:r>
            <a:endParaRPr sz="1900" b="1">
              <a:solidFill>
                <a:schemeClr val="dk1"/>
              </a:solidFill>
              <a:latin typeface="Lato"/>
              <a:ea typeface="Lato"/>
              <a:cs typeface="Lato"/>
              <a:sym typeface="Lato"/>
            </a:endParaRPr>
          </a:p>
          <a:p>
            <a:pPr marL="0" lvl="0" indent="0" algn="l" rtl="0">
              <a:spcBef>
                <a:spcPts val="0"/>
              </a:spcBef>
              <a:spcAft>
                <a:spcPts val="0"/>
              </a:spcAft>
              <a:buNone/>
            </a:pPr>
            <a:endParaRPr sz="1900" b="1">
              <a:solidFill>
                <a:schemeClr val="dk1"/>
              </a:solidFill>
              <a:latin typeface="Lato"/>
              <a:ea typeface="Lato"/>
              <a:cs typeface="Lato"/>
              <a:sym typeface="Lato"/>
            </a:endParaRPr>
          </a:p>
        </p:txBody>
      </p:sp>
      <p:sp>
        <p:nvSpPr>
          <p:cNvPr id="289" name="Google Shape;289;p36"/>
          <p:cNvSpPr txBox="1"/>
          <p:nvPr/>
        </p:nvSpPr>
        <p:spPr>
          <a:xfrm>
            <a:off x="214300" y="4017900"/>
            <a:ext cx="8419500" cy="1108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US" sz="1500">
                <a:solidFill>
                  <a:schemeClr val="dk1"/>
                </a:solidFill>
              </a:rPr>
              <a:t>K nearest neighbors (KNN) are known as one of the simplest nonparametric classifiers but in high dimensional setting accuracy of KNN are affected by nuisance features. In this study, we proposed the K important neighbors (KIN) as a novel approach for binary classification in high dimensional problems.</a:t>
            </a:r>
            <a:endParaRPr sz="1500">
              <a:solidFill>
                <a:schemeClr val="dk1"/>
              </a:solidFill>
            </a:endParaRPr>
          </a:p>
        </p:txBody>
      </p:sp>
      <p:pic>
        <p:nvPicPr>
          <p:cNvPr id="290" name="Google Shape;290;p36"/>
          <p:cNvPicPr preferRelativeResize="0"/>
          <p:nvPr/>
        </p:nvPicPr>
        <p:blipFill>
          <a:blip r:embed="rId3">
            <a:alphaModFix/>
          </a:blip>
          <a:stretch>
            <a:fillRect/>
          </a:stretch>
        </p:blipFill>
        <p:spPr>
          <a:xfrm>
            <a:off x="152400" y="983100"/>
            <a:ext cx="8839198" cy="282570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94"/>
        <p:cNvGrpSpPr/>
        <p:nvPr/>
      </p:nvGrpSpPr>
      <p:grpSpPr>
        <a:xfrm>
          <a:off x="0" y="0"/>
          <a:ext cx="0" cy="0"/>
          <a:chOff x="0" y="0"/>
          <a:chExt cx="0" cy="0"/>
        </a:xfrm>
      </p:grpSpPr>
      <p:sp>
        <p:nvSpPr>
          <p:cNvPr id="295" name="Google Shape;295;p37"/>
          <p:cNvSpPr txBox="1"/>
          <p:nvPr/>
        </p:nvSpPr>
        <p:spPr>
          <a:xfrm>
            <a:off x="285750" y="265325"/>
            <a:ext cx="88275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b="1">
                <a:solidFill>
                  <a:schemeClr val="dk1"/>
                </a:solidFill>
                <a:latin typeface="Lato"/>
                <a:ea typeface="Lato"/>
                <a:cs typeface="Lato"/>
                <a:sym typeface="Lato"/>
              </a:rPr>
              <a:t>Random Forest Classifier</a:t>
            </a:r>
            <a:endParaRPr sz="1900" b="1">
              <a:solidFill>
                <a:schemeClr val="dk1"/>
              </a:solidFill>
              <a:latin typeface="Lato"/>
              <a:ea typeface="Lato"/>
              <a:cs typeface="Lato"/>
              <a:sym typeface="Lato"/>
            </a:endParaRPr>
          </a:p>
        </p:txBody>
      </p:sp>
      <p:sp>
        <p:nvSpPr>
          <p:cNvPr id="296" name="Google Shape;296;p37"/>
          <p:cNvSpPr txBox="1"/>
          <p:nvPr/>
        </p:nvSpPr>
        <p:spPr>
          <a:xfrm>
            <a:off x="152400" y="3850200"/>
            <a:ext cx="84195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US" sz="1500">
                <a:solidFill>
                  <a:schemeClr val="dk1"/>
                </a:solidFill>
              </a:rPr>
              <a:t>The random forest is an ensemble learning method, composed of multiple decision trees. By averaging out the impact of several decision trees, random forests tend to improve prediction</a:t>
            </a:r>
            <a:endParaRPr sz="1500">
              <a:solidFill>
                <a:schemeClr val="dk1"/>
              </a:solidFill>
            </a:endParaRPr>
          </a:p>
        </p:txBody>
      </p:sp>
      <p:pic>
        <p:nvPicPr>
          <p:cNvPr id="297" name="Google Shape;297;p37"/>
          <p:cNvPicPr preferRelativeResize="0"/>
          <p:nvPr/>
        </p:nvPicPr>
        <p:blipFill>
          <a:blip r:embed="rId3">
            <a:alphaModFix/>
          </a:blip>
          <a:stretch>
            <a:fillRect/>
          </a:stretch>
        </p:blipFill>
        <p:spPr>
          <a:xfrm>
            <a:off x="152400" y="894725"/>
            <a:ext cx="8839199" cy="224646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01"/>
        <p:cNvGrpSpPr/>
        <p:nvPr/>
      </p:nvGrpSpPr>
      <p:grpSpPr>
        <a:xfrm>
          <a:off x="0" y="0"/>
          <a:ext cx="0" cy="0"/>
          <a:chOff x="0" y="0"/>
          <a:chExt cx="0" cy="0"/>
        </a:xfrm>
      </p:grpSpPr>
      <p:sp>
        <p:nvSpPr>
          <p:cNvPr id="302" name="Google Shape;302;p38"/>
          <p:cNvSpPr txBox="1"/>
          <p:nvPr/>
        </p:nvSpPr>
        <p:spPr>
          <a:xfrm>
            <a:off x="285750" y="265325"/>
            <a:ext cx="88275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b="1">
                <a:solidFill>
                  <a:schemeClr val="dk1"/>
                </a:solidFill>
                <a:latin typeface="Lato"/>
                <a:ea typeface="Lato"/>
                <a:cs typeface="Lato"/>
                <a:sym typeface="Lato"/>
              </a:rPr>
              <a:t>XGBoost Classifier</a:t>
            </a:r>
            <a:endParaRPr sz="1900" b="1">
              <a:solidFill>
                <a:schemeClr val="dk1"/>
              </a:solidFill>
              <a:latin typeface="Lato"/>
              <a:ea typeface="Lato"/>
              <a:cs typeface="Lato"/>
              <a:sym typeface="Lato"/>
            </a:endParaRPr>
          </a:p>
        </p:txBody>
      </p:sp>
      <p:sp>
        <p:nvSpPr>
          <p:cNvPr id="303" name="Google Shape;303;p38"/>
          <p:cNvSpPr txBox="1"/>
          <p:nvPr/>
        </p:nvSpPr>
        <p:spPr>
          <a:xfrm>
            <a:off x="152400" y="3850200"/>
            <a:ext cx="84195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a:solidFill>
                  <a:schemeClr val="dk1"/>
                </a:solidFill>
              </a:rPr>
              <a:t>This modified version of XGBoost is referred to as Class Weighted XGBoost or Cost Sensitive XGBoost and can offer better performance on binary classification problems with a severe class imbalance. </a:t>
            </a:r>
            <a:endParaRPr sz="1500">
              <a:solidFill>
                <a:schemeClr val="dk1"/>
              </a:solidFill>
            </a:endParaRPr>
          </a:p>
        </p:txBody>
      </p:sp>
      <p:pic>
        <p:nvPicPr>
          <p:cNvPr id="304" name="Google Shape;304;p38"/>
          <p:cNvPicPr preferRelativeResize="0"/>
          <p:nvPr/>
        </p:nvPicPr>
        <p:blipFill>
          <a:blip r:embed="rId3">
            <a:alphaModFix/>
          </a:blip>
          <a:stretch>
            <a:fillRect/>
          </a:stretch>
        </p:blipFill>
        <p:spPr>
          <a:xfrm>
            <a:off x="152400" y="894725"/>
            <a:ext cx="8839201" cy="244103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08"/>
        <p:cNvGrpSpPr/>
        <p:nvPr/>
      </p:nvGrpSpPr>
      <p:grpSpPr>
        <a:xfrm>
          <a:off x="0" y="0"/>
          <a:ext cx="0" cy="0"/>
          <a:chOff x="0" y="0"/>
          <a:chExt cx="0" cy="0"/>
        </a:xfrm>
      </p:grpSpPr>
      <p:sp>
        <p:nvSpPr>
          <p:cNvPr id="309" name="Google Shape;309;p39"/>
          <p:cNvSpPr txBox="1"/>
          <p:nvPr/>
        </p:nvSpPr>
        <p:spPr>
          <a:xfrm>
            <a:off x="285750" y="265325"/>
            <a:ext cx="88275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b="1">
                <a:solidFill>
                  <a:schemeClr val="dk1"/>
                </a:solidFill>
                <a:latin typeface="Lato"/>
                <a:ea typeface="Lato"/>
                <a:cs typeface="Lato"/>
                <a:sym typeface="Lato"/>
              </a:rPr>
              <a:t>AdaBoost Classifier</a:t>
            </a:r>
            <a:endParaRPr sz="1900" b="1">
              <a:solidFill>
                <a:schemeClr val="dk1"/>
              </a:solidFill>
              <a:latin typeface="Lato"/>
              <a:ea typeface="Lato"/>
              <a:cs typeface="Lato"/>
              <a:sym typeface="Lato"/>
            </a:endParaRPr>
          </a:p>
        </p:txBody>
      </p:sp>
      <p:sp>
        <p:nvSpPr>
          <p:cNvPr id="310" name="Google Shape;310;p39"/>
          <p:cNvSpPr txBox="1"/>
          <p:nvPr/>
        </p:nvSpPr>
        <p:spPr>
          <a:xfrm>
            <a:off x="152400" y="3850200"/>
            <a:ext cx="84195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a:solidFill>
                  <a:schemeClr val="dk1"/>
                </a:solidFill>
              </a:rPr>
              <a:t>AdaBoost is an ensemble learning method (also known as “meta-learning”) which was initially created to increase the efficiency of binary classifiers. AdaBoost uses an iterative approach to learn from the mistakes of weak classifiers, and turn them into strong ones</a:t>
            </a:r>
            <a:endParaRPr sz="1500">
              <a:solidFill>
                <a:schemeClr val="dk1"/>
              </a:solidFill>
            </a:endParaRPr>
          </a:p>
        </p:txBody>
      </p:sp>
      <p:pic>
        <p:nvPicPr>
          <p:cNvPr id="311" name="Google Shape;311;p39"/>
          <p:cNvPicPr preferRelativeResize="0"/>
          <p:nvPr/>
        </p:nvPicPr>
        <p:blipFill>
          <a:blip r:embed="rId3">
            <a:alphaModFix/>
          </a:blip>
          <a:stretch>
            <a:fillRect/>
          </a:stretch>
        </p:blipFill>
        <p:spPr>
          <a:xfrm>
            <a:off x="152400" y="894725"/>
            <a:ext cx="7362825" cy="2457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15"/>
        <p:cNvGrpSpPr/>
        <p:nvPr/>
      </p:nvGrpSpPr>
      <p:grpSpPr>
        <a:xfrm>
          <a:off x="0" y="0"/>
          <a:ext cx="0" cy="0"/>
          <a:chOff x="0" y="0"/>
          <a:chExt cx="0" cy="0"/>
        </a:xfrm>
      </p:grpSpPr>
      <p:sp>
        <p:nvSpPr>
          <p:cNvPr id="316" name="Google Shape;316;p40"/>
          <p:cNvSpPr txBox="1">
            <a:spLocks noGrp="1"/>
          </p:cNvSpPr>
          <p:nvPr>
            <p:ph type="title"/>
          </p:nvPr>
        </p:nvSpPr>
        <p:spPr>
          <a:xfrm>
            <a:off x="777425" y="73575"/>
            <a:ext cx="7641900" cy="338700"/>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SzPts val="1400"/>
              <a:buFont typeface="Arial"/>
              <a:buNone/>
            </a:pPr>
            <a:r>
              <a:rPr lang="en-US" sz="2200">
                <a:solidFill>
                  <a:schemeClr val="dk1"/>
                </a:solidFill>
              </a:rPr>
              <a:t>Models with hyper parameter tuning using oversampled data</a:t>
            </a:r>
            <a:endParaRPr sz="2200">
              <a:solidFill>
                <a:schemeClr val="dk1"/>
              </a:solidFill>
            </a:endParaRPr>
          </a:p>
        </p:txBody>
      </p:sp>
      <p:sp>
        <p:nvSpPr>
          <p:cNvPr id="317" name="Google Shape;317;p40"/>
          <p:cNvSpPr txBox="1"/>
          <p:nvPr/>
        </p:nvSpPr>
        <p:spPr>
          <a:xfrm>
            <a:off x="624307" y="540129"/>
            <a:ext cx="7712700" cy="4482900"/>
          </a:xfrm>
          <a:prstGeom prst="rect">
            <a:avLst/>
          </a:prstGeom>
          <a:noFill/>
          <a:ln>
            <a:noFill/>
          </a:ln>
        </p:spPr>
        <p:txBody>
          <a:bodyPr spcFirstLastPara="1" wrap="square" lIns="91425" tIns="45700" rIns="91425" bIns="45700" anchor="t" anchorCtr="0">
            <a:spAutoFit/>
          </a:bodyPr>
          <a:lstStyle/>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In this step we are using the above mentioned models with hyper parameter tuning on the oversampled data.</a:t>
            </a:r>
            <a:endParaRPr sz="1500">
              <a:solidFill>
                <a:schemeClr val="dk1"/>
              </a:solidFill>
            </a:endParaRPr>
          </a:p>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There are two ways to handle imbalanced data:</a:t>
            </a:r>
            <a:endParaRPr sz="1500">
              <a:solidFill>
                <a:schemeClr val="dk1"/>
              </a:solidFill>
            </a:endParaRPr>
          </a:p>
          <a:p>
            <a:pPr marL="914400" marR="0" lvl="1" indent="-323850" algn="l" rtl="0">
              <a:lnSpc>
                <a:spcPct val="100000"/>
              </a:lnSpc>
              <a:spcBef>
                <a:spcPts val="0"/>
              </a:spcBef>
              <a:spcAft>
                <a:spcPts val="0"/>
              </a:spcAft>
              <a:buClr>
                <a:schemeClr val="dk1"/>
              </a:buClr>
              <a:buSzPts val="1500"/>
              <a:buFont typeface="Roboto"/>
              <a:buChar char="○"/>
            </a:pPr>
            <a:r>
              <a:rPr lang="en-US" sz="1500">
                <a:solidFill>
                  <a:schemeClr val="dk1"/>
                </a:solidFill>
              </a:rPr>
              <a:t>Undersampling</a:t>
            </a:r>
            <a:endParaRPr sz="1500">
              <a:solidFill>
                <a:schemeClr val="dk1"/>
              </a:solidFill>
            </a:endParaRPr>
          </a:p>
          <a:p>
            <a:pPr marL="914400" marR="0" lvl="1" indent="-323850" algn="l" rtl="0">
              <a:lnSpc>
                <a:spcPct val="100000"/>
              </a:lnSpc>
              <a:spcBef>
                <a:spcPts val="0"/>
              </a:spcBef>
              <a:spcAft>
                <a:spcPts val="0"/>
              </a:spcAft>
              <a:buClr>
                <a:schemeClr val="dk1"/>
              </a:buClr>
              <a:buSzPts val="1500"/>
              <a:buFont typeface="Roboto"/>
              <a:buChar char="○"/>
            </a:pPr>
            <a:r>
              <a:rPr lang="en-US" sz="1500">
                <a:solidFill>
                  <a:schemeClr val="dk1"/>
                </a:solidFill>
              </a:rPr>
              <a:t>Oversampling</a:t>
            </a:r>
            <a:endParaRPr sz="1500">
              <a:solidFill>
                <a:schemeClr val="dk1"/>
              </a:solidFill>
            </a:endParaRPr>
          </a:p>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Since undersampling results in minimizing the data which will not help us in getting best models as we were left with small dataset.</a:t>
            </a:r>
            <a:endParaRPr sz="1500">
              <a:solidFill>
                <a:schemeClr val="dk1"/>
              </a:solidFill>
            </a:endParaRPr>
          </a:p>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Where as  Oversample equals the number of data samples for each class in our dataset, which will therefore increase the size of our data. As we get more data samples it helps us in training our model in better ways.</a:t>
            </a:r>
            <a:endParaRPr sz="1500">
              <a:solidFill>
                <a:schemeClr val="dk1"/>
              </a:solidFill>
            </a:endParaRPr>
          </a:p>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We used following oversampling techniques :</a:t>
            </a:r>
            <a:endParaRPr sz="1500">
              <a:solidFill>
                <a:schemeClr val="dk1"/>
              </a:solidFill>
            </a:endParaRPr>
          </a:p>
          <a:p>
            <a:pPr marL="914400" marR="0" lvl="1" indent="-323850" algn="l" rtl="0">
              <a:lnSpc>
                <a:spcPct val="100000"/>
              </a:lnSpc>
              <a:spcBef>
                <a:spcPts val="810"/>
              </a:spcBef>
              <a:spcAft>
                <a:spcPts val="0"/>
              </a:spcAft>
              <a:buClr>
                <a:schemeClr val="dk1"/>
              </a:buClr>
              <a:buSzPts val="1500"/>
              <a:buFont typeface="Roboto"/>
              <a:buChar char="○"/>
            </a:pPr>
            <a:r>
              <a:rPr lang="en-US" sz="1500">
                <a:solidFill>
                  <a:schemeClr val="dk1"/>
                </a:solidFill>
              </a:rPr>
              <a:t>SMOTE</a:t>
            </a:r>
            <a:endParaRPr sz="1500">
              <a:solidFill>
                <a:schemeClr val="dk1"/>
              </a:solidFill>
            </a:endParaRPr>
          </a:p>
          <a:p>
            <a:pPr marL="914400" marR="0" lvl="1" indent="-323850" algn="l" rtl="0">
              <a:lnSpc>
                <a:spcPct val="100000"/>
              </a:lnSpc>
              <a:spcBef>
                <a:spcPts val="810"/>
              </a:spcBef>
              <a:spcAft>
                <a:spcPts val="0"/>
              </a:spcAft>
              <a:buClr>
                <a:schemeClr val="dk1"/>
              </a:buClr>
              <a:buSzPts val="1500"/>
              <a:buFont typeface="Roboto"/>
              <a:buChar char="○"/>
            </a:pPr>
            <a:r>
              <a:rPr lang="en-US" sz="1500">
                <a:solidFill>
                  <a:schemeClr val="dk1"/>
                </a:solidFill>
              </a:rPr>
              <a:t>ADASYN</a:t>
            </a:r>
            <a:endParaRPr sz="1500">
              <a:solidFill>
                <a:schemeClr val="dk1"/>
              </a:solidFill>
            </a:endParaRPr>
          </a:p>
          <a:p>
            <a:pPr marL="914400" marR="0" lvl="1" indent="-323850" algn="l" rtl="0">
              <a:lnSpc>
                <a:spcPct val="100000"/>
              </a:lnSpc>
              <a:spcBef>
                <a:spcPts val="810"/>
              </a:spcBef>
              <a:spcAft>
                <a:spcPts val="0"/>
              </a:spcAft>
              <a:buClr>
                <a:schemeClr val="dk1"/>
              </a:buClr>
              <a:buSzPts val="1500"/>
              <a:buFont typeface="Roboto"/>
              <a:buChar char="○"/>
            </a:pPr>
            <a:r>
              <a:rPr lang="en-US" sz="1500">
                <a:solidFill>
                  <a:schemeClr val="dk1"/>
                </a:solidFill>
              </a:rPr>
              <a:t>Bootstrapping</a:t>
            </a:r>
            <a:endParaRPr sz="1500">
              <a:solidFill>
                <a:schemeClr val="dk1"/>
              </a:solidFill>
            </a:endParaRPr>
          </a:p>
          <a:p>
            <a:pPr marL="0" marR="0" lvl="0" indent="0" algn="l" rtl="0">
              <a:lnSpc>
                <a:spcPct val="100000"/>
              </a:lnSpc>
              <a:spcBef>
                <a:spcPts val="0"/>
              </a:spcBef>
              <a:spcAft>
                <a:spcPts val="0"/>
              </a:spcAft>
              <a:buNone/>
            </a:pPr>
            <a:br>
              <a:rPr lang="en-US">
                <a:solidFill>
                  <a:srgbClr val="181C26"/>
                </a:solidFill>
              </a:rPr>
            </a:br>
            <a:r>
              <a:rPr lang="en-US">
                <a:solidFill>
                  <a:srgbClr val="181C26"/>
                </a:solidFill>
              </a:rPr>
              <a:t> </a:t>
            </a:r>
            <a:endParaRPr>
              <a:solidFill>
                <a:srgbClr val="181C26"/>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21"/>
        <p:cNvGrpSpPr/>
        <p:nvPr/>
      </p:nvGrpSpPr>
      <p:grpSpPr>
        <a:xfrm>
          <a:off x="0" y="0"/>
          <a:ext cx="0" cy="0"/>
          <a:chOff x="0" y="0"/>
          <a:chExt cx="0" cy="0"/>
        </a:xfrm>
      </p:grpSpPr>
      <p:sp>
        <p:nvSpPr>
          <p:cNvPr id="322" name="Google Shape;322;p41"/>
          <p:cNvSpPr txBox="1"/>
          <p:nvPr/>
        </p:nvSpPr>
        <p:spPr>
          <a:xfrm>
            <a:off x="1061350" y="61225"/>
            <a:ext cx="5102700" cy="53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300"/>
              <a:buFont typeface="Arial"/>
              <a:buNone/>
            </a:pPr>
            <a:r>
              <a:rPr lang="en-US" sz="2300" b="1" i="0" u="none" strike="noStrike" cap="none">
                <a:solidFill>
                  <a:schemeClr val="dk1"/>
                </a:solidFill>
                <a:latin typeface="Lato"/>
                <a:ea typeface="Lato"/>
                <a:cs typeface="Lato"/>
                <a:sym typeface="Lato"/>
              </a:rPr>
              <a:t>Performance metrics of each model</a:t>
            </a:r>
            <a:endParaRPr sz="2300" b="1" i="0" u="none" strike="noStrike" cap="none">
              <a:solidFill>
                <a:schemeClr val="dk1"/>
              </a:solidFill>
              <a:latin typeface="Lato"/>
              <a:ea typeface="Lato"/>
              <a:cs typeface="Lato"/>
              <a:sym typeface="Lato"/>
            </a:endParaRPr>
          </a:p>
        </p:txBody>
      </p:sp>
      <p:pic>
        <p:nvPicPr>
          <p:cNvPr id="323" name="Google Shape;323;p41"/>
          <p:cNvPicPr preferRelativeResize="0"/>
          <p:nvPr/>
        </p:nvPicPr>
        <p:blipFill rotWithShape="1">
          <a:blip r:embed="rId3">
            <a:alphaModFix/>
          </a:blip>
          <a:srcRect/>
          <a:stretch/>
        </p:blipFill>
        <p:spPr>
          <a:xfrm>
            <a:off x="152400" y="660575"/>
            <a:ext cx="8839202" cy="1788700"/>
          </a:xfrm>
          <a:prstGeom prst="rect">
            <a:avLst/>
          </a:prstGeom>
          <a:noFill/>
          <a:ln>
            <a:noFill/>
          </a:ln>
        </p:spPr>
      </p:pic>
      <p:pic>
        <p:nvPicPr>
          <p:cNvPr id="324" name="Google Shape;324;p41"/>
          <p:cNvPicPr preferRelativeResize="0"/>
          <p:nvPr/>
        </p:nvPicPr>
        <p:blipFill rotWithShape="1">
          <a:blip r:embed="rId4">
            <a:alphaModFix/>
          </a:blip>
          <a:srcRect/>
          <a:stretch/>
        </p:blipFill>
        <p:spPr>
          <a:xfrm>
            <a:off x="152400" y="2727050"/>
            <a:ext cx="8768351" cy="1947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28"/>
        <p:cNvGrpSpPr/>
        <p:nvPr/>
      </p:nvGrpSpPr>
      <p:grpSpPr>
        <a:xfrm>
          <a:off x="0" y="0"/>
          <a:ext cx="0" cy="0"/>
          <a:chOff x="0" y="0"/>
          <a:chExt cx="0" cy="0"/>
        </a:xfrm>
      </p:grpSpPr>
      <p:sp>
        <p:nvSpPr>
          <p:cNvPr id="329" name="Google Shape;329;p42"/>
          <p:cNvSpPr txBox="1"/>
          <p:nvPr/>
        </p:nvSpPr>
        <p:spPr>
          <a:xfrm>
            <a:off x="1061350" y="61225"/>
            <a:ext cx="7664100" cy="53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300"/>
              <a:buFont typeface="Arial"/>
              <a:buNone/>
            </a:pPr>
            <a:r>
              <a:rPr lang="en-US" sz="2300" b="1" i="0" u="none" strike="noStrike" cap="none">
                <a:solidFill>
                  <a:schemeClr val="dk1"/>
                </a:solidFill>
                <a:latin typeface="Lato"/>
                <a:ea typeface="Lato"/>
                <a:cs typeface="Lato"/>
                <a:sym typeface="Lato"/>
              </a:rPr>
              <a:t>Performance metrics of each model(Cont..)</a:t>
            </a:r>
            <a:endParaRPr sz="2300" b="1" i="0" u="none" strike="noStrike" cap="none">
              <a:solidFill>
                <a:schemeClr val="dk1"/>
              </a:solidFill>
              <a:latin typeface="Lato"/>
              <a:ea typeface="Lato"/>
              <a:cs typeface="Lato"/>
              <a:sym typeface="Lato"/>
            </a:endParaRPr>
          </a:p>
        </p:txBody>
      </p:sp>
      <p:pic>
        <p:nvPicPr>
          <p:cNvPr id="330" name="Google Shape;330;p42"/>
          <p:cNvPicPr preferRelativeResize="0"/>
          <p:nvPr/>
        </p:nvPicPr>
        <p:blipFill rotWithShape="1">
          <a:blip r:embed="rId3">
            <a:alphaModFix/>
          </a:blip>
          <a:srcRect/>
          <a:stretch/>
        </p:blipFill>
        <p:spPr>
          <a:xfrm>
            <a:off x="152400" y="752425"/>
            <a:ext cx="8839200" cy="1734125"/>
          </a:xfrm>
          <a:prstGeom prst="rect">
            <a:avLst/>
          </a:prstGeom>
          <a:noFill/>
          <a:ln>
            <a:noFill/>
          </a:ln>
        </p:spPr>
      </p:pic>
      <p:pic>
        <p:nvPicPr>
          <p:cNvPr id="331" name="Google Shape;331;p42"/>
          <p:cNvPicPr preferRelativeResize="0"/>
          <p:nvPr/>
        </p:nvPicPr>
        <p:blipFill rotWithShape="1">
          <a:blip r:embed="rId4">
            <a:alphaModFix/>
          </a:blip>
          <a:srcRect/>
          <a:stretch/>
        </p:blipFill>
        <p:spPr>
          <a:xfrm>
            <a:off x="152400" y="2614973"/>
            <a:ext cx="8839201" cy="18141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35"/>
        <p:cNvGrpSpPr/>
        <p:nvPr/>
      </p:nvGrpSpPr>
      <p:grpSpPr>
        <a:xfrm>
          <a:off x="0" y="0"/>
          <a:ext cx="0" cy="0"/>
          <a:chOff x="0" y="0"/>
          <a:chExt cx="0" cy="0"/>
        </a:xfrm>
      </p:grpSpPr>
      <p:sp>
        <p:nvSpPr>
          <p:cNvPr id="336" name="Google Shape;336;p43"/>
          <p:cNvSpPr/>
          <p:nvPr/>
        </p:nvSpPr>
        <p:spPr>
          <a:xfrm>
            <a:off x="691766" y="627162"/>
            <a:ext cx="221086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333333"/>
                </a:solidFill>
                <a:latin typeface="Arial"/>
                <a:ea typeface="Arial"/>
                <a:cs typeface="Arial"/>
                <a:sym typeface="Arial"/>
              </a:rPr>
              <a:t>OBSERVATIONS</a:t>
            </a:r>
            <a:endParaRPr sz="2000" b="0" i="0" u="none" strike="noStrike" cap="none">
              <a:solidFill>
                <a:srgbClr val="000000"/>
              </a:solidFill>
              <a:latin typeface="Arial"/>
              <a:ea typeface="Arial"/>
              <a:cs typeface="Arial"/>
              <a:sym typeface="Arial"/>
            </a:endParaRPr>
          </a:p>
        </p:txBody>
      </p:sp>
      <p:sp>
        <p:nvSpPr>
          <p:cNvPr id="337" name="Google Shape;337;p43"/>
          <p:cNvSpPr txBox="1"/>
          <p:nvPr/>
        </p:nvSpPr>
        <p:spPr>
          <a:xfrm>
            <a:off x="969500" y="1234850"/>
            <a:ext cx="7551900" cy="3844200"/>
          </a:xfrm>
          <a:prstGeom prst="rect">
            <a:avLst/>
          </a:prstGeom>
          <a:noFill/>
          <a:ln>
            <a:noFill/>
          </a:ln>
        </p:spPr>
        <p:txBody>
          <a:bodyPr spcFirstLastPara="1" wrap="square" lIns="91425" tIns="45700" rIns="91425" bIns="45700" anchor="t" anchorCtr="0">
            <a:spAutoFit/>
          </a:bodyPr>
          <a:lstStyle/>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Comparing across models that were fitted on, no oversampling dataset, on SMOTE dataset, on ADASYN dataset and on bootstrapped dataset, I picked the logistic regression, KNN and CART model.</a:t>
            </a:r>
            <a:endParaRPr sz="1500">
              <a:solidFill>
                <a:schemeClr val="dk1"/>
              </a:solidFill>
            </a:endParaRPr>
          </a:p>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The best logistic regression model was the one trained on the ADASYN dataset. It had a F1 score of 0.403 and an AUC of 0.646</a:t>
            </a:r>
            <a:endParaRPr sz="1500">
              <a:solidFill>
                <a:schemeClr val="dk1"/>
              </a:solidFill>
            </a:endParaRPr>
          </a:p>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The best KNN model was the one trained on the ADASYN dataset. It had a F1 score of 0.42 and an AUC of 0.60.</a:t>
            </a:r>
            <a:endParaRPr sz="1500">
              <a:solidFill>
                <a:schemeClr val="dk1"/>
              </a:solidFill>
            </a:endParaRPr>
          </a:p>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CARTs performed very well on this data set. However, since CARTs' predictions are all highly correlated, the best of them were selected. The best CART model was the weighted XGBoost on the dataset with no oversampling. It yields a F1 score of 0.65 and an AUC of 0.83.</a:t>
            </a:r>
            <a:endParaRPr sz="1500">
              <a:solidFill>
                <a:schemeClr val="dk1"/>
              </a:solidFill>
            </a:endParaRPr>
          </a:p>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Overall, the ADASYN method seem to have the best F1 scores when compared to the other oversampling methods</a:t>
            </a:r>
            <a:endParaRPr sz="1500">
              <a:solidFill>
                <a:schemeClr val="dk1"/>
              </a:solidFill>
            </a:endParaRPr>
          </a:p>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From all observations we can say our final fitted model is Weighted XGBoost</a:t>
            </a:r>
            <a:endParaRPr sz="15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05"/>
        <p:cNvGrpSpPr/>
        <p:nvPr/>
      </p:nvGrpSpPr>
      <p:grpSpPr>
        <a:xfrm>
          <a:off x="0" y="0"/>
          <a:ext cx="0" cy="0"/>
          <a:chOff x="0" y="0"/>
          <a:chExt cx="0" cy="0"/>
        </a:xfrm>
      </p:grpSpPr>
      <p:sp>
        <p:nvSpPr>
          <p:cNvPr id="106" name="Google Shape;106;p17"/>
          <p:cNvSpPr txBox="1">
            <a:spLocks noGrp="1"/>
          </p:cNvSpPr>
          <p:nvPr>
            <p:ph type="title"/>
          </p:nvPr>
        </p:nvSpPr>
        <p:spPr>
          <a:xfrm>
            <a:off x="1428750" y="701895"/>
            <a:ext cx="1540500" cy="372000"/>
          </a:xfrm>
          <a:prstGeom prst="rect">
            <a:avLst/>
          </a:prstGeom>
          <a:noFill/>
          <a:ln>
            <a:noFill/>
          </a:ln>
        </p:spPr>
        <p:txBody>
          <a:bodyPr spcFirstLastPara="1" wrap="square" lIns="0" tIns="17775" rIns="0" bIns="0" anchor="t" anchorCtr="0">
            <a:spAutoFit/>
          </a:bodyPr>
          <a:lstStyle/>
          <a:p>
            <a:pPr marL="12700" lvl="0" indent="0" algn="l" rtl="0">
              <a:lnSpc>
                <a:spcPct val="100000"/>
              </a:lnSpc>
              <a:spcBef>
                <a:spcPts val="0"/>
              </a:spcBef>
              <a:spcAft>
                <a:spcPts val="0"/>
              </a:spcAft>
              <a:buSzPts val="1400"/>
              <a:buNone/>
            </a:pPr>
            <a:r>
              <a:rPr lang="en-US" sz="2300">
                <a:solidFill>
                  <a:schemeClr val="dk1"/>
                </a:solidFill>
              </a:rPr>
              <a:t>ABSTRACT</a:t>
            </a:r>
            <a:endParaRPr sz="2300">
              <a:solidFill>
                <a:schemeClr val="dk1"/>
              </a:solidFill>
            </a:endParaRPr>
          </a:p>
        </p:txBody>
      </p:sp>
      <p:sp>
        <p:nvSpPr>
          <p:cNvPr id="107" name="Google Shape;107;p17"/>
          <p:cNvSpPr txBox="1"/>
          <p:nvPr/>
        </p:nvSpPr>
        <p:spPr>
          <a:xfrm>
            <a:off x="1517085" y="1359991"/>
            <a:ext cx="7002900" cy="3176100"/>
          </a:xfrm>
          <a:prstGeom prst="rect">
            <a:avLst/>
          </a:prstGeom>
          <a:noFill/>
          <a:ln>
            <a:noFill/>
          </a:ln>
        </p:spPr>
        <p:txBody>
          <a:bodyPr spcFirstLastPara="1" wrap="square" lIns="0" tIns="12700" rIns="0" bIns="0" anchor="t" anchorCtr="0">
            <a:spAutoFit/>
          </a:bodyPr>
          <a:lstStyle/>
          <a:p>
            <a:pPr marL="297815" marR="0" lvl="0" indent="-297815" algn="l" rtl="0">
              <a:lnSpc>
                <a:spcPct val="100000"/>
              </a:lnSpc>
              <a:spcBef>
                <a:spcPts val="810"/>
              </a:spcBef>
              <a:spcAft>
                <a:spcPts val="0"/>
              </a:spcAft>
              <a:buClr>
                <a:schemeClr val="dk1"/>
              </a:buClr>
              <a:buSzPts val="1500"/>
              <a:buFont typeface="Arial"/>
              <a:buChar char="●"/>
            </a:pPr>
            <a:r>
              <a:rPr lang="en-US" sz="1500" b="0" i="0" u="none" strike="noStrike" cap="none">
                <a:solidFill>
                  <a:schemeClr val="dk1"/>
                </a:solidFill>
                <a:latin typeface="Arial"/>
                <a:ea typeface="Arial"/>
                <a:cs typeface="Arial"/>
                <a:sym typeface="Arial"/>
              </a:rPr>
              <a:t>Nowadays fraudulent insurance claims is the problem faced by many of the  insurance companies which leads to huge ﬁnancial loss yearly.</a:t>
            </a:r>
            <a:endParaRPr sz="1500" b="0" i="0" u="none" strike="noStrike" cap="none">
              <a:solidFill>
                <a:schemeClr val="dk1"/>
              </a:solidFill>
              <a:latin typeface="Arial"/>
              <a:ea typeface="Arial"/>
              <a:cs typeface="Arial"/>
              <a:sym typeface="Arial"/>
            </a:endParaRPr>
          </a:p>
          <a:p>
            <a:pPr marL="0" marR="0" lvl="0" indent="0" algn="l" rtl="0">
              <a:lnSpc>
                <a:spcPct val="100000"/>
              </a:lnSpc>
              <a:spcBef>
                <a:spcPts val="81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a:p>
            <a:pPr marL="297815" marR="0" lvl="0" indent="-297815" algn="l" rtl="0">
              <a:lnSpc>
                <a:spcPct val="100000"/>
              </a:lnSpc>
              <a:spcBef>
                <a:spcPts val="810"/>
              </a:spcBef>
              <a:spcAft>
                <a:spcPts val="0"/>
              </a:spcAft>
              <a:buClr>
                <a:schemeClr val="dk1"/>
              </a:buClr>
              <a:buSzPts val="1500"/>
              <a:buFont typeface="Arial"/>
              <a:buChar char="●"/>
            </a:pPr>
            <a:r>
              <a:rPr lang="en-US" sz="1500" b="0" i="0" u="none" strike="noStrike" cap="none">
                <a:solidFill>
                  <a:schemeClr val="dk1"/>
                </a:solidFill>
                <a:latin typeface="Arial"/>
                <a:ea typeface="Arial"/>
                <a:cs typeface="Arial"/>
                <a:sym typeface="Arial"/>
              </a:rPr>
              <a:t>These frauds have adverse consequences on society as the losses are settled  down by increasing the premium cost of policy holders.</a:t>
            </a:r>
            <a:endParaRPr sz="1500" b="0" i="0" u="none" strike="noStrike" cap="none">
              <a:solidFill>
                <a:schemeClr val="dk1"/>
              </a:solidFill>
              <a:latin typeface="Arial"/>
              <a:ea typeface="Arial"/>
              <a:cs typeface="Arial"/>
              <a:sym typeface="Arial"/>
            </a:endParaRPr>
          </a:p>
          <a:p>
            <a:pPr marL="0" marR="0" lvl="0" indent="0" algn="l" rtl="0">
              <a:lnSpc>
                <a:spcPct val="100000"/>
              </a:lnSpc>
              <a:spcBef>
                <a:spcPts val="81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a:p>
            <a:pPr marL="297815" marR="0" lvl="0" indent="-297815" algn="l" rtl="0">
              <a:lnSpc>
                <a:spcPct val="100000"/>
              </a:lnSpc>
              <a:spcBef>
                <a:spcPts val="810"/>
              </a:spcBef>
              <a:spcAft>
                <a:spcPts val="0"/>
              </a:spcAft>
              <a:buClr>
                <a:schemeClr val="dk1"/>
              </a:buClr>
              <a:buSzPts val="1500"/>
              <a:buFont typeface="Arial"/>
              <a:buChar char="●"/>
            </a:pPr>
            <a:r>
              <a:rPr lang="en-US" sz="1500" b="0" i="0" u="none" strike="noStrike" cap="none">
                <a:solidFill>
                  <a:schemeClr val="dk1"/>
                </a:solidFill>
                <a:latin typeface="Arial"/>
                <a:ea typeface="Arial"/>
                <a:cs typeface="Arial"/>
                <a:sym typeface="Arial"/>
              </a:rPr>
              <a:t>Also the traditional claim investigation process being time consuming generally  leads to inaccurate results has been identiﬁed as main culprit.</a:t>
            </a:r>
            <a:endParaRPr sz="1500" b="0" i="0" u="none" strike="noStrike" cap="none">
              <a:solidFill>
                <a:schemeClr val="dk1"/>
              </a:solidFill>
              <a:latin typeface="Arial"/>
              <a:ea typeface="Arial"/>
              <a:cs typeface="Arial"/>
              <a:sym typeface="Arial"/>
            </a:endParaRPr>
          </a:p>
          <a:p>
            <a:pPr marL="0" marR="0" lvl="0" indent="0" algn="l" rtl="0">
              <a:lnSpc>
                <a:spcPct val="100000"/>
              </a:lnSpc>
              <a:spcBef>
                <a:spcPts val="81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a:p>
            <a:pPr marL="297815" marR="0" lvl="0" indent="-297815" algn="l" rtl="0">
              <a:lnSpc>
                <a:spcPct val="100000"/>
              </a:lnSpc>
              <a:spcBef>
                <a:spcPts val="810"/>
              </a:spcBef>
              <a:spcAft>
                <a:spcPts val="0"/>
              </a:spcAft>
              <a:buClr>
                <a:schemeClr val="dk1"/>
              </a:buClr>
              <a:buSzPts val="1500"/>
              <a:buFont typeface="Arial"/>
              <a:buChar char="●"/>
            </a:pPr>
            <a:r>
              <a:rPr lang="en-US" sz="1500" b="0" i="0" u="none" strike="noStrike" cap="none">
                <a:solidFill>
                  <a:schemeClr val="dk1"/>
                </a:solidFill>
                <a:latin typeface="Arial"/>
                <a:ea typeface="Arial"/>
                <a:cs typeface="Arial"/>
                <a:sym typeface="Arial"/>
              </a:rPr>
              <a:t>we develop an automated fraud detection application framework based on  machine learning algorithms</a:t>
            </a:r>
            <a:r>
              <a:rPr lang="en-US" sz="1500" b="0" i="0" u="none" strike="noStrike" cap="none">
                <a:solidFill>
                  <a:schemeClr val="dk1"/>
                </a:solidFill>
                <a:latin typeface="Lato"/>
                <a:ea typeface="Lato"/>
                <a:cs typeface="Lato"/>
                <a:sym typeface="Lato"/>
              </a:rPr>
              <a:t>.</a:t>
            </a:r>
            <a:endParaRPr sz="1500" b="0" i="0" u="none" strike="noStrike" cap="none">
              <a:solidFill>
                <a:schemeClr val="dk1"/>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41"/>
        <p:cNvGrpSpPr/>
        <p:nvPr/>
      </p:nvGrpSpPr>
      <p:grpSpPr>
        <a:xfrm>
          <a:off x="0" y="0"/>
          <a:ext cx="0" cy="0"/>
          <a:chOff x="0" y="0"/>
          <a:chExt cx="0" cy="0"/>
        </a:xfrm>
      </p:grpSpPr>
      <p:sp>
        <p:nvSpPr>
          <p:cNvPr id="342" name="Google Shape;342;p44"/>
          <p:cNvSpPr/>
          <p:nvPr/>
        </p:nvSpPr>
        <p:spPr>
          <a:xfrm>
            <a:off x="1546850" y="1363974"/>
            <a:ext cx="6202800" cy="3514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212121"/>
              </a:solidFill>
              <a:latin typeface="Roboto"/>
              <a:ea typeface="Roboto"/>
              <a:cs typeface="Roboto"/>
              <a:sym typeface="Roboto"/>
            </a:endParaRPr>
          </a:p>
          <a:p>
            <a:pPr marL="0" marR="0" lvl="0" indent="0" algn="l" rtl="0">
              <a:lnSpc>
                <a:spcPct val="100000"/>
              </a:lnSpc>
              <a:spcBef>
                <a:spcPts val="810"/>
              </a:spcBef>
              <a:spcAft>
                <a:spcPts val="0"/>
              </a:spcAft>
              <a:buNone/>
            </a:pPr>
            <a:r>
              <a:rPr lang="en-US" sz="1500">
                <a:solidFill>
                  <a:schemeClr val="dk1"/>
                </a:solidFill>
              </a:rPr>
              <a:t>The final fitted model is the weighted XGBoost on the dataset with no oversampling. The best estimators of the model are as follows:</a:t>
            </a:r>
            <a:endParaRPr sz="1500">
              <a:solidFill>
                <a:schemeClr val="dk1"/>
              </a:solidFill>
            </a:endParaRPr>
          </a:p>
          <a:p>
            <a:pPr marL="457200" marR="0" lvl="0" indent="0" algn="l" rtl="0">
              <a:lnSpc>
                <a:spcPct val="100000"/>
              </a:lnSpc>
              <a:spcBef>
                <a:spcPts val="810"/>
              </a:spcBef>
              <a:spcAft>
                <a:spcPts val="0"/>
              </a:spcAft>
              <a:buNone/>
            </a:pPr>
            <a:endParaRPr sz="1500">
              <a:solidFill>
                <a:schemeClr val="dk1"/>
              </a:solidFill>
            </a:endParaRPr>
          </a:p>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Scale_pos_weight: 3.054054054054054,</a:t>
            </a:r>
            <a:endParaRPr sz="1500">
              <a:solidFill>
                <a:schemeClr val="dk1"/>
              </a:solidFill>
            </a:endParaRPr>
          </a:p>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Reg_lambda (L2 regularization weight): 0.1,</a:t>
            </a:r>
            <a:endParaRPr sz="1500">
              <a:solidFill>
                <a:schemeClr val="dk1"/>
              </a:solidFill>
            </a:endParaRPr>
          </a:p>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Reg_alpha (L1 regularization weight): 0.05,</a:t>
            </a:r>
            <a:endParaRPr sz="1500">
              <a:solidFill>
                <a:schemeClr val="dk1"/>
              </a:solidFill>
            </a:endParaRPr>
          </a:p>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N_estimators: 650,</a:t>
            </a:r>
            <a:endParaRPr sz="1500">
              <a:solidFill>
                <a:schemeClr val="dk1"/>
              </a:solidFill>
            </a:endParaRPr>
          </a:p>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Max_depth: 4,</a:t>
            </a:r>
            <a:endParaRPr sz="1500">
              <a:solidFill>
                <a:schemeClr val="dk1"/>
              </a:solidFill>
            </a:endParaRPr>
          </a:p>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Gamma: 1,</a:t>
            </a:r>
            <a:endParaRPr sz="1500">
              <a:solidFill>
                <a:schemeClr val="dk1"/>
              </a:solidFill>
            </a:endParaRPr>
          </a:p>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Eta: 0.3</a:t>
            </a:r>
            <a:endParaRPr sz="1500">
              <a:solidFill>
                <a:schemeClr val="dk1"/>
              </a:solidFill>
            </a:endParaRPr>
          </a:p>
          <a:p>
            <a:pPr marL="0" marR="0" lvl="0" indent="0" algn="l" rtl="0">
              <a:lnSpc>
                <a:spcPct val="100000"/>
              </a:lnSpc>
              <a:spcBef>
                <a:spcPts val="0"/>
              </a:spcBef>
              <a:spcAft>
                <a:spcPts val="0"/>
              </a:spcAft>
              <a:buClr>
                <a:srgbClr val="000000"/>
              </a:buClr>
              <a:buSzPts val="1400"/>
              <a:buFont typeface="Arial"/>
              <a:buNone/>
            </a:pP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sp>
        <p:nvSpPr>
          <p:cNvPr id="343" name="Google Shape;343;p44"/>
          <p:cNvSpPr/>
          <p:nvPr/>
        </p:nvSpPr>
        <p:spPr>
          <a:xfrm>
            <a:off x="1644771" y="962442"/>
            <a:ext cx="4435830" cy="446276"/>
          </a:xfrm>
          <a:prstGeom prst="rect">
            <a:avLst/>
          </a:prstGeom>
          <a:noFill/>
          <a:ln>
            <a:noFill/>
          </a:ln>
        </p:spPr>
        <p:txBody>
          <a:bodyPr spcFirstLastPara="1" wrap="square" lIns="91425" tIns="45700" rIns="91425" bIns="45700" anchor="t" anchorCtr="0">
            <a:noAutofit/>
          </a:bodyPr>
          <a:lstStyle/>
          <a:p>
            <a:pPr marL="12700" marR="0" lvl="0" indent="0" algn="l" rtl="0">
              <a:lnSpc>
                <a:spcPct val="100000"/>
              </a:lnSpc>
              <a:spcBef>
                <a:spcPts val="0"/>
              </a:spcBef>
              <a:spcAft>
                <a:spcPts val="0"/>
              </a:spcAft>
              <a:buClr>
                <a:srgbClr val="000000"/>
              </a:buClr>
              <a:buSzPts val="2300"/>
              <a:buFont typeface="Arial"/>
              <a:buNone/>
            </a:pPr>
            <a:r>
              <a:rPr lang="en-US" sz="2300" b="1" i="0" u="none" strike="noStrike" cap="none">
                <a:solidFill>
                  <a:schemeClr val="dk1"/>
                </a:solidFill>
                <a:latin typeface="Lato"/>
                <a:ea typeface="Lato"/>
                <a:cs typeface="Lato"/>
                <a:sym typeface="Lato"/>
              </a:rPr>
              <a:t>Final Model: Weighted XGBoost</a:t>
            </a:r>
            <a:endParaRPr sz="2300" b="1" i="0" u="none" strike="noStrike" cap="none">
              <a:solidFill>
                <a:schemeClr val="dk1"/>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47"/>
        <p:cNvGrpSpPr/>
        <p:nvPr/>
      </p:nvGrpSpPr>
      <p:grpSpPr>
        <a:xfrm>
          <a:off x="0" y="0"/>
          <a:ext cx="0" cy="0"/>
          <a:chOff x="0" y="0"/>
          <a:chExt cx="0" cy="0"/>
        </a:xfrm>
      </p:grpSpPr>
      <p:pic>
        <p:nvPicPr>
          <p:cNvPr id="348" name="Google Shape;348;p45"/>
          <p:cNvPicPr preferRelativeResize="0"/>
          <p:nvPr/>
        </p:nvPicPr>
        <p:blipFill rotWithShape="1">
          <a:blip r:embed="rId3">
            <a:alphaModFix/>
          </a:blip>
          <a:srcRect/>
          <a:stretch/>
        </p:blipFill>
        <p:spPr>
          <a:xfrm>
            <a:off x="411217" y="129541"/>
            <a:ext cx="5067563" cy="3616050"/>
          </a:xfrm>
          <a:prstGeom prst="rect">
            <a:avLst/>
          </a:prstGeom>
          <a:noFill/>
          <a:ln>
            <a:noFill/>
          </a:ln>
        </p:spPr>
      </p:pic>
      <p:sp>
        <p:nvSpPr>
          <p:cNvPr id="349" name="Google Shape;349;p45"/>
          <p:cNvSpPr/>
          <p:nvPr/>
        </p:nvSpPr>
        <p:spPr>
          <a:xfrm>
            <a:off x="6393180" y="233138"/>
            <a:ext cx="1905263" cy="3000821"/>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400"/>
              <a:buFont typeface="Arial"/>
              <a:buNone/>
            </a:pPr>
            <a:r>
              <a:rPr lang="en-US" sz="1400" b="1" i="0" u="none" strike="noStrike" cap="none">
                <a:solidFill>
                  <a:schemeClr val="lt2"/>
                </a:solidFill>
                <a:latin typeface="Arial"/>
                <a:ea typeface="Arial"/>
                <a:cs typeface="Arial"/>
                <a:sym typeface="Arial"/>
              </a:rPr>
              <a:t>Train score: </a:t>
            </a:r>
            <a:r>
              <a:rPr lang="en-US" sz="1400" b="0" i="0" u="none" strike="noStrike" cap="none">
                <a:solidFill>
                  <a:schemeClr val="lt2"/>
                </a:solidFill>
                <a:latin typeface="Arial"/>
                <a:ea typeface="Arial"/>
                <a:cs typeface="Arial"/>
                <a:sym typeface="Arial"/>
              </a:rPr>
              <a:t>0.992</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400"/>
              <a:buFont typeface="Arial"/>
              <a:buNone/>
            </a:pPr>
            <a:r>
              <a:rPr lang="en-US" sz="1400" b="1" i="0" u="none" strike="noStrike" cap="none">
                <a:solidFill>
                  <a:schemeClr val="lt2"/>
                </a:solidFill>
                <a:latin typeface="Arial"/>
                <a:ea typeface="Arial"/>
                <a:cs typeface="Arial"/>
                <a:sym typeface="Arial"/>
              </a:rPr>
              <a:t>Test score: </a:t>
            </a:r>
            <a:r>
              <a:rPr lang="en-US" sz="1400" b="0" i="0" u="none" strike="noStrike" cap="none">
                <a:solidFill>
                  <a:schemeClr val="lt2"/>
                </a:solidFill>
                <a:latin typeface="Arial"/>
                <a:ea typeface="Arial"/>
                <a:cs typeface="Arial"/>
                <a:sym typeface="Arial"/>
              </a:rPr>
              <a:t>0.816</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400"/>
              <a:buFont typeface="Arial"/>
              <a:buNone/>
            </a:pPr>
            <a:r>
              <a:rPr lang="en-US" sz="1400" b="1" i="0" u="none" strike="noStrike" cap="none">
                <a:solidFill>
                  <a:schemeClr val="lt2"/>
                </a:solidFill>
                <a:latin typeface="Arial"/>
                <a:ea typeface="Arial"/>
                <a:cs typeface="Arial"/>
                <a:sym typeface="Arial"/>
              </a:rPr>
              <a:t>Train – Test  = </a:t>
            </a:r>
            <a:r>
              <a:rPr lang="en-US" sz="1400" b="0" i="0" u="none" strike="noStrike" cap="none">
                <a:solidFill>
                  <a:schemeClr val="lt2"/>
                </a:solidFill>
                <a:latin typeface="Arial"/>
                <a:ea typeface="Arial"/>
                <a:cs typeface="Arial"/>
                <a:sym typeface="Arial"/>
              </a:rPr>
              <a:t>0.176</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400"/>
              <a:buFont typeface="Arial"/>
              <a:buNone/>
            </a:pPr>
            <a:r>
              <a:rPr lang="en-US" sz="1400" b="1" i="0" u="none" strike="noStrike" cap="none">
                <a:solidFill>
                  <a:schemeClr val="lt2"/>
                </a:solidFill>
                <a:latin typeface="Arial"/>
                <a:ea typeface="Arial"/>
                <a:cs typeface="Arial"/>
                <a:sym typeface="Arial"/>
              </a:rPr>
              <a:t>CV score: </a:t>
            </a:r>
            <a:r>
              <a:rPr lang="en-US" sz="1400" b="0" i="0" u="none" strike="noStrike" cap="none">
                <a:solidFill>
                  <a:schemeClr val="lt2"/>
                </a:solidFill>
                <a:latin typeface="Arial"/>
                <a:ea typeface="Arial"/>
                <a:cs typeface="Arial"/>
                <a:sym typeface="Arial"/>
              </a:rPr>
              <a:t>0.844</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lt2"/>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400"/>
              <a:buFont typeface="Arial"/>
              <a:buNone/>
            </a:pPr>
            <a:r>
              <a:rPr lang="en-US" sz="1400" b="1" i="0" u="none" strike="noStrike" cap="none">
                <a:solidFill>
                  <a:schemeClr val="lt2"/>
                </a:solidFill>
                <a:latin typeface="Arial"/>
                <a:ea typeface="Arial"/>
                <a:cs typeface="Arial"/>
                <a:sym typeface="Arial"/>
              </a:rPr>
              <a:t>Sensitivity: </a:t>
            </a:r>
            <a:r>
              <a:rPr lang="en-US" sz="1400" b="0" i="0" u="none" strike="noStrike" cap="none">
                <a:solidFill>
                  <a:schemeClr val="lt2"/>
                </a:solidFill>
                <a:latin typeface="Arial"/>
                <a:ea typeface="Arial"/>
                <a:cs typeface="Arial"/>
                <a:sym typeface="Arial"/>
              </a:rPr>
              <a:t>0.694</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400"/>
              <a:buFont typeface="Arial"/>
              <a:buNone/>
            </a:pPr>
            <a:r>
              <a:rPr lang="en-US" sz="1400" b="1" i="0" u="none" strike="noStrike" cap="none">
                <a:solidFill>
                  <a:schemeClr val="lt2"/>
                </a:solidFill>
                <a:latin typeface="Arial"/>
                <a:ea typeface="Arial"/>
                <a:cs typeface="Arial"/>
                <a:sym typeface="Arial"/>
              </a:rPr>
              <a:t>Specificity: </a:t>
            </a:r>
            <a:r>
              <a:rPr lang="en-US" sz="1400" b="0" i="0" u="none" strike="noStrike" cap="none">
                <a:solidFill>
                  <a:schemeClr val="lt2"/>
                </a:solidFill>
                <a:latin typeface="Arial"/>
                <a:ea typeface="Arial"/>
                <a:cs typeface="Arial"/>
                <a:sym typeface="Arial"/>
              </a:rPr>
              <a:t>0.856</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400"/>
              <a:buFont typeface="Arial"/>
              <a:buNone/>
            </a:pPr>
            <a:r>
              <a:rPr lang="en-US" sz="1400" b="1" i="0" u="none" strike="noStrike" cap="none">
                <a:solidFill>
                  <a:schemeClr val="lt2"/>
                </a:solidFill>
                <a:latin typeface="Arial"/>
                <a:ea typeface="Arial"/>
                <a:cs typeface="Arial"/>
                <a:sym typeface="Arial"/>
              </a:rPr>
              <a:t>Precision: </a:t>
            </a:r>
            <a:r>
              <a:rPr lang="en-US" sz="1400" b="0" i="0" u="none" strike="noStrike" cap="none">
                <a:solidFill>
                  <a:schemeClr val="lt2"/>
                </a:solidFill>
                <a:latin typeface="Arial"/>
                <a:ea typeface="Arial"/>
                <a:cs typeface="Arial"/>
                <a:sym typeface="Arial"/>
              </a:rPr>
              <a:t>0.614</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400"/>
              <a:buFont typeface="Arial"/>
              <a:buNone/>
            </a:pPr>
            <a:r>
              <a:rPr lang="en-US" sz="1400" b="1" i="0" u="none" strike="noStrike" cap="none">
                <a:solidFill>
                  <a:schemeClr val="lt2"/>
                </a:solidFill>
                <a:latin typeface="Arial"/>
                <a:ea typeface="Arial"/>
                <a:cs typeface="Arial"/>
                <a:sym typeface="Arial"/>
              </a:rPr>
              <a:t>F1: </a:t>
            </a:r>
            <a:r>
              <a:rPr lang="en-US" sz="1400" b="0" i="0" u="none" strike="noStrike" cap="none">
                <a:solidFill>
                  <a:schemeClr val="lt2"/>
                </a:solidFill>
                <a:latin typeface="Arial"/>
                <a:ea typeface="Arial"/>
                <a:cs typeface="Arial"/>
                <a:sym typeface="Arial"/>
              </a:rPr>
              <a:t>0.652</a:t>
            </a:r>
            <a:endParaRPr sz="1400" b="0" i="0" u="none" strike="noStrike" cap="none">
              <a:solidFill>
                <a:srgbClr val="000000"/>
              </a:solidFill>
              <a:latin typeface="Arial"/>
              <a:ea typeface="Arial"/>
              <a:cs typeface="Arial"/>
              <a:sym typeface="Arial"/>
            </a:endParaRPr>
          </a:p>
        </p:txBody>
      </p:sp>
      <p:sp>
        <p:nvSpPr>
          <p:cNvPr id="350" name="Google Shape;350;p45"/>
          <p:cNvSpPr/>
          <p:nvPr/>
        </p:nvSpPr>
        <p:spPr>
          <a:xfrm>
            <a:off x="205740" y="3947160"/>
            <a:ext cx="8839200" cy="95410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The model had a training accuracy score of 0.992 and a test accuracy of 0.816. The high accuracy score hint of a low bias (it is only a hint as accuracy is not a good measure of bias in imbalance class problems). An accuracy score difference of 0.176 between train and test is relatively small. Thus, this model can be said to have low variance and is generalizable on unseen data.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54"/>
        <p:cNvGrpSpPr/>
        <p:nvPr/>
      </p:nvGrpSpPr>
      <p:grpSpPr>
        <a:xfrm>
          <a:off x="0" y="0"/>
          <a:ext cx="0" cy="0"/>
          <a:chOff x="0" y="0"/>
          <a:chExt cx="0" cy="0"/>
        </a:xfrm>
      </p:grpSpPr>
      <p:pic>
        <p:nvPicPr>
          <p:cNvPr id="355" name="Google Shape;355;p46"/>
          <p:cNvPicPr preferRelativeResize="0"/>
          <p:nvPr/>
        </p:nvPicPr>
        <p:blipFill rotWithShape="1">
          <a:blip r:embed="rId3">
            <a:alphaModFix/>
          </a:blip>
          <a:srcRect/>
          <a:stretch/>
        </p:blipFill>
        <p:spPr>
          <a:xfrm>
            <a:off x="91441" y="103764"/>
            <a:ext cx="4632960" cy="4331076"/>
          </a:xfrm>
          <a:prstGeom prst="rect">
            <a:avLst/>
          </a:prstGeom>
          <a:noFill/>
          <a:ln>
            <a:noFill/>
          </a:ln>
        </p:spPr>
      </p:pic>
      <p:sp>
        <p:nvSpPr>
          <p:cNvPr id="356" name="Google Shape;356;p46"/>
          <p:cNvSpPr/>
          <p:nvPr/>
        </p:nvSpPr>
        <p:spPr>
          <a:xfrm>
            <a:off x="4724400" y="834600"/>
            <a:ext cx="4358700" cy="4043700"/>
          </a:xfrm>
          <a:prstGeom prst="rect">
            <a:avLst/>
          </a:prstGeom>
          <a:noFill/>
          <a:ln>
            <a:noFill/>
          </a:ln>
        </p:spPr>
        <p:txBody>
          <a:bodyPr spcFirstLastPara="1" wrap="square" lIns="91425" tIns="45700" rIns="91425" bIns="45700" anchor="t" anchorCtr="0">
            <a:noAutofit/>
          </a:bodyPr>
          <a:lstStyle/>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Although our model performed better in predicting non-fraud cases, the model has performed very well on fraud cases as well. We have a higher false alarm than frauds escaping the detection. It is better in our case to identify more frauds than to let fraud cases escape detection.</a:t>
            </a:r>
            <a:endParaRPr sz="1500">
              <a:solidFill>
                <a:schemeClr val="dk1"/>
              </a:solidFill>
            </a:endParaRPr>
          </a:p>
          <a:p>
            <a:pPr marL="0" marR="0" lvl="0" indent="0" algn="l" rtl="0">
              <a:lnSpc>
                <a:spcPct val="100000"/>
              </a:lnSpc>
              <a:spcBef>
                <a:spcPts val="810"/>
              </a:spcBef>
              <a:spcAft>
                <a:spcPts val="0"/>
              </a:spcAft>
              <a:buNone/>
            </a:pPr>
            <a:endParaRPr sz="1500">
              <a:solidFill>
                <a:schemeClr val="dk1"/>
              </a:solidFill>
            </a:endParaRPr>
          </a:p>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Thus, this model has succeeded in its purpose to detect fraud claims. Unlike the baseline model that sacrifices too much resources into investigations and hinder customer experience, we are also able to balance this out in this model. We can detect more fraud and we are able to balance this with correct prediction of non-fraud cases.</a:t>
            </a:r>
            <a:endParaRPr sz="15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60"/>
        <p:cNvGrpSpPr/>
        <p:nvPr/>
      </p:nvGrpSpPr>
      <p:grpSpPr>
        <a:xfrm>
          <a:off x="0" y="0"/>
          <a:ext cx="0" cy="0"/>
          <a:chOff x="0" y="0"/>
          <a:chExt cx="0" cy="0"/>
        </a:xfrm>
      </p:grpSpPr>
      <p:pic>
        <p:nvPicPr>
          <p:cNvPr id="361" name="Google Shape;361;p47"/>
          <p:cNvPicPr preferRelativeResize="0"/>
          <p:nvPr/>
        </p:nvPicPr>
        <p:blipFill rotWithShape="1">
          <a:blip r:embed="rId3">
            <a:alphaModFix/>
          </a:blip>
          <a:srcRect/>
          <a:stretch/>
        </p:blipFill>
        <p:spPr>
          <a:xfrm>
            <a:off x="0" y="0"/>
            <a:ext cx="9144000" cy="4132350"/>
          </a:xfrm>
          <a:prstGeom prst="rect">
            <a:avLst/>
          </a:prstGeom>
          <a:noFill/>
          <a:ln>
            <a:noFill/>
          </a:ln>
        </p:spPr>
      </p:pic>
      <p:sp>
        <p:nvSpPr>
          <p:cNvPr id="362" name="Google Shape;362;p47"/>
          <p:cNvSpPr/>
          <p:nvPr/>
        </p:nvSpPr>
        <p:spPr>
          <a:xfrm>
            <a:off x="38100" y="4189500"/>
            <a:ext cx="9067800" cy="954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The figure above summarizes the top 20 ranked by feature importance, based on weight. Drivers with hobbies such as chess,crossfit seemed to be more prone to frauds. Incident severity and property claim are amongst the highest as well. Interaction terms such as premium and total claim amount, injury claim amount and incident severity were also top features by weight</a:t>
            </a: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66"/>
        <p:cNvGrpSpPr/>
        <p:nvPr/>
      </p:nvGrpSpPr>
      <p:grpSpPr>
        <a:xfrm>
          <a:off x="0" y="0"/>
          <a:ext cx="0" cy="0"/>
          <a:chOff x="0" y="0"/>
          <a:chExt cx="0" cy="0"/>
        </a:xfrm>
      </p:grpSpPr>
      <p:pic>
        <p:nvPicPr>
          <p:cNvPr id="367" name="Google Shape;367;p48"/>
          <p:cNvPicPr preferRelativeResize="0"/>
          <p:nvPr/>
        </p:nvPicPr>
        <p:blipFill rotWithShape="1">
          <a:blip r:embed="rId3">
            <a:alphaModFix/>
          </a:blip>
          <a:srcRect/>
          <a:stretch/>
        </p:blipFill>
        <p:spPr>
          <a:xfrm>
            <a:off x="193200" y="693275"/>
            <a:ext cx="8353425" cy="1685925"/>
          </a:xfrm>
          <a:prstGeom prst="rect">
            <a:avLst/>
          </a:prstGeom>
          <a:noFill/>
          <a:ln>
            <a:noFill/>
          </a:ln>
        </p:spPr>
      </p:pic>
      <p:sp>
        <p:nvSpPr>
          <p:cNvPr id="368" name="Google Shape;368;p48"/>
          <p:cNvSpPr txBox="1"/>
          <p:nvPr/>
        </p:nvSpPr>
        <p:spPr>
          <a:xfrm>
            <a:off x="683750" y="214325"/>
            <a:ext cx="5857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Prediction on unseen data related to fraud by using our final model</a:t>
            </a:r>
            <a:endParaRPr sz="1400" b="0" i="0" u="none" strike="noStrike" cap="none">
              <a:solidFill>
                <a:srgbClr val="000000"/>
              </a:solidFill>
              <a:latin typeface="Arial"/>
              <a:ea typeface="Arial"/>
              <a:cs typeface="Arial"/>
              <a:sym typeface="Arial"/>
            </a:endParaRPr>
          </a:p>
        </p:txBody>
      </p:sp>
      <p:pic>
        <p:nvPicPr>
          <p:cNvPr id="369" name="Google Shape;369;p48"/>
          <p:cNvPicPr preferRelativeResize="0"/>
          <p:nvPr/>
        </p:nvPicPr>
        <p:blipFill rotWithShape="1">
          <a:blip r:embed="rId4">
            <a:alphaModFix/>
          </a:blip>
          <a:srcRect/>
          <a:stretch/>
        </p:blipFill>
        <p:spPr>
          <a:xfrm>
            <a:off x="244925" y="3194950"/>
            <a:ext cx="7766276" cy="1724025"/>
          </a:xfrm>
          <a:prstGeom prst="rect">
            <a:avLst/>
          </a:prstGeom>
          <a:noFill/>
          <a:ln>
            <a:noFill/>
          </a:ln>
        </p:spPr>
      </p:pic>
      <p:sp>
        <p:nvSpPr>
          <p:cNvPr id="370" name="Google Shape;370;p48"/>
          <p:cNvSpPr txBox="1"/>
          <p:nvPr/>
        </p:nvSpPr>
        <p:spPr>
          <a:xfrm>
            <a:off x="754500" y="2642500"/>
            <a:ext cx="5857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Prediction on unseen data related to non-fraud by using our final model</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74"/>
        <p:cNvGrpSpPr/>
        <p:nvPr/>
      </p:nvGrpSpPr>
      <p:grpSpPr>
        <a:xfrm>
          <a:off x="0" y="0"/>
          <a:ext cx="0" cy="0"/>
          <a:chOff x="0" y="0"/>
          <a:chExt cx="0" cy="0"/>
        </a:xfrm>
      </p:grpSpPr>
      <p:sp>
        <p:nvSpPr>
          <p:cNvPr id="375" name="Google Shape;375;p49"/>
          <p:cNvSpPr txBox="1"/>
          <p:nvPr/>
        </p:nvSpPr>
        <p:spPr>
          <a:xfrm>
            <a:off x="1805940" y="117306"/>
            <a:ext cx="5120640" cy="446276"/>
          </a:xfrm>
          <a:prstGeom prst="rect">
            <a:avLst/>
          </a:prstGeom>
          <a:noFill/>
          <a:ln>
            <a:noFill/>
          </a:ln>
        </p:spPr>
        <p:txBody>
          <a:bodyPr spcFirstLastPara="1" wrap="square" lIns="91425" tIns="45700" rIns="91425" bIns="45700" anchor="t" anchorCtr="0">
            <a:spAutoFit/>
          </a:bodyPr>
          <a:lstStyle/>
          <a:p>
            <a:pPr marL="12700" marR="0" lvl="0" indent="0" algn="l" rtl="0">
              <a:lnSpc>
                <a:spcPct val="100000"/>
              </a:lnSpc>
              <a:spcBef>
                <a:spcPts val="0"/>
              </a:spcBef>
              <a:spcAft>
                <a:spcPts val="0"/>
              </a:spcAft>
              <a:buClr>
                <a:srgbClr val="000000"/>
              </a:buClr>
              <a:buSzPts val="2300"/>
              <a:buFont typeface="Arial"/>
              <a:buNone/>
            </a:pPr>
            <a:r>
              <a:rPr lang="en-US" sz="2300" b="1" i="0" u="none" strike="noStrike" cap="none">
                <a:solidFill>
                  <a:schemeClr val="dk1"/>
                </a:solidFill>
                <a:latin typeface="Lato"/>
                <a:ea typeface="Lato"/>
                <a:cs typeface="Lato"/>
                <a:sym typeface="Lato"/>
              </a:rPr>
              <a:t>CONCLUSION</a:t>
            </a:r>
            <a:endParaRPr sz="1400" b="0" i="0" u="none" strike="noStrike" cap="none">
              <a:solidFill>
                <a:srgbClr val="000000"/>
              </a:solidFill>
              <a:latin typeface="Arial"/>
              <a:ea typeface="Arial"/>
              <a:cs typeface="Arial"/>
              <a:sym typeface="Arial"/>
            </a:endParaRPr>
          </a:p>
        </p:txBody>
      </p:sp>
      <p:sp>
        <p:nvSpPr>
          <p:cNvPr id="376" name="Google Shape;376;p49"/>
          <p:cNvSpPr/>
          <p:nvPr/>
        </p:nvSpPr>
        <p:spPr>
          <a:xfrm>
            <a:off x="571500" y="693275"/>
            <a:ext cx="7757100" cy="4078800"/>
          </a:xfrm>
          <a:prstGeom prst="rect">
            <a:avLst/>
          </a:prstGeom>
          <a:noFill/>
          <a:ln>
            <a:noFill/>
          </a:ln>
        </p:spPr>
        <p:txBody>
          <a:bodyPr spcFirstLastPara="1" wrap="square" lIns="91425" tIns="45700" rIns="91425" bIns="45700" anchor="t" anchorCtr="0">
            <a:noAutofit/>
          </a:bodyPr>
          <a:lstStyle/>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This project has built a model that can detect auto insurance fraud. In doing so, the model can reduces losses for insurance companies. The challenge behind fraud detection in machine learning is that frauds are far less common as compared to legit insurance claims.</a:t>
            </a:r>
            <a:endParaRPr sz="1500">
              <a:solidFill>
                <a:schemeClr val="dk1"/>
              </a:solidFill>
            </a:endParaRPr>
          </a:p>
          <a:p>
            <a:pPr marL="457200" marR="0" lvl="0" indent="0" algn="l" rtl="0">
              <a:lnSpc>
                <a:spcPct val="100000"/>
              </a:lnSpc>
              <a:spcBef>
                <a:spcPts val="810"/>
              </a:spcBef>
              <a:spcAft>
                <a:spcPts val="0"/>
              </a:spcAft>
              <a:buNone/>
            </a:pPr>
            <a:endParaRPr sz="1500">
              <a:solidFill>
                <a:schemeClr val="dk1"/>
              </a:solidFill>
            </a:endParaRPr>
          </a:p>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Five different classifiers were used in this project: logistic regression, K-nearest neighbours, Random forest, XGBoost, AdaBoost. Four different ways of handling imbalance classes were tested out with these five classifiers: model with class weighting and hyperparameter tuning, oversampling with SMOTE, oversampling with ADASYN and oversampling with bootstrapping.</a:t>
            </a:r>
            <a:endParaRPr sz="1500">
              <a:solidFill>
                <a:schemeClr val="dk1"/>
              </a:solidFill>
            </a:endParaRPr>
          </a:p>
          <a:p>
            <a:pPr marL="457200" marR="0" lvl="0" indent="0" algn="l" rtl="0">
              <a:lnSpc>
                <a:spcPct val="100000"/>
              </a:lnSpc>
              <a:spcBef>
                <a:spcPts val="810"/>
              </a:spcBef>
              <a:spcAft>
                <a:spcPts val="0"/>
              </a:spcAft>
              <a:buNone/>
            </a:pPr>
            <a:endParaRPr sz="1500">
              <a:solidFill>
                <a:schemeClr val="dk1"/>
              </a:solidFill>
            </a:endParaRPr>
          </a:p>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The best and final fitted model was a weighted XGBoost what yelled a F1 score of 0.65 and a ROC AUC of 0.83. In conclusion, the model was able to correctly distinguish between fraud claims and legit claims with high accuracy.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8" indent="0" algn="l" rtl="0">
              <a:lnSpc>
                <a:spcPct val="100000"/>
              </a:lnSpc>
              <a:spcBef>
                <a:spcPts val="0"/>
              </a:spcBef>
              <a:spcAft>
                <a:spcPts val="0"/>
              </a:spcAft>
              <a:buClr>
                <a:srgbClr val="000000"/>
              </a:buClr>
              <a:buSzPts val="1400"/>
              <a:buFont typeface="Arial"/>
              <a:buNone/>
            </a:pPr>
            <a:endParaRPr sz="1400" b="0" i="0" u="none" strike="noStrike" cap="none">
              <a:solidFill>
                <a:srgbClr val="212121"/>
              </a:solidFill>
              <a:latin typeface="Roboto"/>
              <a:ea typeface="Roboto"/>
              <a:cs typeface="Roboto"/>
              <a:sym typeface="Roboto"/>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212121"/>
              </a:solidFill>
              <a:latin typeface="Roboto"/>
              <a:ea typeface="Roboto"/>
              <a:cs typeface="Roboto"/>
              <a:sym typeface="Roboto"/>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212121"/>
              </a:solidFill>
              <a:latin typeface="Roboto"/>
              <a:ea typeface="Roboto"/>
              <a:cs typeface="Roboto"/>
              <a:sym typeface="Roboto"/>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212121"/>
              </a:solidFill>
              <a:latin typeface="Roboto"/>
              <a:ea typeface="Roboto"/>
              <a:cs typeface="Roboto"/>
              <a:sym typeface="Roboto"/>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212121"/>
              </a:solidFill>
              <a:latin typeface="Roboto"/>
              <a:ea typeface="Roboto"/>
              <a:cs typeface="Roboto"/>
              <a:sym typeface="Roboto"/>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212121"/>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80"/>
        <p:cNvGrpSpPr/>
        <p:nvPr/>
      </p:nvGrpSpPr>
      <p:grpSpPr>
        <a:xfrm>
          <a:off x="0" y="0"/>
          <a:ext cx="0" cy="0"/>
          <a:chOff x="0" y="0"/>
          <a:chExt cx="0" cy="0"/>
        </a:xfrm>
      </p:grpSpPr>
      <p:sp>
        <p:nvSpPr>
          <p:cNvPr id="381" name="Google Shape;381;p50"/>
          <p:cNvSpPr txBox="1"/>
          <p:nvPr/>
        </p:nvSpPr>
        <p:spPr>
          <a:xfrm>
            <a:off x="632460" y="160020"/>
            <a:ext cx="4015740" cy="446276"/>
          </a:xfrm>
          <a:prstGeom prst="rect">
            <a:avLst/>
          </a:prstGeom>
          <a:noFill/>
          <a:ln>
            <a:noFill/>
          </a:ln>
        </p:spPr>
        <p:txBody>
          <a:bodyPr spcFirstLastPara="1" wrap="square" lIns="91425" tIns="45700" rIns="91425" bIns="45700" anchor="t" anchorCtr="0">
            <a:spAutoFit/>
          </a:bodyPr>
          <a:lstStyle/>
          <a:p>
            <a:pPr marL="12700" marR="0" lvl="0" indent="0" algn="l" rtl="0">
              <a:lnSpc>
                <a:spcPct val="100000"/>
              </a:lnSpc>
              <a:spcBef>
                <a:spcPts val="0"/>
              </a:spcBef>
              <a:spcAft>
                <a:spcPts val="0"/>
              </a:spcAft>
              <a:buClr>
                <a:srgbClr val="000000"/>
              </a:buClr>
              <a:buSzPts val="2300"/>
              <a:buFont typeface="Arial"/>
              <a:buNone/>
            </a:pPr>
            <a:r>
              <a:rPr lang="en-US" sz="2300" b="1" i="0" u="none" strike="noStrike" cap="none">
                <a:solidFill>
                  <a:schemeClr val="dk1"/>
                </a:solidFill>
                <a:latin typeface="Lato"/>
                <a:ea typeface="Lato"/>
                <a:cs typeface="Lato"/>
                <a:sym typeface="Lato"/>
              </a:rPr>
              <a:t>LIMITATIONS</a:t>
            </a:r>
            <a:endParaRPr sz="1400" b="0" i="0" u="none" strike="noStrike" cap="none">
              <a:solidFill>
                <a:srgbClr val="000000"/>
              </a:solidFill>
              <a:latin typeface="Arial"/>
              <a:ea typeface="Arial"/>
              <a:cs typeface="Arial"/>
              <a:sym typeface="Arial"/>
            </a:endParaRPr>
          </a:p>
        </p:txBody>
      </p:sp>
      <p:sp>
        <p:nvSpPr>
          <p:cNvPr id="382" name="Google Shape;382;p50"/>
          <p:cNvSpPr/>
          <p:nvPr/>
        </p:nvSpPr>
        <p:spPr>
          <a:xfrm>
            <a:off x="632450" y="785123"/>
            <a:ext cx="6713100" cy="4185000"/>
          </a:xfrm>
          <a:prstGeom prst="rect">
            <a:avLst/>
          </a:prstGeom>
          <a:noFill/>
          <a:ln>
            <a:noFill/>
          </a:ln>
        </p:spPr>
        <p:txBody>
          <a:bodyPr spcFirstLastPara="1" wrap="square" lIns="91425" tIns="45700" rIns="91425" bIns="45700" anchor="t" anchorCtr="0">
            <a:noAutofit/>
          </a:bodyPr>
          <a:lstStyle/>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Dataset limited to first 2 months of 2015</a:t>
            </a:r>
            <a:endParaRPr sz="1500">
              <a:solidFill>
                <a:schemeClr val="dk1"/>
              </a:solidFill>
            </a:endParaRPr>
          </a:p>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Results limited generalizability to Ohio, Illinois, Indiana</a:t>
            </a:r>
            <a:endParaRPr sz="1500">
              <a:solidFill>
                <a:schemeClr val="dk1"/>
              </a:solidFill>
            </a:endParaRPr>
          </a:p>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Doesn’t define the type of auto insurance fraud</a:t>
            </a:r>
            <a:endParaRPr sz="1500">
              <a:solidFill>
                <a:schemeClr val="dk1"/>
              </a:solidFill>
            </a:endParaRPr>
          </a:p>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Very small dataset</a:t>
            </a:r>
            <a:endParaRPr sz="1500">
              <a:solidFill>
                <a:schemeClr val="dk1"/>
              </a:solidFill>
            </a:endParaRPr>
          </a:p>
          <a:p>
            <a:pPr marL="297815" marR="0" lvl="0" indent="-297815" algn="l" rtl="0">
              <a:lnSpc>
                <a:spcPct val="100000"/>
              </a:lnSpc>
              <a:spcBef>
                <a:spcPts val="810"/>
              </a:spcBef>
              <a:spcAft>
                <a:spcPts val="0"/>
              </a:spcAft>
              <a:buClr>
                <a:schemeClr val="dk1"/>
              </a:buClr>
              <a:buSzPts val="1500"/>
              <a:buFont typeface="Roboto"/>
              <a:buChar char="●"/>
            </a:pPr>
            <a:r>
              <a:rPr lang="en-US" sz="1500">
                <a:solidFill>
                  <a:schemeClr val="dk1"/>
                </a:solidFill>
              </a:rPr>
              <a:t>Many times company or projects start out don’t have huge data if you wait until you have huge data</a:t>
            </a:r>
            <a:endParaRPr sz="1500">
              <a:solidFill>
                <a:schemeClr val="dk1"/>
              </a:solidFill>
            </a:endParaRPr>
          </a:p>
          <a:p>
            <a:pPr marL="914400" marR="0" lvl="1" indent="-323850" algn="l" rtl="0">
              <a:lnSpc>
                <a:spcPct val="100000"/>
              </a:lnSpc>
              <a:spcBef>
                <a:spcPts val="810"/>
              </a:spcBef>
              <a:spcAft>
                <a:spcPts val="0"/>
              </a:spcAft>
              <a:buClr>
                <a:schemeClr val="dk1"/>
              </a:buClr>
              <a:buSzPts val="1500"/>
              <a:buFont typeface="Roboto"/>
              <a:buChar char="○"/>
            </a:pPr>
            <a:r>
              <a:rPr lang="en-US" sz="1500">
                <a:solidFill>
                  <a:schemeClr val="dk1"/>
                </a:solidFill>
              </a:rPr>
              <a:t>you may not be making the best date driven decisions until then</a:t>
            </a:r>
            <a:endParaRPr sz="1500">
              <a:solidFill>
                <a:schemeClr val="dk1"/>
              </a:solidFill>
            </a:endParaRPr>
          </a:p>
          <a:p>
            <a:pPr marL="914400" marR="0" lvl="1" indent="-323850" algn="l" rtl="0">
              <a:lnSpc>
                <a:spcPct val="100000"/>
              </a:lnSpc>
              <a:spcBef>
                <a:spcPts val="810"/>
              </a:spcBef>
              <a:spcAft>
                <a:spcPts val="0"/>
              </a:spcAft>
              <a:buClr>
                <a:schemeClr val="dk1"/>
              </a:buClr>
              <a:buSzPts val="1500"/>
              <a:buFont typeface="Roboto"/>
              <a:buChar char="○"/>
            </a:pPr>
            <a:r>
              <a:rPr lang="en-US" sz="1500">
                <a:solidFill>
                  <a:schemeClr val="dk1"/>
                </a:solidFill>
              </a:rPr>
              <a:t>you may not even reach that stage</a:t>
            </a:r>
            <a:endParaRPr sz="1500">
              <a:solidFill>
                <a:schemeClr val="dk1"/>
              </a:solidFill>
            </a:endParaRPr>
          </a:p>
          <a:p>
            <a:pPr marL="914400" marR="0" lvl="1" indent="-323850" algn="l" rtl="0">
              <a:lnSpc>
                <a:spcPct val="100000"/>
              </a:lnSpc>
              <a:spcBef>
                <a:spcPts val="810"/>
              </a:spcBef>
              <a:spcAft>
                <a:spcPts val="0"/>
              </a:spcAft>
              <a:buClr>
                <a:schemeClr val="dk1"/>
              </a:buClr>
              <a:buSzPts val="1500"/>
              <a:buFont typeface="Roboto"/>
              <a:buChar char="○"/>
            </a:pPr>
            <a:r>
              <a:rPr lang="en-US" sz="1500">
                <a:solidFill>
                  <a:schemeClr val="dk1"/>
                </a:solidFill>
              </a:rPr>
              <a:t>you may also be collecting data that may not be useful.</a:t>
            </a:r>
            <a:endParaRPr sz="1500">
              <a:solidFill>
                <a:schemeClr val="dk1"/>
              </a:solidFill>
            </a:endParaRPr>
          </a:p>
          <a:p>
            <a:pPr marL="0" marR="0" lvl="0" indent="0" algn="l" rtl="0">
              <a:lnSpc>
                <a:spcPct val="100000"/>
              </a:lnSpc>
              <a:spcBef>
                <a:spcPts val="810"/>
              </a:spcBef>
              <a:spcAft>
                <a:spcPts val="0"/>
              </a:spcAft>
              <a:buNone/>
            </a:pPr>
            <a:endParaRPr sz="1500">
              <a:solidFill>
                <a:schemeClr val="dk1"/>
              </a:solidFill>
            </a:endParaRPr>
          </a:p>
          <a:p>
            <a:pPr marL="457200" marR="0" lvl="0" indent="0" algn="l" rtl="0">
              <a:lnSpc>
                <a:spcPct val="100000"/>
              </a:lnSpc>
              <a:spcBef>
                <a:spcPts val="810"/>
              </a:spcBef>
              <a:spcAft>
                <a:spcPts val="0"/>
              </a:spcAft>
              <a:buNone/>
            </a:pPr>
            <a:r>
              <a:rPr lang="en-US" sz="1500">
                <a:solidFill>
                  <a:schemeClr val="dk1"/>
                </a:solidFill>
              </a:rPr>
              <a:t>So you should start early!</a:t>
            </a:r>
            <a:endParaRPr sz="1500">
              <a:solidFill>
                <a:schemeClr val="dk1"/>
              </a:solidFill>
            </a:endParaRPr>
          </a:p>
          <a:p>
            <a:pPr marL="457200" marR="0" lvl="0" indent="0" algn="l" rtl="0">
              <a:lnSpc>
                <a:spcPct val="100000"/>
              </a:lnSpc>
              <a:spcBef>
                <a:spcPts val="810"/>
              </a:spcBef>
              <a:spcAft>
                <a:spcPts val="0"/>
              </a:spcAft>
              <a:buNone/>
            </a:pPr>
            <a:r>
              <a:rPr lang="en-US" sz="1500">
                <a:solidFill>
                  <a:schemeClr val="dk1"/>
                </a:solidFill>
              </a:rPr>
              <a:t>Small steps in right direction will help you progress faster than not doing any analysis</a:t>
            </a:r>
            <a:endParaRPr sz="1500">
              <a:solidFill>
                <a:schemeClr val="dk1"/>
              </a:solidFill>
            </a:endParaRPr>
          </a:p>
          <a:p>
            <a:pPr marL="914400" marR="0" lvl="0" indent="0" algn="l" rtl="0">
              <a:lnSpc>
                <a:spcPct val="15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86"/>
        <p:cNvGrpSpPr/>
        <p:nvPr/>
      </p:nvGrpSpPr>
      <p:grpSpPr>
        <a:xfrm>
          <a:off x="0" y="0"/>
          <a:ext cx="0" cy="0"/>
          <a:chOff x="0" y="0"/>
          <a:chExt cx="0" cy="0"/>
        </a:xfrm>
      </p:grpSpPr>
      <p:sp>
        <p:nvSpPr>
          <p:cNvPr id="387" name="Google Shape;387;p51"/>
          <p:cNvSpPr txBox="1"/>
          <p:nvPr/>
        </p:nvSpPr>
        <p:spPr>
          <a:xfrm>
            <a:off x="2399976" y="2597020"/>
            <a:ext cx="5436717" cy="93615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6000" b="0" i="0" u="none" strike="noStrike" cap="none">
                <a:solidFill>
                  <a:schemeClr val="dk1"/>
                </a:solidFill>
                <a:latin typeface="Lato"/>
                <a:ea typeface="Lato"/>
                <a:cs typeface="Lato"/>
                <a:sym typeface="Lato"/>
              </a:rPr>
              <a:t>THANK YOU</a:t>
            </a:r>
            <a:endParaRPr sz="6000" b="0" i="0" u="none" strike="noStrike" cap="none">
              <a:solidFill>
                <a:schemeClr val="dk1"/>
              </a:solidFill>
              <a:latin typeface="Lato"/>
              <a:ea typeface="Lato"/>
              <a:cs typeface="Lato"/>
              <a:sym typeface="Lato"/>
            </a:endParaRPr>
          </a:p>
        </p:txBody>
      </p:sp>
      <p:sp>
        <p:nvSpPr>
          <p:cNvPr id="388" name="Google Shape;388;p51"/>
          <p:cNvSpPr/>
          <p:nvPr/>
        </p:nvSpPr>
        <p:spPr>
          <a:xfrm>
            <a:off x="2791969" y="804548"/>
            <a:ext cx="3414718" cy="158242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1295400" y="438150"/>
            <a:ext cx="7384200" cy="354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2300">
                <a:solidFill>
                  <a:schemeClr val="dk1"/>
                </a:solidFill>
              </a:rPr>
              <a:t>INTRODUCTION</a:t>
            </a:r>
            <a:endParaRPr>
              <a:solidFill>
                <a:schemeClr val="dk1"/>
              </a:solidFill>
            </a:endParaRPr>
          </a:p>
        </p:txBody>
      </p:sp>
      <p:sp>
        <p:nvSpPr>
          <p:cNvPr id="113" name="Google Shape;113;p18"/>
          <p:cNvSpPr txBox="1">
            <a:spLocks noGrp="1"/>
          </p:cNvSpPr>
          <p:nvPr>
            <p:ph type="body" idx="1"/>
          </p:nvPr>
        </p:nvSpPr>
        <p:spPr>
          <a:xfrm>
            <a:off x="1159517" y="931725"/>
            <a:ext cx="6963000" cy="4421400"/>
          </a:xfrm>
          <a:prstGeom prst="rect">
            <a:avLst/>
          </a:prstGeom>
          <a:noFill/>
          <a:ln>
            <a:noFill/>
          </a:ln>
        </p:spPr>
        <p:txBody>
          <a:bodyPr spcFirstLastPara="1" wrap="square" lIns="0" tIns="0" rIns="0" bIns="0" anchor="t" anchorCtr="0">
            <a:spAutoFit/>
          </a:bodyPr>
          <a:lstStyle/>
          <a:p>
            <a:pPr marL="297815" marR="0" lvl="0" indent="-297815" algn="l" rtl="0">
              <a:lnSpc>
                <a:spcPct val="100000"/>
              </a:lnSpc>
              <a:spcBef>
                <a:spcPts val="810"/>
              </a:spcBef>
              <a:spcAft>
                <a:spcPts val="0"/>
              </a:spcAft>
              <a:buClr>
                <a:schemeClr val="dk1"/>
              </a:buClr>
              <a:buSzPts val="1500"/>
              <a:buChar char="●"/>
            </a:pPr>
            <a:r>
              <a:rPr lang="en-US" sz="1500">
                <a:solidFill>
                  <a:schemeClr val="dk1"/>
                </a:solidFill>
                <a:latin typeface="Arial"/>
                <a:ea typeface="Arial"/>
                <a:cs typeface="Arial"/>
                <a:sym typeface="Arial"/>
              </a:rPr>
              <a:t>Fraud is a criminal misrepresentation which causes hindrance for both the individual and  the organization.</a:t>
            </a:r>
            <a:endParaRPr sz="1500">
              <a:solidFill>
                <a:schemeClr val="dk1"/>
              </a:solidFill>
              <a:latin typeface="Arial"/>
              <a:ea typeface="Arial"/>
              <a:cs typeface="Arial"/>
              <a:sym typeface="Arial"/>
            </a:endParaRPr>
          </a:p>
          <a:p>
            <a:pPr marL="297815" marR="0" lvl="0" indent="-297815" algn="l" rtl="0">
              <a:lnSpc>
                <a:spcPct val="100000"/>
              </a:lnSpc>
              <a:spcBef>
                <a:spcPts val="810"/>
              </a:spcBef>
              <a:spcAft>
                <a:spcPts val="0"/>
              </a:spcAft>
              <a:buClr>
                <a:schemeClr val="dk1"/>
              </a:buClr>
              <a:buSzPts val="1500"/>
              <a:buChar char="●"/>
            </a:pPr>
            <a:r>
              <a:rPr lang="en-US" sz="1500">
                <a:solidFill>
                  <a:schemeClr val="dk1"/>
                </a:solidFill>
                <a:latin typeface="Arial"/>
                <a:ea typeface="Arial"/>
                <a:cs typeface="Arial"/>
                <a:sym typeface="Arial"/>
              </a:rPr>
              <a:t>The insurance industries now implementing various techniques for the effective  management of fraud.</a:t>
            </a:r>
            <a:endParaRPr>
              <a:solidFill>
                <a:schemeClr val="dk1"/>
              </a:solidFill>
            </a:endParaRPr>
          </a:p>
          <a:p>
            <a:pPr marL="297815" marR="0" lvl="0" indent="-297815" algn="l" rtl="0">
              <a:lnSpc>
                <a:spcPct val="100000"/>
              </a:lnSpc>
              <a:spcBef>
                <a:spcPts val="810"/>
              </a:spcBef>
              <a:spcAft>
                <a:spcPts val="0"/>
              </a:spcAft>
              <a:buClr>
                <a:schemeClr val="dk1"/>
              </a:buClr>
              <a:buSzPts val="1500"/>
              <a:buChar char="●"/>
            </a:pPr>
            <a:r>
              <a:rPr lang="en-US" sz="1500">
                <a:solidFill>
                  <a:schemeClr val="dk1"/>
                </a:solidFill>
                <a:latin typeface="Arial"/>
                <a:ea typeface="Arial"/>
                <a:cs typeface="Arial"/>
                <a:sym typeface="Arial"/>
              </a:rPr>
              <a:t>Types of insurance fraud claims</a:t>
            </a:r>
            <a:endParaRPr sz="1500">
              <a:solidFill>
                <a:schemeClr val="dk1"/>
              </a:solidFill>
            </a:endParaRPr>
          </a:p>
          <a:p>
            <a:pPr marL="755015" lvl="1" indent="-298450" algn="l" rtl="0">
              <a:lnSpc>
                <a:spcPct val="100000"/>
              </a:lnSpc>
              <a:spcBef>
                <a:spcPts val="810"/>
              </a:spcBef>
              <a:spcAft>
                <a:spcPts val="0"/>
              </a:spcAft>
              <a:buClr>
                <a:schemeClr val="dk1"/>
              </a:buClr>
              <a:buSzPts val="1500"/>
              <a:buFont typeface="Courier New"/>
              <a:buChar char="o"/>
            </a:pPr>
            <a:r>
              <a:rPr lang="en-US" sz="1500">
                <a:solidFill>
                  <a:schemeClr val="dk1"/>
                </a:solidFill>
                <a:latin typeface="Arial"/>
                <a:ea typeface="Arial"/>
                <a:cs typeface="Arial"/>
                <a:sym typeface="Arial"/>
              </a:rPr>
              <a:t>Inflating insurance claims.</a:t>
            </a:r>
            <a:endParaRPr sz="1500">
              <a:solidFill>
                <a:schemeClr val="dk1"/>
              </a:solidFill>
              <a:latin typeface="Arial"/>
              <a:ea typeface="Arial"/>
              <a:cs typeface="Arial"/>
              <a:sym typeface="Arial"/>
            </a:endParaRPr>
          </a:p>
          <a:p>
            <a:pPr marL="755015" lvl="1" indent="-298450" algn="l" rtl="0">
              <a:lnSpc>
                <a:spcPct val="100000"/>
              </a:lnSpc>
              <a:spcBef>
                <a:spcPts val="810"/>
              </a:spcBef>
              <a:spcAft>
                <a:spcPts val="0"/>
              </a:spcAft>
              <a:buClr>
                <a:schemeClr val="dk1"/>
              </a:buClr>
              <a:buSzPts val="1500"/>
              <a:buFont typeface="Courier New"/>
              <a:buChar char="o"/>
            </a:pPr>
            <a:r>
              <a:rPr lang="en-US" sz="1500">
                <a:solidFill>
                  <a:schemeClr val="dk1"/>
                </a:solidFill>
                <a:latin typeface="Arial"/>
                <a:ea typeface="Arial"/>
                <a:cs typeface="Arial"/>
                <a:sym typeface="Arial"/>
              </a:rPr>
              <a:t>Staging accidents.</a:t>
            </a:r>
            <a:endParaRPr sz="1500">
              <a:solidFill>
                <a:schemeClr val="dk1"/>
              </a:solidFill>
              <a:latin typeface="Arial"/>
              <a:ea typeface="Arial"/>
              <a:cs typeface="Arial"/>
              <a:sym typeface="Arial"/>
            </a:endParaRPr>
          </a:p>
          <a:p>
            <a:pPr marL="755015" lvl="1" indent="-298450" algn="l" rtl="0">
              <a:lnSpc>
                <a:spcPct val="100000"/>
              </a:lnSpc>
              <a:spcBef>
                <a:spcPts val="810"/>
              </a:spcBef>
              <a:spcAft>
                <a:spcPts val="0"/>
              </a:spcAft>
              <a:buClr>
                <a:schemeClr val="dk1"/>
              </a:buClr>
              <a:buSzPts val="1500"/>
              <a:buFont typeface="Courier New"/>
              <a:buChar char="o"/>
            </a:pPr>
            <a:r>
              <a:rPr lang="en-US" sz="1500">
                <a:solidFill>
                  <a:schemeClr val="dk1"/>
                </a:solidFill>
                <a:latin typeface="Arial"/>
                <a:ea typeface="Arial"/>
                <a:cs typeface="Arial"/>
                <a:sym typeface="Arial"/>
              </a:rPr>
              <a:t>Submitting claim forms for injuries or damage that never occurred.</a:t>
            </a:r>
            <a:endParaRPr sz="1500">
              <a:solidFill>
                <a:schemeClr val="dk1"/>
              </a:solidFill>
              <a:latin typeface="Arial"/>
              <a:ea typeface="Arial"/>
              <a:cs typeface="Arial"/>
              <a:sym typeface="Arial"/>
            </a:endParaRPr>
          </a:p>
          <a:p>
            <a:pPr marL="755015" lvl="1" indent="-298450" algn="l" rtl="0">
              <a:lnSpc>
                <a:spcPct val="100000"/>
              </a:lnSpc>
              <a:spcBef>
                <a:spcPts val="810"/>
              </a:spcBef>
              <a:spcAft>
                <a:spcPts val="0"/>
              </a:spcAft>
              <a:buClr>
                <a:schemeClr val="dk1"/>
              </a:buClr>
              <a:buSzPts val="1500"/>
              <a:buFont typeface="Courier New"/>
              <a:buChar char="o"/>
            </a:pPr>
            <a:r>
              <a:rPr lang="en-US" sz="1500">
                <a:solidFill>
                  <a:schemeClr val="dk1"/>
                </a:solidFill>
                <a:latin typeface="Arial"/>
                <a:ea typeface="Arial"/>
                <a:cs typeface="Arial"/>
                <a:sym typeface="Arial"/>
              </a:rPr>
              <a:t>False reports of stolen vehicles.</a:t>
            </a:r>
            <a:endParaRPr sz="1500">
              <a:solidFill>
                <a:schemeClr val="dk1"/>
              </a:solidFill>
              <a:latin typeface="Arial"/>
              <a:ea typeface="Arial"/>
              <a:cs typeface="Arial"/>
              <a:sym typeface="Arial"/>
            </a:endParaRPr>
          </a:p>
          <a:p>
            <a:pPr marL="297815" marR="0" lvl="0" indent="-297815" algn="l" rtl="0">
              <a:lnSpc>
                <a:spcPct val="100000"/>
              </a:lnSpc>
              <a:spcBef>
                <a:spcPts val="810"/>
              </a:spcBef>
              <a:spcAft>
                <a:spcPts val="0"/>
              </a:spcAft>
              <a:buClr>
                <a:schemeClr val="dk1"/>
              </a:buClr>
              <a:buSzPts val="1500"/>
              <a:buChar char="●"/>
            </a:pPr>
            <a:r>
              <a:rPr lang="en-US" sz="1500">
                <a:solidFill>
                  <a:schemeClr val="dk1"/>
                </a:solidFill>
                <a:latin typeface="Arial"/>
                <a:ea typeface="Arial"/>
                <a:cs typeface="Arial"/>
                <a:sym typeface="Arial"/>
              </a:rPr>
              <a:t>The Insurance Industry have a urgent need to develop a capability which can help them  identify weather the given insurance claim is fraud or genuine with high degree of  accuracy and with less amount of time. This will also help in maintaining the customers  satisfaction and also the trust towards that insurance company.</a:t>
            </a:r>
            <a:endParaRPr sz="1500">
              <a:solidFill>
                <a:schemeClr val="dk1"/>
              </a:solidFill>
            </a:endParaRPr>
          </a:p>
          <a:p>
            <a:pPr marL="285750" lvl="0" indent="-200025" algn="l" rtl="0">
              <a:lnSpc>
                <a:spcPct val="100000"/>
              </a:lnSpc>
              <a:spcBef>
                <a:spcPts val="0"/>
              </a:spcBef>
              <a:spcAft>
                <a:spcPts val="0"/>
              </a:spcAft>
              <a:buClr>
                <a:schemeClr val="lt1"/>
              </a:buClr>
              <a:buSzPts val="1350"/>
              <a:buFont typeface="Arial"/>
              <a:buNone/>
            </a:pPr>
            <a:endParaRPr sz="1500">
              <a:solidFill>
                <a:schemeClr val="dk1"/>
              </a:solidFill>
            </a:endParaRPr>
          </a:p>
          <a:p>
            <a:pPr marL="285750" lvl="0" indent="-200025" algn="l" rtl="0">
              <a:lnSpc>
                <a:spcPct val="100000"/>
              </a:lnSpc>
              <a:spcBef>
                <a:spcPts val="0"/>
              </a:spcBef>
              <a:spcAft>
                <a:spcPts val="0"/>
              </a:spcAft>
              <a:buClr>
                <a:schemeClr val="lt1"/>
              </a:buClr>
              <a:buSzPts val="1350"/>
              <a:buFont typeface="Arial"/>
              <a:buNone/>
            </a:pPr>
            <a:endParaRPr sz="15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17"/>
        <p:cNvGrpSpPr/>
        <p:nvPr/>
      </p:nvGrpSpPr>
      <p:grpSpPr>
        <a:xfrm>
          <a:off x="0" y="0"/>
          <a:ext cx="0" cy="0"/>
          <a:chOff x="0" y="0"/>
          <a:chExt cx="0" cy="0"/>
        </a:xfrm>
      </p:grpSpPr>
      <p:sp>
        <p:nvSpPr>
          <p:cNvPr id="118" name="Google Shape;118;p19"/>
          <p:cNvSpPr txBox="1">
            <a:spLocks noGrp="1"/>
          </p:cNvSpPr>
          <p:nvPr>
            <p:ph type="title"/>
          </p:nvPr>
        </p:nvSpPr>
        <p:spPr>
          <a:xfrm>
            <a:off x="1370517" y="455089"/>
            <a:ext cx="5411283" cy="36676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2300">
                <a:solidFill>
                  <a:schemeClr val="dk1"/>
                </a:solidFill>
              </a:rPr>
              <a:t>SYSTEM REQUIREMENT</a:t>
            </a:r>
            <a:endParaRPr sz="2300" b="0">
              <a:solidFill>
                <a:schemeClr val="dk1"/>
              </a:solidFill>
            </a:endParaRPr>
          </a:p>
        </p:txBody>
      </p:sp>
      <p:sp>
        <p:nvSpPr>
          <p:cNvPr id="119" name="Google Shape;119;p19"/>
          <p:cNvSpPr txBox="1"/>
          <p:nvPr/>
        </p:nvSpPr>
        <p:spPr>
          <a:xfrm>
            <a:off x="1370517" y="959997"/>
            <a:ext cx="6891000" cy="34608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sng" strike="noStrike" cap="none">
                <a:solidFill>
                  <a:schemeClr val="dk1"/>
                </a:solidFill>
                <a:latin typeface="Calibri"/>
                <a:ea typeface="Calibri"/>
                <a:cs typeface="Calibri"/>
                <a:sym typeface="Calibri"/>
              </a:rPr>
              <a:t>HARDWARE REQUIREMENTS:</a:t>
            </a:r>
            <a:r>
              <a:rPr lang="en-US" sz="1600" b="0" i="0" u="none" strike="noStrike" cap="none">
                <a:solidFill>
                  <a:schemeClr val="dk1"/>
                </a:solidFill>
                <a:latin typeface="Calibri"/>
                <a:ea typeface="Calibri"/>
                <a:cs typeface="Calibri"/>
                <a:sym typeface="Calibri"/>
              </a:rPr>
              <a:t>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System: Intel i3 Processor.</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Hard Disk: 500 GB.</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Monitor: 15’’ LED</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Input Devices: Keyboard, Mouse</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Ram: M</a:t>
            </a:r>
            <a:r>
              <a:rPr lang="en-US" sz="1600">
                <a:solidFill>
                  <a:schemeClr val="dk1"/>
                </a:solidFill>
                <a:latin typeface="Calibri"/>
                <a:ea typeface="Calibri"/>
                <a:cs typeface="Calibri"/>
                <a:sym typeface="Calibri"/>
              </a:rPr>
              <a:t>in 4</a:t>
            </a:r>
            <a:r>
              <a:rPr lang="en-US" sz="1600" b="0" i="0" u="none" strike="noStrike" cap="none">
                <a:solidFill>
                  <a:schemeClr val="dk1"/>
                </a:solidFill>
                <a:latin typeface="Calibri"/>
                <a:ea typeface="Calibri"/>
                <a:cs typeface="Calibri"/>
                <a:sym typeface="Calibri"/>
              </a:rPr>
              <a:t> GB</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US" sz="1600" b="0" i="0" u="sng" strike="noStrike" cap="none">
                <a:solidFill>
                  <a:schemeClr val="dk1"/>
                </a:solidFill>
                <a:latin typeface="Calibri"/>
                <a:ea typeface="Calibri"/>
                <a:cs typeface="Calibri"/>
                <a:sym typeface="Calibri"/>
              </a:rPr>
              <a:t>SOFTWARE REQUIREMENTS:</a:t>
            </a:r>
            <a:r>
              <a:rPr lang="en-US" sz="1600" b="0" i="0" u="none" strike="noStrike" cap="none">
                <a:solidFill>
                  <a:schemeClr val="dk1"/>
                </a:solidFill>
                <a:latin typeface="Calibri"/>
                <a:ea typeface="Calibri"/>
                <a:cs typeface="Calibri"/>
                <a:sym typeface="Calibri"/>
              </a:rPr>
              <a:t>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Operating system: Windows 10.</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Coding Language: Python</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Platform:   Google collab</a:t>
            </a:r>
            <a:endParaRPr sz="16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23"/>
        <p:cNvGrpSpPr/>
        <p:nvPr/>
      </p:nvGrpSpPr>
      <p:grpSpPr>
        <a:xfrm>
          <a:off x="0" y="0"/>
          <a:ext cx="0" cy="0"/>
          <a:chOff x="0" y="0"/>
          <a:chExt cx="0" cy="0"/>
        </a:xfrm>
      </p:grpSpPr>
      <p:sp>
        <p:nvSpPr>
          <p:cNvPr id="124" name="Google Shape;124;p20"/>
          <p:cNvSpPr txBox="1">
            <a:spLocks noGrp="1"/>
          </p:cNvSpPr>
          <p:nvPr>
            <p:ph type="title"/>
          </p:nvPr>
        </p:nvSpPr>
        <p:spPr>
          <a:xfrm>
            <a:off x="1370517" y="454582"/>
            <a:ext cx="2615700" cy="382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2400">
                <a:solidFill>
                  <a:schemeClr val="dk1"/>
                </a:solidFill>
              </a:rPr>
              <a:t>EXISTING SYSTEM</a:t>
            </a:r>
            <a:endParaRPr sz="2400">
              <a:solidFill>
                <a:schemeClr val="dk1"/>
              </a:solidFill>
            </a:endParaRPr>
          </a:p>
        </p:txBody>
      </p:sp>
      <p:sp>
        <p:nvSpPr>
          <p:cNvPr id="125" name="Google Shape;125;p20"/>
          <p:cNvSpPr txBox="1"/>
          <p:nvPr/>
        </p:nvSpPr>
        <p:spPr>
          <a:xfrm>
            <a:off x="1534300" y="1318500"/>
            <a:ext cx="7306200" cy="2275500"/>
          </a:xfrm>
          <a:prstGeom prst="rect">
            <a:avLst/>
          </a:prstGeom>
          <a:noFill/>
          <a:ln>
            <a:noFill/>
          </a:ln>
        </p:spPr>
        <p:txBody>
          <a:bodyPr spcFirstLastPara="1" wrap="square" lIns="0" tIns="12700" rIns="0" bIns="0" anchor="t" anchorCtr="0">
            <a:spAutoFit/>
          </a:bodyPr>
          <a:lstStyle/>
          <a:p>
            <a:pPr marL="297815" marR="0" lvl="0" indent="-297815" algn="l" rtl="0">
              <a:lnSpc>
                <a:spcPct val="100000"/>
              </a:lnSpc>
              <a:spcBef>
                <a:spcPts val="810"/>
              </a:spcBef>
              <a:spcAft>
                <a:spcPts val="0"/>
              </a:spcAft>
              <a:buClr>
                <a:schemeClr val="dk1"/>
              </a:buClr>
              <a:buSzPts val="1500"/>
              <a:buFont typeface="Arial"/>
              <a:buChar char="●"/>
            </a:pPr>
            <a:r>
              <a:rPr lang="en-US" sz="1500" b="0" i="0" u="none" strike="noStrike" cap="none">
                <a:solidFill>
                  <a:schemeClr val="dk1"/>
                </a:solidFill>
                <a:latin typeface="Arial"/>
                <a:ea typeface="Arial"/>
                <a:cs typeface="Arial"/>
                <a:sym typeface="Arial"/>
              </a:rPr>
              <a:t>Traditionally, insurance companies have been relying on expert judgment of  agents, adjusters, and special investigation units to detect and deal with  frauds.</a:t>
            </a:r>
            <a:endParaRPr sz="1500" b="0" i="0" u="none" strike="noStrike" cap="none">
              <a:solidFill>
                <a:schemeClr val="dk1"/>
              </a:solidFill>
              <a:latin typeface="Arial"/>
              <a:ea typeface="Arial"/>
              <a:cs typeface="Arial"/>
              <a:sym typeface="Arial"/>
            </a:endParaRPr>
          </a:p>
          <a:p>
            <a:pPr marL="0" marR="0" lvl="0" indent="0" algn="l" rtl="0">
              <a:lnSpc>
                <a:spcPct val="100000"/>
              </a:lnSpc>
              <a:spcBef>
                <a:spcPts val="81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a:p>
            <a:pPr marL="297815" marR="0" lvl="0" indent="-297815" algn="l" rtl="0">
              <a:lnSpc>
                <a:spcPct val="100000"/>
              </a:lnSpc>
              <a:spcBef>
                <a:spcPts val="810"/>
              </a:spcBef>
              <a:spcAft>
                <a:spcPts val="0"/>
              </a:spcAft>
              <a:buClr>
                <a:schemeClr val="dk1"/>
              </a:buClr>
              <a:buSzPts val="1500"/>
              <a:buFont typeface="Arial"/>
              <a:buChar char="●"/>
            </a:pPr>
            <a:r>
              <a:rPr lang="en-US" sz="1500" b="0" i="0" u="none" strike="noStrike" cap="none">
                <a:solidFill>
                  <a:schemeClr val="dk1"/>
                </a:solidFill>
                <a:latin typeface="Arial"/>
                <a:ea typeface="Arial"/>
                <a:cs typeface="Arial"/>
                <a:sym typeface="Arial"/>
              </a:rPr>
              <a:t>This approach worked to a certain degree in the past as the agents of fraud  themselves were not as evolved as they are now.</a:t>
            </a:r>
            <a:endParaRPr sz="1500" b="0" i="0" u="none" strike="noStrike" cap="none">
              <a:solidFill>
                <a:schemeClr val="dk1"/>
              </a:solidFill>
              <a:latin typeface="Arial"/>
              <a:ea typeface="Arial"/>
              <a:cs typeface="Arial"/>
              <a:sym typeface="Arial"/>
            </a:endParaRPr>
          </a:p>
          <a:p>
            <a:pPr marL="0" marR="0" lvl="0" indent="0" algn="l" rtl="0">
              <a:lnSpc>
                <a:spcPct val="100000"/>
              </a:lnSpc>
              <a:spcBef>
                <a:spcPts val="81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a:p>
            <a:pPr marL="297815" marR="0" lvl="0" indent="-297815" algn="l" rtl="0">
              <a:lnSpc>
                <a:spcPct val="100000"/>
              </a:lnSpc>
              <a:spcBef>
                <a:spcPts val="810"/>
              </a:spcBef>
              <a:spcAft>
                <a:spcPts val="0"/>
              </a:spcAft>
              <a:buClr>
                <a:schemeClr val="dk1"/>
              </a:buClr>
              <a:buSzPts val="1500"/>
              <a:buFont typeface="Arial"/>
              <a:buChar char="●"/>
            </a:pPr>
            <a:r>
              <a:rPr lang="en-US" sz="1500" b="0" i="0" u="none" strike="noStrike" cap="none">
                <a:solidFill>
                  <a:schemeClr val="dk1"/>
                </a:solidFill>
                <a:latin typeface="Arial"/>
                <a:ea typeface="Arial"/>
                <a:cs typeface="Arial"/>
                <a:sym typeface="Arial"/>
              </a:rPr>
              <a:t>Also, the number of claims were relatively small which made it humanly  possible to keep a track on fraud.</a:t>
            </a:r>
            <a:endParaRPr sz="15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29"/>
        <p:cNvGrpSpPr/>
        <p:nvPr/>
      </p:nvGrpSpPr>
      <p:grpSpPr>
        <a:xfrm>
          <a:off x="0" y="0"/>
          <a:ext cx="0" cy="0"/>
          <a:chOff x="0" y="0"/>
          <a:chExt cx="0" cy="0"/>
        </a:xfrm>
      </p:grpSpPr>
      <p:sp>
        <p:nvSpPr>
          <p:cNvPr id="130" name="Google Shape;130;p21"/>
          <p:cNvSpPr txBox="1">
            <a:spLocks noGrp="1"/>
          </p:cNvSpPr>
          <p:nvPr>
            <p:ph type="title"/>
          </p:nvPr>
        </p:nvSpPr>
        <p:spPr>
          <a:xfrm>
            <a:off x="1300192" y="364182"/>
            <a:ext cx="3506400" cy="3669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2300">
                <a:solidFill>
                  <a:schemeClr val="dk1"/>
                </a:solidFill>
              </a:rPr>
              <a:t>PROBLEM STATEMENT</a:t>
            </a:r>
            <a:endParaRPr sz="2400">
              <a:solidFill>
                <a:schemeClr val="dk1"/>
              </a:solidFill>
            </a:endParaRPr>
          </a:p>
        </p:txBody>
      </p:sp>
      <p:sp>
        <p:nvSpPr>
          <p:cNvPr id="131" name="Google Shape;131;p21"/>
          <p:cNvSpPr txBox="1"/>
          <p:nvPr/>
        </p:nvSpPr>
        <p:spPr>
          <a:xfrm>
            <a:off x="1406150" y="930275"/>
            <a:ext cx="7132800" cy="4145700"/>
          </a:xfrm>
          <a:prstGeom prst="rect">
            <a:avLst/>
          </a:prstGeom>
          <a:noFill/>
          <a:ln>
            <a:noFill/>
          </a:ln>
        </p:spPr>
        <p:txBody>
          <a:bodyPr spcFirstLastPara="1" wrap="square" lIns="0" tIns="12700" rIns="0" bIns="0" anchor="t" anchorCtr="0">
            <a:spAutoFit/>
          </a:bodyPr>
          <a:lstStyle/>
          <a:p>
            <a:pPr marL="297815" marR="0" lvl="0" indent="-297815" algn="l" rtl="0">
              <a:lnSpc>
                <a:spcPct val="100000"/>
              </a:lnSpc>
              <a:spcBef>
                <a:spcPts val="810"/>
              </a:spcBef>
              <a:spcAft>
                <a:spcPts val="0"/>
              </a:spcAft>
              <a:buClr>
                <a:schemeClr val="dk1"/>
              </a:buClr>
              <a:buSzPts val="1500"/>
              <a:buFont typeface="Arial"/>
              <a:buChar char="●"/>
            </a:pPr>
            <a:r>
              <a:rPr lang="en-US" sz="1500" b="0" i="0" u="none" strike="noStrike" cap="none">
                <a:solidFill>
                  <a:schemeClr val="dk1"/>
                </a:solidFill>
                <a:latin typeface="Arial"/>
                <a:ea typeface="Arial"/>
                <a:cs typeface="Arial"/>
                <a:sym typeface="Arial"/>
              </a:rPr>
              <a:t> Fraudulent claims can be highly expensive for insurers. Therefore, it is important to know which claims are correct and which are not. It is not doable for insurance companies to check all claims personally since this will cost simply too much time and money. </a:t>
            </a:r>
            <a:endParaRPr sz="1500" b="0" i="0" u="none" strike="noStrike" cap="none">
              <a:solidFill>
                <a:schemeClr val="dk1"/>
              </a:solidFill>
              <a:latin typeface="Arial"/>
              <a:ea typeface="Arial"/>
              <a:cs typeface="Arial"/>
              <a:sym typeface="Arial"/>
            </a:endParaRPr>
          </a:p>
          <a:p>
            <a:pPr marL="297815" marR="0" lvl="0" indent="-297815" algn="l" rtl="0">
              <a:lnSpc>
                <a:spcPct val="100000"/>
              </a:lnSpc>
              <a:spcBef>
                <a:spcPts val="810"/>
              </a:spcBef>
              <a:spcAft>
                <a:spcPts val="0"/>
              </a:spcAft>
              <a:buClr>
                <a:schemeClr val="dk1"/>
              </a:buClr>
              <a:buSzPts val="1500"/>
              <a:buFont typeface="Arial"/>
              <a:buChar char="●"/>
            </a:pPr>
            <a:r>
              <a:rPr lang="en-US" sz="1500" b="0" i="0" u="none" strike="noStrike" cap="none">
                <a:solidFill>
                  <a:schemeClr val="dk1"/>
                </a:solidFill>
                <a:latin typeface="Arial"/>
                <a:ea typeface="Arial"/>
                <a:cs typeface="Arial"/>
                <a:sym typeface="Arial"/>
              </a:rPr>
              <a:t>Insurance fraud detection is a challenging problem, given the variety of fraud patterns and relatively small ratio of known frauds in typical samples. While building detection models, the savings from loss prevention needs to be balanced with the cost of false alerts. Machine learning techniques allow for improving predictive accuracy, enabling loss control units to achieve higher coverage with low false positive rates.</a:t>
            </a:r>
            <a:endParaRPr sz="1500" b="0" i="0" u="none" strike="noStrike" cap="none">
              <a:solidFill>
                <a:schemeClr val="dk1"/>
              </a:solidFill>
              <a:latin typeface="Arial"/>
              <a:ea typeface="Arial"/>
              <a:cs typeface="Arial"/>
              <a:sym typeface="Arial"/>
            </a:endParaRPr>
          </a:p>
          <a:p>
            <a:pPr marL="297815" marR="0" lvl="0" indent="-297815" algn="l" rtl="0">
              <a:lnSpc>
                <a:spcPct val="100000"/>
              </a:lnSpc>
              <a:spcBef>
                <a:spcPts val="810"/>
              </a:spcBef>
              <a:spcAft>
                <a:spcPts val="0"/>
              </a:spcAft>
              <a:buClr>
                <a:schemeClr val="dk1"/>
              </a:buClr>
              <a:buSzPts val="1500"/>
              <a:buFont typeface="Arial"/>
              <a:buChar char="●"/>
            </a:pPr>
            <a:r>
              <a:rPr lang="en-US" sz="1500" b="0" i="0" u="none" strike="noStrike" cap="none">
                <a:solidFill>
                  <a:schemeClr val="dk1"/>
                </a:solidFill>
                <a:latin typeface="Arial"/>
                <a:ea typeface="Arial"/>
                <a:cs typeface="Arial"/>
                <a:sym typeface="Arial"/>
              </a:rPr>
              <a:t>A comparison study has been performed to understand which ML algorithm suits best to the dataset. We are able to cut losses for the insurance company. Less losses equates to more earning.</a:t>
            </a:r>
            <a:endParaRPr sz="1500" b="0" i="0" u="none" strike="noStrike" cap="none">
              <a:solidFill>
                <a:schemeClr val="dk1"/>
              </a:solidFill>
              <a:latin typeface="Arial"/>
              <a:ea typeface="Arial"/>
              <a:cs typeface="Arial"/>
              <a:sym typeface="Arial"/>
            </a:endParaRPr>
          </a:p>
          <a:p>
            <a:pPr marL="457200" marR="8255" lvl="0" indent="0" algn="just" rtl="0">
              <a:lnSpc>
                <a:spcPct val="150000"/>
              </a:lnSpc>
              <a:spcBef>
                <a:spcPts val="0"/>
              </a:spcBef>
              <a:spcAft>
                <a:spcPts val="0"/>
              </a:spcAft>
              <a:buClr>
                <a:srgbClr val="000000"/>
              </a:buClr>
              <a:buSzPts val="1500"/>
              <a:buFont typeface="Arial"/>
              <a:buNone/>
            </a:pPr>
            <a:endParaRPr sz="1500" b="0" i="0" u="none" strike="noStrike" cap="none">
              <a:solidFill>
                <a:schemeClr val="dk1"/>
              </a:solidFill>
              <a:highlight>
                <a:srgbClr val="FFFFFF"/>
              </a:highlight>
              <a:latin typeface="Georgia"/>
              <a:ea typeface="Georgia"/>
              <a:cs typeface="Georgia"/>
              <a:sym typeface="Georgia"/>
            </a:endParaRPr>
          </a:p>
          <a:p>
            <a:pPr marL="457200" marR="8255" lvl="0" indent="0" algn="just" rtl="0">
              <a:lnSpc>
                <a:spcPct val="150000"/>
              </a:lnSpc>
              <a:spcBef>
                <a:spcPts val="0"/>
              </a:spcBef>
              <a:spcAft>
                <a:spcPts val="0"/>
              </a:spcAft>
              <a:buClr>
                <a:srgbClr val="000000"/>
              </a:buClr>
              <a:buSzPts val="1500"/>
              <a:buFont typeface="Arial"/>
              <a:buNone/>
            </a:pPr>
            <a:endParaRPr sz="1500" b="0" i="0" u="none" strike="noStrike" cap="none">
              <a:solidFill>
                <a:schemeClr val="dk1"/>
              </a:solidFill>
              <a:latin typeface="Lato"/>
              <a:ea typeface="Lato"/>
              <a:cs typeface="Lato"/>
              <a:sym typeface="Lato"/>
            </a:endParaRPr>
          </a:p>
          <a:p>
            <a:pPr marL="457200" marR="8255" lvl="0" indent="0" algn="just" rtl="0">
              <a:lnSpc>
                <a:spcPct val="150000"/>
              </a:lnSpc>
              <a:spcBef>
                <a:spcPts val="0"/>
              </a:spcBef>
              <a:spcAft>
                <a:spcPts val="0"/>
              </a:spcAft>
              <a:buClr>
                <a:srgbClr val="000000"/>
              </a:buClr>
              <a:buSzPts val="1500"/>
              <a:buFont typeface="Arial"/>
              <a:buNone/>
            </a:pPr>
            <a:endParaRPr sz="1500" b="0" i="0" u="none" strike="noStrike" cap="none">
              <a:solidFill>
                <a:schemeClr val="dk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35"/>
        <p:cNvGrpSpPr/>
        <p:nvPr/>
      </p:nvGrpSpPr>
      <p:grpSpPr>
        <a:xfrm>
          <a:off x="0" y="0"/>
          <a:ext cx="0" cy="0"/>
          <a:chOff x="0" y="0"/>
          <a:chExt cx="0" cy="0"/>
        </a:xfrm>
      </p:grpSpPr>
      <p:sp>
        <p:nvSpPr>
          <p:cNvPr id="136" name="Google Shape;136;p22"/>
          <p:cNvSpPr txBox="1">
            <a:spLocks noGrp="1"/>
          </p:cNvSpPr>
          <p:nvPr>
            <p:ph type="title"/>
          </p:nvPr>
        </p:nvSpPr>
        <p:spPr>
          <a:xfrm>
            <a:off x="1370517" y="455089"/>
            <a:ext cx="2755800" cy="3669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2300">
                <a:solidFill>
                  <a:schemeClr val="dk1"/>
                </a:solidFill>
              </a:rPr>
              <a:t>PROPOSED SYSTEM</a:t>
            </a:r>
            <a:endParaRPr sz="2300">
              <a:solidFill>
                <a:schemeClr val="dk1"/>
              </a:solidFill>
            </a:endParaRPr>
          </a:p>
        </p:txBody>
      </p:sp>
      <p:sp>
        <p:nvSpPr>
          <p:cNvPr id="137" name="Google Shape;137;p22"/>
          <p:cNvSpPr txBox="1"/>
          <p:nvPr/>
        </p:nvSpPr>
        <p:spPr>
          <a:xfrm>
            <a:off x="1370517" y="1010473"/>
            <a:ext cx="6892200" cy="1836900"/>
          </a:xfrm>
          <a:prstGeom prst="rect">
            <a:avLst/>
          </a:prstGeom>
          <a:noFill/>
          <a:ln>
            <a:noFill/>
          </a:ln>
        </p:spPr>
        <p:txBody>
          <a:bodyPr spcFirstLastPara="1" wrap="square" lIns="0" tIns="12700" rIns="0" bIns="0" anchor="t" anchorCtr="0">
            <a:spAutoFit/>
          </a:bodyPr>
          <a:lstStyle/>
          <a:p>
            <a:pPr marL="297815" marR="0" lvl="0" indent="-297815" algn="l" rtl="0">
              <a:lnSpc>
                <a:spcPct val="100000"/>
              </a:lnSpc>
              <a:spcBef>
                <a:spcPts val="810"/>
              </a:spcBef>
              <a:spcAft>
                <a:spcPts val="0"/>
              </a:spcAft>
              <a:buClr>
                <a:schemeClr val="dk1"/>
              </a:buClr>
              <a:buSzPts val="1500"/>
              <a:buFont typeface="Arial"/>
              <a:buChar char="●"/>
            </a:pPr>
            <a:r>
              <a:rPr lang="en-US" sz="1500" b="0" i="0" u="none" strike="noStrike" cap="none">
                <a:solidFill>
                  <a:schemeClr val="dk1"/>
                </a:solidFill>
                <a:latin typeface="Lato"/>
                <a:ea typeface="Lato"/>
                <a:cs typeface="Lato"/>
                <a:sym typeface="Lato"/>
              </a:rPr>
              <a:t>Uses </a:t>
            </a:r>
            <a:r>
              <a:rPr lang="en-US" sz="1500" b="0" i="0" u="none" strike="noStrike" cap="none">
                <a:solidFill>
                  <a:schemeClr val="dk1"/>
                </a:solidFill>
                <a:latin typeface="Arial"/>
                <a:ea typeface="Arial"/>
                <a:cs typeface="Arial"/>
                <a:sym typeface="Arial"/>
              </a:rPr>
              <a:t>machine</a:t>
            </a:r>
            <a:r>
              <a:rPr lang="en-US" sz="1500" b="0" i="0" u="none" strike="noStrike" cap="none">
                <a:solidFill>
                  <a:schemeClr val="dk1"/>
                </a:solidFill>
                <a:latin typeface="Lato"/>
                <a:ea typeface="Lato"/>
                <a:cs typeface="Lato"/>
                <a:sym typeface="Lato"/>
              </a:rPr>
              <a:t> learning and data analytics to automate the process of   identifying fraudulent claims and can develop heuristics around fraud indicators.</a:t>
            </a:r>
            <a:endParaRPr sz="1500" b="0" i="0" u="none" strike="noStrike" cap="none">
              <a:solidFill>
                <a:schemeClr val="dk1"/>
              </a:solidFill>
              <a:latin typeface="Lato"/>
              <a:ea typeface="Lato"/>
              <a:cs typeface="Lato"/>
              <a:sym typeface="Lato"/>
            </a:endParaRPr>
          </a:p>
          <a:p>
            <a:pPr marL="297815" marR="0" lvl="0" indent="-297815" algn="l" rtl="0">
              <a:lnSpc>
                <a:spcPct val="100000"/>
              </a:lnSpc>
              <a:spcBef>
                <a:spcPts val="810"/>
              </a:spcBef>
              <a:spcAft>
                <a:spcPts val="0"/>
              </a:spcAft>
              <a:buClr>
                <a:schemeClr val="dk1"/>
              </a:buClr>
              <a:buSzPts val="1500"/>
              <a:buFont typeface="Arial"/>
              <a:buChar char="●"/>
            </a:pPr>
            <a:r>
              <a:rPr lang="en-US" sz="1500" b="0" i="0" u="none" strike="noStrike" cap="none">
                <a:solidFill>
                  <a:schemeClr val="dk1"/>
                </a:solidFill>
                <a:latin typeface="Lato"/>
                <a:ea typeface="Lato"/>
                <a:cs typeface="Lato"/>
                <a:sym typeface="Lato"/>
              </a:rPr>
              <a:t>Implementation of this model has a good impact on insurance company’s  reputation in the market and on the customer’s satisfaction.</a:t>
            </a:r>
            <a:endParaRPr sz="1500" b="0" i="0" u="none" strike="noStrike" cap="none">
              <a:solidFill>
                <a:schemeClr val="dk1"/>
              </a:solidFill>
              <a:latin typeface="Lato"/>
              <a:ea typeface="Lato"/>
              <a:cs typeface="Lato"/>
              <a:sym typeface="Lato"/>
            </a:endParaRPr>
          </a:p>
          <a:p>
            <a:pPr marL="297815" marR="0" lvl="0" indent="-297815" algn="l" rtl="0">
              <a:lnSpc>
                <a:spcPct val="100000"/>
              </a:lnSpc>
              <a:spcBef>
                <a:spcPts val="810"/>
              </a:spcBef>
              <a:spcAft>
                <a:spcPts val="0"/>
              </a:spcAft>
              <a:buClr>
                <a:schemeClr val="dk1"/>
              </a:buClr>
              <a:buSzPts val="1500"/>
              <a:buFont typeface="Arial"/>
              <a:buChar char="●"/>
            </a:pPr>
            <a:r>
              <a:rPr lang="en-US" sz="1500" b="0" i="0" u="none" strike="noStrike" cap="none">
                <a:solidFill>
                  <a:schemeClr val="dk1"/>
                </a:solidFill>
                <a:latin typeface="Lato"/>
                <a:ea typeface="Lato"/>
                <a:cs typeface="Lato"/>
                <a:sym typeface="Lato"/>
              </a:rPr>
              <a:t>Our aim is to build an accurate machine learning model that can detect auto  insurance fraud to prevent it.</a:t>
            </a:r>
            <a:endParaRPr sz="1500" b="0" i="0" u="none" strike="noStrike" cap="none">
              <a:solidFill>
                <a:schemeClr val="dk1"/>
              </a:solidFill>
              <a:latin typeface="Lato"/>
              <a:ea typeface="Lato"/>
              <a:cs typeface="Lato"/>
              <a:sym typeface="Lato"/>
            </a:endParaRPr>
          </a:p>
        </p:txBody>
      </p:sp>
      <p:sp>
        <p:nvSpPr>
          <p:cNvPr id="138" name="Google Shape;138;p22"/>
          <p:cNvSpPr txBox="1"/>
          <p:nvPr/>
        </p:nvSpPr>
        <p:spPr>
          <a:xfrm>
            <a:off x="1738182" y="3153213"/>
            <a:ext cx="2663700" cy="11211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7200"/>
              <a:buFont typeface="Arial"/>
              <a:buNone/>
            </a:pPr>
            <a:r>
              <a:rPr lang="en-US" sz="7200" b="1" i="0" u="none" strike="noStrike" cap="none">
                <a:solidFill>
                  <a:schemeClr val="dk1"/>
                </a:solidFill>
                <a:latin typeface="Arial"/>
                <a:ea typeface="Arial"/>
                <a:cs typeface="Arial"/>
                <a:sym typeface="Arial"/>
              </a:rPr>
              <a:t>GOAL</a:t>
            </a:r>
            <a:endParaRPr sz="7200" b="0" i="0" u="none" strike="noStrike" cap="none">
              <a:solidFill>
                <a:schemeClr val="dk1"/>
              </a:solidFill>
              <a:latin typeface="Arial"/>
              <a:ea typeface="Arial"/>
              <a:cs typeface="Arial"/>
              <a:sym typeface="Arial"/>
            </a:endParaRPr>
          </a:p>
        </p:txBody>
      </p:sp>
      <p:sp>
        <p:nvSpPr>
          <p:cNvPr id="139" name="Google Shape;139;p22"/>
          <p:cNvSpPr txBox="1"/>
          <p:nvPr/>
        </p:nvSpPr>
        <p:spPr>
          <a:xfrm>
            <a:off x="4617107" y="3813611"/>
            <a:ext cx="3133200" cy="3207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Arial"/>
                <a:ea typeface="Arial"/>
                <a:cs typeface="Arial"/>
                <a:sym typeface="Arial"/>
              </a:rPr>
              <a:t>Reduce loss = More profit</a:t>
            </a: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43"/>
        <p:cNvGrpSpPr/>
        <p:nvPr/>
      </p:nvGrpSpPr>
      <p:grpSpPr>
        <a:xfrm>
          <a:off x="0" y="0"/>
          <a:ext cx="0" cy="0"/>
          <a:chOff x="0" y="0"/>
          <a:chExt cx="0" cy="0"/>
        </a:xfrm>
      </p:grpSpPr>
      <p:sp>
        <p:nvSpPr>
          <p:cNvPr id="144" name="Google Shape;144;p23"/>
          <p:cNvSpPr txBox="1"/>
          <p:nvPr/>
        </p:nvSpPr>
        <p:spPr>
          <a:xfrm>
            <a:off x="1540079" y="1083035"/>
            <a:ext cx="2862127" cy="1203039"/>
          </a:xfrm>
          <a:prstGeom prst="rect">
            <a:avLst/>
          </a:prstGeom>
          <a:noFill/>
          <a:ln>
            <a:noFill/>
          </a:ln>
        </p:spPr>
        <p:txBody>
          <a:bodyPr spcFirstLastPara="1" wrap="square" lIns="91425" tIns="91425" rIns="91425" bIns="0" anchor="t" anchorCtr="0">
            <a:noAutofit/>
          </a:bodyPr>
          <a:lstStyle/>
          <a:p>
            <a:pPr marL="0" marR="0" lvl="0" indent="0" algn="ctr" rtl="0">
              <a:lnSpc>
                <a:spcPct val="100000"/>
              </a:lnSpc>
              <a:spcBef>
                <a:spcPts val="0"/>
              </a:spcBef>
              <a:spcAft>
                <a:spcPts val="0"/>
              </a:spcAft>
              <a:buClr>
                <a:srgbClr val="F3F3F3"/>
              </a:buClr>
              <a:buSzPts val="1200"/>
              <a:buFont typeface="Fira Sans Condensed Light"/>
              <a:buNone/>
            </a:pPr>
            <a:r>
              <a:rPr lang="en-US" sz="1400" b="0" i="0" u="none" strike="noStrike" cap="none">
                <a:solidFill>
                  <a:schemeClr val="dk1"/>
                </a:solidFill>
                <a:latin typeface="Calibri"/>
                <a:ea typeface="Calibri"/>
                <a:cs typeface="Calibri"/>
                <a:sym typeface="Calibri"/>
              </a:rPr>
              <a:t>Explore and</a:t>
            </a:r>
            <a:endParaRPr sz="14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F3F3F3"/>
              </a:buClr>
              <a:buSzPts val="1200"/>
              <a:buFont typeface="Fira Sans Condensed Light"/>
              <a:buNone/>
            </a:pPr>
            <a:r>
              <a:rPr lang="en-US" sz="1400" b="0" i="0" u="none" strike="noStrike" cap="none">
                <a:solidFill>
                  <a:schemeClr val="dk1"/>
                </a:solidFill>
                <a:latin typeface="Calibri"/>
                <a:ea typeface="Calibri"/>
                <a:cs typeface="Calibri"/>
                <a:sym typeface="Calibri"/>
              </a:rPr>
              <a:t>understand the data</a:t>
            </a:r>
            <a:endParaRPr sz="1400" b="0" i="0" u="none" strike="noStrike" cap="none">
              <a:solidFill>
                <a:schemeClr val="dk1"/>
              </a:solidFill>
              <a:latin typeface="Arial"/>
              <a:ea typeface="Arial"/>
              <a:cs typeface="Arial"/>
              <a:sym typeface="Arial"/>
            </a:endParaRPr>
          </a:p>
        </p:txBody>
      </p:sp>
      <p:sp>
        <p:nvSpPr>
          <p:cNvPr id="145" name="Google Shape;145;p23"/>
          <p:cNvSpPr txBox="1"/>
          <p:nvPr/>
        </p:nvSpPr>
        <p:spPr>
          <a:xfrm>
            <a:off x="6872850" y="3106700"/>
            <a:ext cx="1776600" cy="993600"/>
          </a:xfrm>
          <a:prstGeom prst="rect">
            <a:avLst/>
          </a:prstGeom>
          <a:noFill/>
          <a:ln>
            <a:noFill/>
          </a:ln>
        </p:spPr>
        <p:txBody>
          <a:bodyPr spcFirstLastPara="1" wrap="square" lIns="91425" tIns="91425" rIns="91425" bIns="0" anchor="t" anchorCtr="0">
            <a:noAutofit/>
          </a:bodyPr>
          <a:lstStyle/>
          <a:p>
            <a:pPr marL="0" marR="0" lvl="0" indent="0" algn="ctr" rtl="0">
              <a:lnSpc>
                <a:spcPct val="100000"/>
              </a:lnSpc>
              <a:spcBef>
                <a:spcPts val="0"/>
              </a:spcBef>
              <a:spcAft>
                <a:spcPts val="160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Choose &amp; fit the best model</a:t>
            </a:r>
            <a:endParaRPr sz="1400" b="0" i="0" u="none" strike="noStrike" cap="none">
              <a:solidFill>
                <a:schemeClr val="dk1"/>
              </a:solidFill>
              <a:latin typeface="Calibri"/>
              <a:ea typeface="Calibri"/>
              <a:cs typeface="Calibri"/>
              <a:sym typeface="Calibri"/>
            </a:endParaRPr>
          </a:p>
        </p:txBody>
      </p:sp>
      <p:sp>
        <p:nvSpPr>
          <p:cNvPr id="146" name="Google Shape;146;p23"/>
          <p:cNvSpPr txBox="1"/>
          <p:nvPr/>
        </p:nvSpPr>
        <p:spPr>
          <a:xfrm>
            <a:off x="2197100" y="1523025"/>
            <a:ext cx="1658400" cy="368400"/>
          </a:xfrm>
          <a:prstGeom prst="rect">
            <a:avLst/>
          </a:prstGeom>
          <a:noFill/>
          <a:ln>
            <a:noFill/>
          </a:ln>
        </p:spPr>
        <p:txBody>
          <a:bodyPr spcFirstLastPara="1" wrap="square" lIns="91425" tIns="255600" rIns="91425" bIns="0" anchor="ctr" anchorCtr="0">
            <a:noAutofit/>
          </a:bodyPr>
          <a:lstStyle/>
          <a:p>
            <a:pPr marL="0" marR="0" lvl="0" indent="0" algn="ctr" rtl="0">
              <a:lnSpc>
                <a:spcPct val="100000"/>
              </a:lnSpc>
              <a:spcBef>
                <a:spcPts val="0"/>
              </a:spcBef>
              <a:spcAft>
                <a:spcPts val="1600"/>
              </a:spcAft>
              <a:buClr>
                <a:srgbClr val="000000"/>
              </a:buClr>
              <a:buSzPts val="1800"/>
              <a:buFont typeface="Arial"/>
              <a:buNone/>
            </a:pPr>
            <a:r>
              <a:rPr lang="en-US" sz="1800" b="1" i="0" u="none" strike="noStrike" cap="none">
                <a:solidFill>
                  <a:schemeClr val="dk1"/>
                </a:solidFill>
                <a:latin typeface="Rajdhani"/>
                <a:ea typeface="Rajdhani"/>
                <a:cs typeface="Rajdhani"/>
                <a:sym typeface="Rajdhani"/>
              </a:rPr>
              <a:t>EDA</a:t>
            </a:r>
            <a:endParaRPr sz="1800" b="1" i="0" u="none" strike="noStrike" cap="none">
              <a:solidFill>
                <a:schemeClr val="dk1"/>
              </a:solidFill>
              <a:latin typeface="Rajdhani"/>
              <a:ea typeface="Rajdhani"/>
              <a:cs typeface="Rajdhani"/>
              <a:sym typeface="Rajdhani"/>
            </a:endParaRPr>
          </a:p>
        </p:txBody>
      </p:sp>
      <p:sp>
        <p:nvSpPr>
          <p:cNvPr id="147" name="Google Shape;147;p23"/>
          <p:cNvSpPr txBox="1"/>
          <p:nvPr/>
        </p:nvSpPr>
        <p:spPr>
          <a:xfrm>
            <a:off x="5288600" y="1454483"/>
            <a:ext cx="1658400" cy="371400"/>
          </a:xfrm>
          <a:prstGeom prst="rect">
            <a:avLst/>
          </a:prstGeom>
          <a:noFill/>
          <a:ln>
            <a:noFill/>
          </a:ln>
        </p:spPr>
        <p:txBody>
          <a:bodyPr spcFirstLastPara="1" wrap="square" lIns="91425" tIns="255600" rIns="91425" bIns="0" anchor="ctr" anchorCtr="0">
            <a:noAutofit/>
          </a:bodyPr>
          <a:lstStyle/>
          <a:p>
            <a:pPr marL="0" marR="0" lvl="0" indent="0" algn="ctr" rtl="0">
              <a:lnSpc>
                <a:spcPct val="100000"/>
              </a:lnSpc>
              <a:spcBef>
                <a:spcPts val="0"/>
              </a:spcBef>
              <a:spcAft>
                <a:spcPts val="1600"/>
              </a:spcAft>
              <a:buClr>
                <a:srgbClr val="000000"/>
              </a:buClr>
              <a:buSzPts val="1800"/>
              <a:buFont typeface="Arial"/>
              <a:buNone/>
            </a:pPr>
            <a:r>
              <a:rPr lang="en-US" sz="1800" b="1" i="0" u="none" strike="noStrike" cap="none">
                <a:solidFill>
                  <a:schemeClr val="dk1"/>
                </a:solidFill>
                <a:latin typeface="Rajdhani"/>
                <a:ea typeface="Rajdhani"/>
                <a:cs typeface="Rajdhani"/>
                <a:sym typeface="Rajdhani"/>
              </a:rPr>
              <a:t>Modelling</a:t>
            </a:r>
            <a:endParaRPr sz="1800" b="1" i="0" u="none" strike="noStrike" cap="none">
              <a:solidFill>
                <a:schemeClr val="dk1"/>
              </a:solidFill>
              <a:latin typeface="Rajdhani"/>
              <a:ea typeface="Rajdhani"/>
              <a:cs typeface="Rajdhani"/>
              <a:sym typeface="Rajdhani"/>
            </a:endParaRPr>
          </a:p>
        </p:txBody>
      </p:sp>
      <p:sp>
        <p:nvSpPr>
          <p:cNvPr id="148" name="Google Shape;148;p23"/>
          <p:cNvSpPr txBox="1"/>
          <p:nvPr/>
        </p:nvSpPr>
        <p:spPr>
          <a:xfrm>
            <a:off x="651201" y="2625904"/>
            <a:ext cx="1658400" cy="371400"/>
          </a:xfrm>
          <a:prstGeom prst="rect">
            <a:avLst/>
          </a:prstGeom>
          <a:noFill/>
          <a:ln>
            <a:noFill/>
          </a:ln>
        </p:spPr>
        <p:txBody>
          <a:bodyPr spcFirstLastPara="1" wrap="square" lIns="91425" tIns="255600" rIns="91425" bIns="0" anchor="ctr" anchorCtr="0">
            <a:noAutofit/>
          </a:bodyPr>
          <a:lstStyle/>
          <a:p>
            <a:pPr marL="0" marR="0" lvl="0" indent="0" algn="ctr" rtl="0">
              <a:lnSpc>
                <a:spcPct val="100000"/>
              </a:lnSpc>
              <a:spcBef>
                <a:spcPts val="0"/>
              </a:spcBef>
              <a:spcAft>
                <a:spcPts val="1600"/>
              </a:spcAft>
              <a:buClr>
                <a:srgbClr val="000000"/>
              </a:buClr>
              <a:buSzPts val="1800"/>
              <a:buFont typeface="Arial"/>
              <a:buNone/>
            </a:pPr>
            <a:r>
              <a:rPr lang="en-US" sz="1800" b="1" i="0" u="none" strike="noStrike" cap="none">
                <a:solidFill>
                  <a:schemeClr val="dk1"/>
                </a:solidFill>
                <a:latin typeface="Rajdhani"/>
                <a:ea typeface="Rajdhani"/>
                <a:cs typeface="Rajdhani"/>
                <a:sym typeface="Rajdhani"/>
              </a:rPr>
              <a:t>Data cleaning</a:t>
            </a:r>
            <a:endParaRPr sz="1800" b="1" i="0" u="none" strike="noStrike" cap="none">
              <a:solidFill>
                <a:schemeClr val="dk1"/>
              </a:solidFill>
              <a:latin typeface="Rajdhani"/>
              <a:ea typeface="Rajdhani"/>
              <a:cs typeface="Rajdhani"/>
              <a:sym typeface="Rajdhani"/>
            </a:endParaRPr>
          </a:p>
        </p:txBody>
      </p:sp>
      <p:sp>
        <p:nvSpPr>
          <p:cNvPr id="149" name="Google Shape;149;p23"/>
          <p:cNvSpPr txBox="1"/>
          <p:nvPr/>
        </p:nvSpPr>
        <p:spPr>
          <a:xfrm>
            <a:off x="6872849" y="2710958"/>
            <a:ext cx="1658400" cy="371400"/>
          </a:xfrm>
          <a:prstGeom prst="rect">
            <a:avLst/>
          </a:prstGeom>
          <a:noFill/>
          <a:ln>
            <a:noFill/>
          </a:ln>
        </p:spPr>
        <p:txBody>
          <a:bodyPr spcFirstLastPara="1" wrap="square" lIns="91425" tIns="255600" rIns="91425" bIns="0" anchor="ctr" anchorCtr="0">
            <a:noAutofit/>
          </a:bodyPr>
          <a:lstStyle/>
          <a:p>
            <a:pPr marL="0" marR="0" lvl="0" indent="0" algn="ctr" rtl="0">
              <a:lnSpc>
                <a:spcPct val="100000"/>
              </a:lnSpc>
              <a:spcBef>
                <a:spcPts val="0"/>
              </a:spcBef>
              <a:spcAft>
                <a:spcPts val="1600"/>
              </a:spcAft>
              <a:buClr>
                <a:srgbClr val="000000"/>
              </a:buClr>
              <a:buSzPts val="1800"/>
              <a:buFont typeface="Arial"/>
              <a:buNone/>
            </a:pPr>
            <a:r>
              <a:rPr lang="en-US" sz="1800" b="1" i="0" u="none" strike="noStrike" cap="none">
                <a:solidFill>
                  <a:schemeClr val="dk1"/>
                </a:solidFill>
                <a:latin typeface="Rajdhani"/>
                <a:ea typeface="Rajdhani"/>
                <a:cs typeface="Rajdhani"/>
                <a:sym typeface="Rajdhani"/>
              </a:rPr>
              <a:t>Evaluation</a:t>
            </a:r>
            <a:endParaRPr sz="1800" b="1" i="0" u="none" strike="noStrike" cap="none">
              <a:solidFill>
                <a:schemeClr val="dk1"/>
              </a:solidFill>
              <a:latin typeface="Rajdhani"/>
              <a:ea typeface="Rajdhani"/>
              <a:cs typeface="Rajdhani"/>
              <a:sym typeface="Rajdhani"/>
            </a:endParaRPr>
          </a:p>
        </p:txBody>
      </p:sp>
      <p:sp>
        <p:nvSpPr>
          <p:cNvPr id="150" name="Google Shape;150;p23"/>
          <p:cNvSpPr txBox="1"/>
          <p:nvPr/>
        </p:nvSpPr>
        <p:spPr>
          <a:xfrm>
            <a:off x="3742800" y="2681417"/>
            <a:ext cx="1658400" cy="371400"/>
          </a:xfrm>
          <a:prstGeom prst="rect">
            <a:avLst/>
          </a:prstGeom>
          <a:noFill/>
          <a:ln>
            <a:noFill/>
          </a:ln>
        </p:spPr>
        <p:txBody>
          <a:bodyPr spcFirstLastPara="1" wrap="square" lIns="91425" tIns="255600" rIns="91425" bIns="0" anchor="ctr" anchorCtr="0">
            <a:noAutofit/>
          </a:bodyPr>
          <a:lstStyle/>
          <a:p>
            <a:pPr marL="0" marR="0" lvl="0" indent="0" algn="ctr" rtl="0">
              <a:lnSpc>
                <a:spcPct val="100000"/>
              </a:lnSpc>
              <a:spcBef>
                <a:spcPts val="0"/>
              </a:spcBef>
              <a:spcAft>
                <a:spcPts val="1600"/>
              </a:spcAft>
              <a:buClr>
                <a:srgbClr val="000000"/>
              </a:buClr>
              <a:buSzPts val="1800"/>
              <a:buFont typeface="Arial"/>
              <a:buNone/>
            </a:pPr>
            <a:r>
              <a:rPr lang="en-US" sz="1800" b="1" i="0" u="none" strike="noStrike" cap="none">
                <a:solidFill>
                  <a:schemeClr val="dk1"/>
                </a:solidFill>
                <a:latin typeface="Rajdhani"/>
                <a:ea typeface="Rajdhani"/>
                <a:cs typeface="Rajdhani"/>
                <a:sym typeface="Rajdhani"/>
              </a:rPr>
              <a:t>Pre-processing</a:t>
            </a:r>
            <a:endParaRPr sz="1800" b="1" i="0" u="none" strike="noStrike" cap="none">
              <a:solidFill>
                <a:schemeClr val="dk1"/>
              </a:solidFill>
              <a:latin typeface="Rajdhani"/>
              <a:ea typeface="Rajdhani"/>
              <a:cs typeface="Rajdhani"/>
              <a:sym typeface="Rajdhani"/>
            </a:endParaRPr>
          </a:p>
        </p:txBody>
      </p:sp>
      <p:sp>
        <p:nvSpPr>
          <p:cNvPr id="151" name="Google Shape;151;p23"/>
          <p:cNvSpPr/>
          <p:nvPr/>
        </p:nvSpPr>
        <p:spPr>
          <a:xfrm>
            <a:off x="1194250" y="2005044"/>
            <a:ext cx="572700" cy="5727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52" name="Google Shape;152;p23"/>
          <p:cNvSpPr/>
          <p:nvPr/>
        </p:nvSpPr>
        <p:spPr>
          <a:xfrm>
            <a:off x="2739950" y="2005044"/>
            <a:ext cx="572700" cy="5727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53" name="Google Shape;153;p23"/>
          <p:cNvSpPr/>
          <p:nvPr/>
        </p:nvSpPr>
        <p:spPr>
          <a:xfrm>
            <a:off x="4285650" y="2005044"/>
            <a:ext cx="572700" cy="5727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54" name="Google Shape;154;p23"/>
          <p:cNvSpPr/>
          <p:nvPr/>
        </p:nvSpPr>
        <p:spPr>
          <a:xfrm>
            <a:off x="5831350" y="2005044"/>
            <a:ext cx="572700" cy="5727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55" name="Google Shape;155;p23"/>
          <p:cNvSpPr/>
          <p:nvPr/>
        </p:nvSpPr>
        <p:spPr>
          <a:xfrm>
            <a:off x="7376950" y="2017576"/>
            <a:ext cx="572700" cy="5727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cxnSp>
        <p:nvCxnSpPr>
          <p:cNvPr id="156" name="Google Shape;156;p23"/>
          <p:cNvCxnSpPr>
            <a:stCxn id="151" idx="6"/>
            <a:endCxn id="152" idx="2"/>
          </p:cNvCxnSpPr>
          <p:nvPr/>
        </p:nvCxnSpPr>
        <p:spPr>
          <a:xfrm>
            <a:off x="1766950" y="2291394"/>
            <a:ext cx="972900" cy="0"/>
          </a:xfrm>
          <a:prstGeom prst="straightConnector1">
            <a:avLst/>
          </a:prstGeom>
          <a:noFill/>
          <a:ln w="19050" cap="flat" cmpd="sng">
            <a:solidFill>
              <a:srgbClr val="888888"/>
            </a:solidFill>
            <a:prstDash val="solid"/>
            <a:round/>
            <a:headEnd type="none" w="sm" len="sm"/>
            <a:tailEnd type="none" w="sm" len="sm"/>
          </a:ln>
        </p:spPr>
      </p:cxnSp>
      <p:cxnSp>
        <p:nvCxnSpPr>
          <p:cNvPr id="157" name="Google Shape;157;p23"/>
          <p:cNvCxnSpPr>
            <a:stCxn id="152" idx="6"/>
            <a:endCxn id="153" idx="2"/>
          </p:cNvCxnSpPr>
          <p:nvPr/>
        </p:nvCxnSpPr>
        <p:spPr>
          <a:xfrm>
            <a:off x="3312650" y="2291394"/>
            <a:ext cx="972900" cy="0"/>
          </a:xfrm>
          <a:prstGeom prst="straightConnector1">
            <a:avLst/>
          </a:prstGeom>
          <a:noFill/>
          <a:ln w="19050" cap="flat" cmpd="sng">
            <a:solidFill>
              <a:srgbClr val="888888"/>
            </a:solidFill>
            <a:prstDash val="solid"/>
            <a:round/>
            <a:headEnd type="none" w="sm" len="sm"/>
            <a:tailEnd type="none" w="sm" len="sm"/>
          </a:ln>
        </p:spPr>
      </p:cxnSp>
      <p:cxnSp>
        <p:nvCxnSpPr>
          <p:cNvPr id="158" name="Google Shape;158;p23"/>
          <p:cNvCxnSpPr>
            <a:stCxn id="153" idx="6"/>
            <a:endCxn id="154" idx="2"/>
          </p:cNvCxnSpPr>
          <p:nvPr/>
        </p:nvCxnSpPr>
        <p:spPr>
          <a:xfrm>
            <a:off x="4858350" y="2291394"/>
            <a:ext cx="972900" cy="0"/>
          </a:xfrm>
          <a:prstGeom prst="straightConnector1">
            <a:avLst/>
          </a:prstGeom>
          <a:noFill/>
          <a:ln w="19050" cap="flat" cmpd="sng">
            <a:solidFill>
              <a:srgbClr val="888888"/>
            </a:solidFill>
            <a:prstDash val="solid"/>
            <a:round/>
            <a:headEnd type="none" w="sm" len="sm"/>
            <a:tailEnd type="none" w="sm" len="sm"/>
          </a:ln>
        </p:spPr>
      </p:cxnSp>
      <p:cxnSp>
        <p:nvCxnSpPr>
          <p:cNvPr id="159" name="Google Shape;159;p23"/>
          <p:cNvCxnSpPr>
            <a:stCxn id="154" idx="6"/>
            <a:endCxn id="155" idx="2"/>
          </p:cNvCxnSpPr>
          <p:nvPr/>
        </p:nvCxnSpPr>
        <p:spPr>
          <a:xfrm>
            <a:off x="6404050" y="2291394"/>
            <a:ext cx="972900" cy="12600"/>
          </a:xfrm>
          <a:prstGeom prst="straightConnector1">
            <a:avLst/>
          </a:prstGeom>
          <a:noFill/>
          <a:ln w="19050" cap="flat" cmpd="sng">
            <a:solidFill>
              <a:srgbClr val="888888"/>
            </a:solidFill>
            <a:prstDash val="solid"/>
            <a:round/>
            <a:headEnd type="none" w="sm" len="sm"/>
            <a:tailEnd type="none" w="sm" len="sm"/>
          </a:ln>
        </p:spPr>
      </p:cxnSp>
      <p:grpSp>
        <p:nvGrpSpPr>
          <p:cNvPr id="160" name="Google Shape;160;p23"/>
          <p:cNvGrpSpPr/>
          <p:nvPr/>
        </p:nvGrpSpPr>
        <p:grpSpPr>
          <a:xfrm>
            <a:off x="2866179" y="2127517"/>
            <a:ext cx="288452" cy="275353"/>
            <a:chOff x="4126815" y="2760704"/>
            <a:chExt cx="380393" cy="363118"/>
          </a:xfrm>
        </p:grpSpPr>
        <p:sp>
          <p:nvSpPr>
            <p:cNvPr id="161" name="Google Shape;161;p23"/>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gradFill>
              <a:gsLst>
                <a:gs pos="0">
                  <a:srgbClr val="C8B2E9"/>
                </a:gs>
                <a:gs pos="35000">
                  <a:srgbClr val="D6CAED"/>
                </a:gs>
                <a:gs pos="100000">
                  <a:srgbClr val="EFE8FA"/>
                </a:gs>
              </a:gsLst>
              <a:lin ang="16200038" scaled="0"/>
            </a:gradFill>
            <a:ln w="9525" cap="flat" cmpd="sng">
              <a:solidFill>
                <a:srgbClr val="7C5F9F"/>
              </a:solidFill>
              <a:prstDash val="solid"/>
              <a:round/>
              <a:headEnd type="none" w="sm" len="sm"/>
              <a:tailEnd type="none" w="sm" len="sm"/>
            </a:ln>
            <a:effectLst>
              <a:outerShdw blurRad="40000" dist="20000" dir="5400000" rotWithShape="0">
                <a:srgbClr val="000000">
                  <a:alpha val="3647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2" name="Google Shape;162;p23"/>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gradFill>
              <a:gsLst>
                <a:gs pos="0">
                  <a:srgbClr val="C8B2E9"/>
                </a:gs>
                <a:gs pos="35000">
                  <a:srgbClr val="D6CAED"/>
                </a:gs>
                <a:gs pos="100000">
                  <a:srgbClr val="EFE8FA"/>
                </a:gs>
              </a:gsLst>
              <a:lin ang="16200038" scaled="0"/>
            </a:gradFill>
            <a:ln w="9525" cap="flat" cmpd="sng">
              <a:solidFill>
                <a:srgbClr val="7C5F9F"/>
              </a:solidFill>
              <a:prstDash val="solid"/>
              <a:round/>
              <a:headEnd type="none" w="sm" len="sm"/>
              <a:tailEnd type="none" w="sm" len="sm"/>
            </a:ln>
            <a:effectLst>
              <a:outerShdw blurRad="40000" dist="20000" dir="5400000" rotWithShape="0">
                <a:srgbClr val="000000">
                  <a:alpha val="3647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3" name="Google Shape;163;p23"/>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gradFill>
              <a:gsLst>
                <a:gs pos="0">
                  <a:srgbClr val="C8B2E9"/>
                </a:gs>
                <a:gs pos="35000">
                  <a:srgbClr val="D6CAED"/>
                </a:gs>
                <a:gs pos="100000">
                  <a:srgbClr val="EFE8FA"/>
                </a:gs>
              </a:gsLst>
              <a:lin ang="16200038" scaled="0"/>
            </a:gradFill>
            <a:ln w="9525" cap="flat" cmpd="sng">
              <a:solidFill>
                <a:srgbClr val="7C5F9F"/>
              </a:solidFill>
              <a:prstDash val="solid"/>
              <a:round/>
              <a:headEnd type="none" w="sm" len="sm"/>
              <a:tailEnd type="none" w="sm" len="sm"/>
            </a:ln>
            <a:effectLst>
              <a:outerShdw blurRad="40000" dist="20000" dir="5400000" rotWithShape="0">
                <a:srgbClr val="000000">
                  <a:alpha val="3647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4" name="Google Shape;164;p23"/>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gradFill>
              <a:gsLst>
                <a:gs pos="0">
                  <a:srgbClr val="C8B2E9"/>
                </a:gs>
                <a:gs pos="35000">
                  <a:srgbClr val="D6CAED"/>
                </a:gs>
                <a:gs pos="100000">
                  <a:srgbClr val="EFE8FA"/>
                </a:gs>
              </a:gsLst>
              <a:lin ang="16200038" scaled="0"/>
            </a:gradFill>
            <a:ln w="9525" cap="flat" cmpd="sng">
              <a:solidFill>
                <a:srgbClr val="7C5F9F"/>
              </a:solidFill>
              <a:prstDash val="solid"/>
              <a:round/>
              <a:headEnd type="none" w="sm" len="sm"/>
              <a:tailEnd type="none" w="sm" len="sm"/>
            </a:ln>
            <a:effectLst>
              <a:outerShdw blurRad="40000" dist="20000" dir="5400000" rotWithShape="0">
                <a:srgbClr val="000000">
                  <a:alpha val="3647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grpSp>
        <p:nvGrpSpPr>
          <p:cNvPr id="165" name="Google Shape;165;p23"/>
          <p:cNvGrpSpPr/>
          <p:nvPr/>
        </p:nvGrpSpPr>
        <p:grpSpPr>
          <a:xfrm>
            <a:off x="1331243" y="2139980"/>
            <a:ext cx="281276" cy="280988"/>
            <a:chOff x="2497275" y="2744159"/>
            <a:chExt cx="370930" cy="370550"/>
          </a:xfrm>
        </p:grpSpPr>
        <p:sp>
          <p:nvSpPr>
            <p:cNvPr id="166" name="Google Shape;166;p23"/>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gradFill>
              <a:gsLst>
                <a:gs pos="0">
                  <a:srgbClr val="C8B2E9"/>
                </a:gs>
                <a:gs pos="35000">
                  <a:srgbClr val="D6CAED"/>
                </a:gs>
                <a:gs pos="100000">
                  <a:srgbClr val="EFE8FA"/>
                </a:gs>
              </a:gsLst>
              <a:lin ang="16200000" scaled="0"/>
            </a:gradFill>
            <a:ln w="9525" cap="flat" cmpd="sng">
              <a:solidFill>
                <a:srgbClr val="7C5F9F"/>
              </a:solidFill>
              <a:prstDash val="solid"/>
              <a:round/>
              <a:headEnd type="none" w="sm" len="sm"/>
              <a:tailEnd type="none" w="sm" len="sm"/>
            </a:ln>
            <a:effectLst>
              <a:outerShdw blurRad="40000" dist="20000" dir="5400000" rotWithShape="0">
                <a:srgbClr val="000000">
                  <a:alpha val="3647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7" name="Google Shape;167;p23"/>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gradFill>
              <a:gsLst>
                <a:gs pos="0">
                  <a:srgbClr val="C8B2E9"/>
                </a:gs>
                <a:gs pos="35000">
                  <a:srgbClr val="D6CAED"/>
                </a:gs>
                <a:gs pos="100000">
                  <a:srgbClr val="EFE8FA"/>
                </a:gs>
              </a:gsLst>
              <a:lin ang="16200000" scaled="0"/>
            </a:gradFill>
            <a:ln w="9525" cap="flat" cmpd="sng">
              <a:solidFill>
                <a:srgbClr val="7C5F9F"/>
              </a:solidFill>
              <a:prstDash val="solid"/>
              <a:round/>
              <a:headEnd type="none" w="sm" len="sm"/>
              <a:tailEnd type="none" w="sm" len="sm"/>
            </a:ln>
            <a:effectLst>
              <a:outerShdw blurRad="40000" dist="20000" dir="5400000" rotWithShape="0">
                <a:srgbClr val="000000">
                  <a:alpha val="3647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8" name="Google Shape;168;p23"/>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gradFill>
              <a:gsLst>
                <a:gs pos="0">
                  <a:srgbClr val="C8B2E9"/>
                </a:gs>
                <a:gs pos="35000">
                  <a:srgbClr val="D6CAED"/>
                </a:gs>
                <a:gs pos="100000">
                  <a:srgbClr val="EFE8FA"/>
                </a:gs>
              </a:gsLst>
              <a:lin ang="16200000" scaled="0"/>
            </a:gradFill>
            <a:ln w="9525" cap="flat" cmpd="sng">
              <a:solidFill>
                <a:srgbClr val="7C5F9F"/>
              </a:solidFill>
              <a:prstDash val="solid"/>
              <a:round/>
              <a:headEnd type="none" w="sm" len="sm"/>
              <a:tailEnd type="none" w="sm" len="sm"/>
            </a:ln>
            <a:effectLst>
              <a:outerShdw blurRad="40000" dist="20000" dir="5400000" rotWithShape="0">
                <a:srgbClr val="000000">
                  <a:alpha val="3647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9" name="Google Shape;169;p23"/>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gradFill>
              <a:gsLst>
                <a:gs pos="0">
                  <a:srgbClr val="C8B2E9"/>
                </a:gs>
                <a:gs pos="35000">
                  <a:srgbClr val="D6CAED"/>
                </a:gs>
                <a:gs pos="100000">
                  <a:srgbClr val="EFE8FA"/>
                </a:gs>
              </a:gsLst>
              <a:lin ang="16200000" scaled="0"/>
            </a:gradFill>
            <a:ln w="9525" cap="flat" cmpd="sng">
              <a:solidFill>
                <a:srgbClr val="7C5F9F"/>
              </a:solidFill>
              <a:prstDash val="solid"/>
              <a:round/>
              <a:headEnd type="none" w="sm" len="sm"/>
              <a:tailEnd type="none" w="sm" len="sm"/>
            </a:ln>
            <a:effectLst>
              <a:outerShdw blurRad="40000" dist="20000" dir="5400000" rotWithShape="0">
                <a:srgbClr val="000000">
                  <a:alpha val="3647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70" name="Google Shape;170;p23"/>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gradFill>
              <a:gsLst>
                <a:gs pos="0">
                  <a:srgbClr val="C8B2E9"/>
                </a:gs>
                <a:gs pos="35000">
                  <a:srgbClr val="D6CAED"/>
                </a:gs>
                <a:gs pos="100000">
                  <a:srgbClr val="EFE8FA"/>
                </a:gs>
              </a:gsLst>
              <a:lin ang="16200000" scaled="0"/>
            </a:gradFill>
            <a:ln w="9525" cap="flat" cmpd="sng">
              <a:solidFill>
                <a:srgbClr val="7C5F9F"/>
              </a:solidFill>
              <a:prstDash val="solid"/>
              <a:round/>
              <a:headEnd type="none" w="sm" len="sm"/>
              <a:tailEnd type="none" w="sm" len="sm"/>
            </a:ln>
            <a:effectLst>
              <a:outerShdw blurRad="40000" dist="20000" dir="5400000" rotWithShape="0">
                <a:srgbClr val="000000">
                  <a:alpha val="3647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71" name="Google Shape;171;p23"/>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gradFill>
              <a:gsLst>
                <a:gs pos="0">
                  <a:srgbClr val="C8B2E9"/>
                </a:gs>
                <a:gs pos="35000">
                  <a:srgbClr val="D6CAED"/>
                </a:gs>
                <a:gs pos="100000">
                  <a:srgbClr val="EFE8FA"/>
                </a:gs>
              </a:gsLst>
              <a:lin ang="16200000" scaled="0"/>
            </a:gradFill>
            <a:ln w="9525" cap="flat" cmpd="sng">
              <a:solidFill>
                <a:srgbClr val="7C5F9F"/>
              </a:solidFill>
              <a:prstDash val="solid"/>
              <a:round/>
              <a:headEnd type="none" w="sm" len="sm"/>
              <a:tailEnd type="none" w="sm" len="sm"/>
            </a:ln>
            <a:effectLst>
              <a:outerShdw blurRad="40000" dist="20000" dir="5400000" rotWithShape="0">
                <a:srgbClr val="000000">
                  <a:alpha val="3647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sp>
        <p:nvSpPr>
          <p:cNvPr id="172" name="Google Shape;172;p23"/>
          <p:cNvSpPr/>
          <p:nvPr/>
        </p:nvSpPr>
        <p:spPr>
          <a:xfrm>
            <a:off x="4385820" y="2104564"/>
            <a:ext cx="368371" cy="368340"/>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gradFill>
            <a:gsLst>
              <a:gs pos="0">
                <a:srgbClr val="C8B2E9"/>
              </a:gs>
              <a:gs pos="35000">
                <a:srgbClr val="D6CAED"/>
              </a:gs>
              <a:gs pos="100000">
                <a:srgbClr val="EFE8FA"/>
              </a:gs>
            </a:gsLst>
            <a:lin ang="16200000" scaled="0"/>
          </a:gradFill>
          <a:ln w="9525" cap="flat" cmpd="sng">
            <a:solidFill>
              <a:srgbClr val="7C5F9F"/>
            </a:solidFill>
            <a:prstDash val="solid"/>
            <a:round/>
            <a:headEnd type="none" w="sm" len="sm"/>
            <a:tailEnd type="none" w="sm" len="sm"/>
          </a:ln>
          <a:effectLst>
            <a:outerShdw blurRad="40000" dist="20000" dir="5400000" rotWithShape="0">
              <a:srgbClr val="000000">
                <a:alpha val="3647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nvGrpSpPr>
          <p:cNvPr id="173" name="Google Shape;173;p23"/>
          <p:cNvGrpSpPr/>
          <p:nvPr/>
        </p:nvGrpSpPr>
        <p:grpSpPr>
          <a:xfrm>
            <a:off x="5886488" y="2127878"/>
            <a:ext cx="426329" cy="332375"/>
            <a:chOff x="2611458" y="3816374"/>
            <a:chExt cx="426329" cy="332375"/>
          </a:xfrm>
        </p:grpSpPr>
        <p:sp>
          <p:nvSpPr>
            <p:cNvPr id="174" name="Google Shape;174;p23"/>
            <p:cNvSpPr/>
            <p:nvPr/>
          </p:nvSpPr>
          <p:spPr>
            <a:xfrm>
              <a:off x="2611458" y="3816374"/>
              <a:ext cx="426329" cy="332375"/>
            </a:xfrm>
            <a:custGeom>
              <a:avLst/>
              <a:gdLst/>
              <a:ahLst/>
              <a:cxnLst/>
              <a:rect l="l" t="t" r="r" b="b"/>
              <a:pathLst>
                <a:path w="13395" h="10443" extrusionOk="0">
                  <a:moveTo>
                    <a:pt x="13002" y="429"/>
                  </a:moveTo>
                  <a:lnTo>
                    <a:pt x="12966" y="846"/>
                  </a:lnTo>
                  <a:lnTo>
                    <a:pt x="11418" y="846"/>
                  </a:lnTo>
                  <a:cubicBezTo>
                    <a:pt x="11299" y="846"/>
                    <a:pt x="11216" y="929"/>
                    <a:pt x="11216" y="1048"/>
                  </a:cubicBezTo>
                  <a:cubicBezTo>
                    <a:pt x="11216" y="1167"/>
                    <a:pt x="11299" y="1263"/>
                    <a:pt x="11418" y="1263"/>
                  </a:cubicBezTo>
                  <a:lnTo>
                    <a:pt x="12633" y="1263"/>
                  </a:lnTo>
                  <a:lnTo>
                    <a:pt x="12633" y="7501"/>
                  </a:lnTo>
                  <a:lnTo>
                    <a:pt x="5429" y="7501"/>
                  </a:lnTo>
                  <a:lnTo>
                    <a:pt x="5429" y="7287"/>
                  </a:lnTo>
                  <a:cubicBezTo>
                    <a:pt x="5429" y="7168"/>
                    <a:pt x="5334" y="7085"/>
                    <a:pt x="5215" y="7085"/>
                  </a:cubicBezTo>
                  <a:lnTo>
                    <a:pt x="4870" y="7085"/>
                  </a:lnTo>
                  <a:cubicBezTo>
                    <a:pt x="4834" y="6942"/>
                    <a:pt x="4786" y="6811"/>
                    <a:pt x="4715" y="6692"/>
                  </a:cubicBezTo>
                  <a:lnTo>
                    <a:pt x="4953" y="6454"/>
                  </a:lnTo>
                  <a:cubicBezTo>
                    <a:pt x="5036" y="6358"/>
                    <a:pt x="5036" y="6227"/>
                    <a:pt x="4953" y="6156"/>
                  </a:cubicBezTo>
                  <a:lnTo>
                    <a:pt x="4310" y="5513"/>
                  </a:lnTo>
                  <a:cubicBezTo>
                    <a:pt x="4263" y="5477"/>
                    <a:pt x="4215" y="5454"/>
                    <a:pt x="4155" y="5454"/>
                  </a:cubicBezTo>
                  <a:cubicBezTo>
                    <a:pt x="4096" y="5454"/>
                    <a:pt x="4060" y="5477"/>
                    <a:pt x="4013" y="5513"/>
                  </a:cubicBezTo>
                  <a:lnTo>
                    <a:pt x="3774" y="5751"/>
                  </a:lnTo>
                  <a:cubicBezTo>
                    <a:pt x="3655" y="5692"/>
                    <a:pt x="3524" y="5632"/>
                    <a:pt x="3382" y="5596"/>
                  </a:cubicBezTo>
                  <a:lnTo>
                    <a:pt x="3382" y="5251"/>
                  </a:lnTo>
                  <a:cubicBezTo>
                    <a:pt x="3382" y="5132"/>
                    <a:pt x="3298" y="5037"/>
                    <a:pt x="3179" y="5037"/>
                  </a:cubicBezTo>
                  <a:lnTo>
                    <a:pt x="2655" y="5037"/>
                  </a:lnTo>
                  <a:lnTo>
                    <a:pt x="2655" y="1274"/>
                  </a:lnTo>
                  <a:lnTo>
                    <a:pt x="10704" y="1274"/>
                  </a:lnTo>
                  <a:cubicBezTo>
                    <a:pt x="10823" y="1274"/>
                    <a:pt x="10918" y="1191"/>
                    <a:pt x="10918" y="1072"/>
                  </a:cubicBezTo>
                  <a:cubicBezTo>
                    <a:pt x="10918" y="953"/>
                    <a:pt x="10823" y="858"/>
                    <a:pt x="10704" y="858"/>
                  </a:cubicBezTo>
                  <a:lnTo>
                    <a:pt x="2310" y="858"/>
                  </a:lnTo>
                  <a:lnTo>
                    <a:pt x="2310" y="429"/>
                  </a:lnTo>
                  <a:close/>
                  <a:moveTo>
                    <a:pt x="12966" y="7918"/>
                  </a:moveTo>
                  <a:lnTo>
                    <a:pt x="12966" y="8347"/>
                  </a:lnTo>
                  <a:lnTo>
                    <a:pt x="5358" y="8347"/>
                  </a:lnTo>
                  <a:cubicBezTo>
                    <a:pt x="5394" y="8299"/>
                    <a:pt x="5417" y="8251"/>
                    <a:pt x="5417" y="8192"/>
                  </a:cubicBezTo>
                  <a:lnTo>
                    <a:pt x="5417" y="7954"/>
                  </a:lnTo>
                  <a:lnTo>
                    <a:pt x="12835" y="7954"/>
                  </a:lnTo>
                  <a:cubicBezTo>
                    <a:pt x="12883" y="7954"/>
                    <a:pt x="12930" y="7942"/>
                    <a:pt x="12954" y="7918"/>
                  </a:cubicBezTo>
                  <a:close/>
                  <a:moveTo>
                    <a:pt x="2953" y="5442"/>
                  </a:moveTo>
                  <a:lnTo>
                    <a:pt x="2953" y="5739"/>
                  </a:lnTo>
                  <a:cubicBezTo>
                    <a:pt x="2953" y="5846"/>
                    <a:pt x="3024" y="5918"/>
                    <a:pt x="3120" y="5954"/>
                  </a:cubicBezTo>
                  <a:cubicBezTo>
                    <a:pt x="3310" y="5989"/>
                    <a:pt x="3501" y="6073"/>
                    <a:pt x="3679" y="6192"/>
                  </a:cubicBezTo>
                  <a:cubicBezTo>
                    <a:pt x="3716" y="6215"/>
                    <a:pt x="3755" y="6225"/>
                    <a:pt x="3793" y="6225"/>
                  </a:cubicBezTo>
                  <a:cubicBezTo>
                    <a:pt x="3853" y="6225"/>
                    <a:pt x="3909" y="6200"/>
                    <a:pt x="3953" y="6156"/>
                  </a:cubicBezTo>
                  <a:lnTo>
                    <a:pt x="4155" y="5954"/>
                  </a:lnTo>
                  <a:lnTo>
                    <a:pt x="4501" y="6287"/>
                  </a:lnTo>
                  <a:lnTo>
                    <a:pt x="4298" y="6501"/>
                  </a:lnTo>
                  <a:cubicBezTo>
                    <a:pt x="4215" y="6573"/>
                    <a:pt x="4203" y="6680"/>
                    <a:pt x="4263" y="6763"/>
                  </a:cubicBezTo>
                  <a:cubicBezTo>
                    <a:pt x="4370" y="6942"/>
                    <a:pt x="4453" y="7144"/>
                    <a:pt x="4501" y="7335"/>
                  </a:cubicBezTo>
                  <a:cubicBezTo>
                    <a:pt x="4513" y="7418"/>
                    <a:pt x="4608" y="7501"/>
                    <a:pt x="4715" y="7501"/>
                  </a:cubicBezTo>
                  <a:lnTo>
                    <a:pt x="5013" y="7501"/>
                  </a:lnTo>
                  <a:lnTo>
                    <a:pt x="5013" y="7990"/>
                  </a:lnTo>
                  <a:lnTo>
                    <a:pt x="4715" y="7990"/>
                  </a:lnTo>
                  <a:cubicBezTo>
                    <a:pt x="4608" y="7990"/>
                    <a:pt x="4525" y="8061"/>
                    <a:pt x="4501" y="8156"/>
                  </a:cubicBezTo>
                  <a:cubicBezTo>
                    <a:pt x="4453" y="8347"/>
                    <a:pt x="4382" y="8537"/>
                    <a:pt x="4263" y="8716"/>
                  </a:cubicBezTo>
                  <a:cubicBezTo>
                    <a:pt x="4203" y="8811"/>
                    <a:pt x="4215" y="8906"/>
                    <a:pt x="4298" y="8990"/>
                  </a:cubicBezTo>
                  <a:lnTo>
                    <a:pt x="4501" y="9192"/>
                  </a:lnTo>
                  <a:lnTo>
                    <a:pt x="4155" y="9537"/>
                  </a:lnTo>
                  <a:lnTo>
                    <a:pt x="3953" y="9323"/>
                  </a:lnTo>
                  <a:cubicBezTo>
                    <a:pt x="3912" y="9282"/>
                    <a:pt x="3860" y="9261"/>
                    <a:pt x="3805" y="9261"/>
                  </a:cubicBezTo>
                  <a:cubicBezTo>
                    <a:pt x="3764" y="9261"/>
                    <a:pt x="3720" y="9273"/>
                    <a:pt x="3679" y="9299"/>
                  </a:cubicBezTo>
                  <a:cubicBezTo>
                    <a:pt x="3501" y="9394"/>
                    <a:pt x="3310" y="9490"/>
                    <a:pt x="3120" y="9537"/>
                  </a:cubicBezTo>
                  <a:cubicBezTo>
                    <a:pt x="3024" y="9549"/>
                    <a:pt x="2953" y="9633"/>
                    <a:pt x="2953" y="9740"/>
                  </a:cubicBezTo>
                  <a:lnTo>
                    <a:pt x="2953" y="10037"/>
                  </a:lnTo>
                  <a:lnTo>
                    <a:pt x="2465" y="10037"/>
                  </a:lnTo>
                  <a:lnTo>
                    <a:pt x="2465" y="9740"/>
                  </a:lnTo>
                  <a:cubicBezTo>
                    <a:pt x="2465" y="9633"/>
                    <a:pt x="2393" y="9561"/>
                    <a:pt x="2298" y="9537"/>
                  </a:cubicBezTo>
                  <a:cubicBezTo>
                    <a:pt x="2108" y="9490"/>
                    <a:pt x="1917" y="9418"/>
                    <a:pt x="1738" y="9299"/>
                  </a:cubicBezTo>
                  <a:cubicBezTo>
                    <a:pt x="1697" y="9273"/>
                    <a:pt x="1654" y="9261"/>
                    <a:pt x="1612" y="9261"/>
                  </a:cubicBezTo>
                  <a:cubicBezTo>
                    <a:pt x="1557" y="9261"/>
                    <a:pt x="1505" y="9282"/>
                    <a:pt x="1465" y="9323"/>
                  </a:cubicBezTo>
                  <a:lnTo>
                    <a:pt x="1262" y="9537"/>
                  </a:lnTo>
                  <a:lnTo>
                    <a:pt x="917" y="9192"/>
                  </a:lnTo>
                  <a:lnTo>
                    <a:pt x="1119" y="8990"/>
                  </a:lnTo>
                  <a:cubicBezTo>
                    <a:pt x="1203" y="8906"/>
                    <a:pt x="1215" y="8799"/>
                    <a:pt x="1155" y="8716"/>
                  </a:cubicBezTo>
                  <a:cubicBezTo>
                    <a:pt x="1048" y="8537"/>
                    <a:pt x="965" y="8347"/>
                    <a:pt x="917" y="8156"/>
                  </a:cubicBezTo>
                  <a:cubicBezTo>
                    <a:pt x="905" y="8061"/>
                    <a:pt x="810" y="7990"/>
                    <a:pt x="703" y="7990"/>
                  </a:cubicBezTo>
                  <a:lnTo>
                    <a:pt x="405" y="7990"/>
                  </a:lnTo>
                  <a:lnTo>
                    <a:pt x="405" y="7501"/>
                  </a:lnTo>
                  <a:lnTo>
                    <a:pt x="703" y="7501"/>
                  </a:lnTo>
                  <a:cubicBezTo>
                    <a:pt x="810" y="7501"/>
                    <a:pt x="881" y="7418"/>
                    <a:pt x="917" y="7335"/>
                  </a:cubicBezTo>
                  <a:cubicBezTo>
                    <a:pt x="965" y="7144"/>
                    <a:pt x="1036" y="6942"/>
                    <a:pt x="1155" y="6763"/>
                  </a:cubicBezTo>
                  <a:cubicBezTo>
                    <a:pt x="1215" y="6680"/>
                    <a:pt x="1203" y="6573"/>
                    <a:pt x="1119" y="6501"/>
                  </a:cubicBezTo>
                  <a:lnTo>
                    <a:pt x="917" y="6287"/>
                  </a:lnTo>
                  <a:lnTo>
                    <a:pt x="1262" y="5954"/>
                  </a:lnTo>
                  <a:lnTo>
                    <a:pt x="1465" y="6156"/>
                  </a:lnTo>
                  <a:cubicBezTo>
                    <a:pt x="1508" y="6200"/>
                    <a:pt x="1565" y="6225"/>
                    <a:pt x="1624" y="6225"/>
                  </a:cubicBezTo>
                  <a:cubicBezTo>
                    <a:pt x="1662" y="6225"/>
                    <a:pt x="1701" y="6215"/>
                    <a:pt x="1738" y="6192"/>
                  </a:cubicBezTo>
                  <a:cubicBezTo>
                    <a:pt x="1917" y="6085"/>
                    <a:pt x="2108" y="5989"/>
                    <a:pt x="2298" y="5954"/>
                  </a:cubicBezTo>
                  <a:cubicBezTo>
                    <a:pt x="2393" y="5930"/>
                    <a:pt x="2465" y="5846"/>
                    <a:pt x="2465" y="5739"/>
                  </a:cubicBezTo>
                  <a:lnTo>
                    <a:pt x="2465" y="5442"/>
                  </a:lnTo>
                  <a:close/>
                  <a:moveTo>
                    <a:pt x="2084" y="0"/>
                  </a:moveTo>
                  <a:cubicBezTo>
                    <a:pt x="1977" y="0"/>
                    <a:pt x="1881" y="84"/>
                    <a:pt x="1881" y="203"/>
                  </a:cubicBezTo>
                  <a:lnTo>
                    <a:pt x="1881" y="1048"/>
                  </a:lnTo>
                  <a:cubicBezTo>
                    <a:pt x="1881" y="1167"/>
                    <a:pt x="1977" y="1263"/>
                    <a:pt x="2084" y="1263"/>
                  </a:cubicBezTo>
                  <a:lnTo>
                    <a:pt x="2227" y="1263"/>
                  </a:lnTo>
                  <a:lnTo>
                    <a:pt x="2227" y="5037"/>
                  </a:lnTo>
                  <a:cubicBezTo>
                    <a:pt x="2119" y="5061"/>
                    <a:pt x="2048" y="5144"/>
                    <a:pt x="2048" y="5251"/>
                  </a:cubicBezTo>
                  <a:lnTo>
                    <a:pt x="2048" y="5584"/>
                  </a:lnTo>
                  <a:cubicBezTo>
                    <a:pt x="1905" y="5632"/>
                    <a:pt x="1774" y="5680"/>
                    <a:pt x="1655" y="5751"/>
                  </a:cubicBezTo>
                  <a:lnTo>
                    <a:pt x="1417" y="5513"/>
                  </a:lnTo>
                  <a:cubicBezTo>
                    <a:pt x="1369" y="5465"/>
                    <a:pt x="1334" y="5454"/>
                    <a:pt x="1274" y="5454"/>
                  </a:cubicBezTo>
                  <a:cubicBezTo>
                    <a:pt x="1215" y="5454"/>
                    <a:pt x="1167" y="5465"/>
                    <a:pt x="1119" y="5513"/>
                  </a:cubicBezTo>
                  <a:lnTo>
                    <a:pt x="476" y="6156"/>
                  </a:lnTo>
                  <a:cubicBezTo>
                    <a:pt x="393" y="6239"/>
                    <a:pt x="393" y="6382"/>
                    <a:pt x="476" y="6454"/>
                  </a:cubicBezTo>
                  <a:lnTo>
                    <a:pt x="715" y="6692"/>
                  </a:lnTo>
                  <a:cubicBezTo>
                    <a:pt x="655" y="6811"/>
                    <a:pt x="595" y="6942"/>
                    <a:pt x="560" y="7073"/>
                  </a:cubicBezTo>
                  <a:lnTo>
                    <a:pt x="214" y="7073"/>
                  </a:lnTo>
                  <a:cubicBezTo>
                    <a:pt x="95" y="7073"/>
                    <a:pt x="0" y="7168"/>
                    <a:pt x="0" y="7287"/>
                  </a:cubicBezTo>
                  <a:lnTo>
                    <a:pt x="0" y="8192"/>
                  </a:lnTo>
                  <a:cubicBezTo>
                    <a:pt x="0" y="8311"/>
                    <a:pt x="95" y="8406"/>
                    <a:pt x="214" y="8406"/>
                  </a:cubicBezTo>
                  <a:lnTo>
                    <a:pt x="560" y="8406"/>
                  </a:lnTo>
                  <a:cubicBezTo>
                    <a:pt x="595" y="8537"/>
                    <a:pt x="643" y="8668"/>
                    <a:pt x="715" y="8787"/>
                  </a:cubicBezTo>
                  <a:lnTo>
                    <a:pt x="476" y="9025"/>
                  </a:lnTo>
                  <a:cubicBezTo>
                    <a:pt x="393" y="9121"/>
                    <a:pt x="393" y="9252"/>
                    <a:pt x="476" y="9323"/>
                  </a:cubicBezTo>
                  <a:lnTo>
                    <a:pt x="1119" y="9966"/>
                  </a:lnTo>
                  <a:cubicBezTo>
                    <a:pt x="1167" y="10008"/>
                    <a:pt x="1223" y="10028"/>
                    <a:pt x="1277" y="10028"/>
                  </a:cubicBezTo>
                  <a:cubicBezTo>
                    <a:pt x="1331" y="10028"/>
                    <a:pt x="1381" y="10008"/>
                    <a:pt x="1417" y="9966"/>
                  </a:cubicBezTo>
                  <a:lnTo>
                    <a:pt x="1655" y="9728"/>
                  </a:lnTo>
                  <a:cubicBezTo>
                    <a:pt x="1774" y="9787"/>
                    <a:pt x="1905" y="9847"/>
                    <a:pt x="2048" y="9895"/>
                  </a:cubicBezTo>
                  <a:lnTo>
                    <a:pt x="2048" y="10228"/>
                  </a:lnTo>
                  <a:cubicBezTo>
                    <a:pt x="2048" y="10347"/>
                    <a:pt x="2131" y="10442"/>
                    <a:pt x="2250" y="10442"/>
                  </a:cubicBezTo>
                  <a:lnTo>
                    <a:pt x="3155" y="10442"/>
                  </a:lnTo>
                  <a:cubicBezTo>
                    <a:pt x="3274" y="10442"/>
                    <a:pt x="3370" y="10347"/>
                    <a:pt x="3370" y="10228"/>
                  </a:cubicBezTo>
                  <a:lnTo>
                    <a:pt x="3370" y="9895"/>
                  </a:lnTo>
                  <a:cubicBezTo>
                    <a:pt x="3501" y="9847"/>
                    <a:pt x="3632" y="9799"/>
                    <a:pt x="3751" y="9728"/>
                  </a:cubicBezTo>
                  <a:lnTo>
                    <a:pt x="3989" y="9966"/>
                  </a:lnTo>
                  <a:cubicBezTo>
                    <a:pt x="4036" y="10008"/>
                    <a:pt x="4093" y="10028"/>
                    <a:pt x="4146" y="10028"/>
                  </a:cubicBezTo>
                  <a:cubicBezTo>
                    <a:pt x="4200" y="10028"/>
                    <a:pt x="4251" y="10008"/>
                    <a:pt x="4286" y="9966"/>
                  </a:cubicBezTo>
                  <a:lnTo>
                    <a:pt x="4929" y="9323"/>
                  </a:lnTo>
                  <a:cubicBezTo>
                    <a:pt x="5025" y="9240"/>
                    <a:pt x="5025" y="9097"/>
                    <a:pt x="4929" y="9025"/>
                  </a:cubicBezTo>
                  <a:lnTo>
                    <a:pt x="4691" y="8787"/>
                  </a:lnTo>
                  <a:cubicBezTo>
                    <a:pt x="4691" y="8775"/>
                    <a:pt x="4703" y="8775"/>
                    <a:pt x="4703" y="8763"/>
                  </a:cubicBezTo>
                  <a:lnTo>
                    <a:pt x="13180" y="8763"/>
                  </a:lnTo>
                  <a:cubicBezTo>
                    <a:pt x="13299" y="8763"/>
                    <a:pt x="13383" y="8668"/>
                    <a:pt x="13383" y="8549"/>
                  </a:cubicBezTo>
                  <a:lnTo>
                    <a:pt x="13383" y="7704"/>
                  </a:lnTo>
                  <a:cubicBezTo>
                    <a:pt x="13383" y="7585"/>
                    <a:pt x="13299" y="7489"/>
                    <a:pt x="13180" y="7489"/>
                  </a:cubicBezTo>
                  <a:lnTo>
                    <a:pt x="13037" y="7489"/>
                  </a:lnTo>
                  <a:lnTo>
                    <a:pt x="13037" y="1263"/>
                  </a:lnTo>
                  <a:lnTo>
                    <a:pt x="13192" y="1263"/>
                  </a:lnTo>
                  <a:cubicBezTo>
                    <a:pt x="13311" y="1263"/>
                    <a:pt x="13395" y="1167"/>
                    <a:pt x="13395" y="1048"/>
                  </a:cubicBezTo>
                  <a:lnTo>
                    <a:pt x="13395" y="203"/>
                  </a:lnTo>
                  <a:cubicBezTo>
                    <a:pt x="13395" y="84"/>
                    <a:pt x="13311" y="0"/>
                    <a:pt x="13192" y="0"/>
                  </a:cubicBezTo>
                  <a:close/>
                </a:path>
              </a:pathLst>
            </a:custGeom>
            <a:gradFill>
              <a:gsLst>
                <a:gs pos="0">
                  <a:srgbClr val="C8B2E9"/>
                </a:gs>
                <a:gs pos="35000">
                  <a:srgbClr val="D6CAED"/>
                </a:gs>
                <a:gs pos="100000">
                  <a:srgbClr val="EFE8FA"/>
                </a:gs>
              </a:gsLst>
              <a:lin ang="16200000" scaled="0"/>
            </a:gradFill>
            <a:ln w="9525" cap="flat" cmpd="sng">
              <a:solidFill>
                <a:srgbClr val="7C5F9F"/>
              </a:solidFill>
              <a:prstDash val="solid"/>
              <a:round/>
              <a:headEnd type="none" w="sm" len="sm"/>
              <a:tailEnd type="none" w="sm" len="sm"/>
            </a:ln>
            <a:effectLst>
              <a:outerShdw blurRad="40000" dist="20000" dir="5400000" rotWithShape="0">
                <a:srgbClr val="000000">
                  <a:alpha val="3647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75" name="Google Shape;175;p23"/>
            <p:cNvSpPr/>
            <p:nvPr/>
          </p:nvSpPr>
          <p:spPr>
            <a:xfrm>
              <a:off x="2803568" y="3950909"/>
              <a:ext cx="40198" cy="85648"/>
            </a:xfrm>
            <a:custGeom>
              <a:avLst/>
              <a:gdLst/>
              <a:ahLst/>
              <a:cxnLst/>
              <a:rect l="l" t="t" r="r" b="b"/>
              <a:pathLst>
                <a:path w="1263" h="2691" extrusionOk="0">
                  <a:moveTo>
                    <a:pt x="846" y="417"/>
                  </a:moveTo>
                  <a:lnTo>
                    <a:pt x="846" y="2262"/>
                  </a:lnTo>
                  <a:lnTo>
                    <a:pt x="417" y="2262"/>
                  </a:lnTo>
                  <a:lnTo>
                    <a:pt x="417" y="417"/>
                  </a:lnTo>
                  <a:close/>
                  <a:moveTo>
                    <a:pt x="203" y="0"/>
                  </a:moveTo>
                  <a:cubicBezTo>
                    <a:pt x="84" y="0"/>
                    <a:pt x="1" y="84"/>
                    <a:pt x="1" y="203"/>
                  </a:cubicBezTo>
                  <a:lnTo>
                    <a:pt x="1" y="2477"/>
                  </a:lnTo>
                  <a:cubicBezTo>
                    <a:pt x="1" y="2596"/>
                    <a:pt x="84" y="2691"/>
                    <a:pt x="203" y="2691"/>
                  </a:cubicBezTo>
                  <a:lnTo>
                    <a:pt x="1060" y="2691"/>
                  </a:lnTo>
                  <a:cubicBezTo>
                    <a:pt x="1167" y="2691"/>
                    <a:pt x="1263" y="2596"/>
                    <a:pt x="1263" y="2477"/>
                  </a:cubicBezTo>
                  <a:lnTo>
                    <a:pt x="1263" y="203"/>
                  </a:lnTo>
                  <a:cubicBezTo>
                    <a:pt x="1263" y="84"/>
                    <a:pt x="1179" y="0"/>
                    <a:pt x="1060" y="0"/>
                  </a:cubicBezTo>
                  <a:close/>
                </a:path>
              </a:pathLst>
            </a:custGeom>
            <a:gradFill>
              <a:gsLst>
                <a:gs pos="0">
                  <a:srgbClr val="C8B2E9"/>
                </a:gs>
                <a:gs pos="35000">
                  <a:srgbClr val="D6CAED"/>
                </a:gs>
                <a:gs pos="100000">
                  <a:srgbClr val="EFE8FA"/>
                </a:gs>
              </a:gsLst>
              <a:lin ang="16200000" scaled="0"/>
            </a:gradFill>
            <a:ln w="9525" cap="flat" cmpd="sng">
              <a:solidFill>
                <a:srgbClr val="7C5F9F"/>
              </a:solidFill>
              <a:prstDash val="solid"/>
              <a:round/>
              <a:headEnd type="none" w="sm" len="sm"/>
              <a:tailEnd type="none" w="sm" len="sm"/>
            </a:ln>
            <a:effectLst>
              <a:outerShdw blurRad="40000" dist="20000" dir="5400000" rotWithShape="0">
                <a:srgbClr val="000000">
                  <a:alpha val="3647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76" name="Google Shape;176;p23"/>
            <p:cNvSpPr/>
            <p:nvPr/>
          </p:nvSpPr>
          <p:spPr>
            <a:xfrm>
              <a:off x="2851691" y="3917935"/>
              <a:ext cx="40580" cy="118621"/>
            </a:xfrm>
            <a:custGeom>
              <a:avLst/>
              <a:gdLst/>
              <a:ahLst/>
              <a:cxnLst/>
              <a:rect l="l" t="t" r="r" b="b"/>
              <a:pathLst>
                <a:path w="1275" h="3727" extrusionOk="0">
                  <a:moveTo>
                    <a:pt x="858" y="417"/>
                  </a:moveTo>
                  <a:lnTo>
                    <a:pt x="858" y="3298"/>
                  </a:lnTo>
                  <a:lnTo>
                    <a:pt x="417" y="3298"/>
                  </a:lnTo>
                  <a:lnTo>
                    <a:pt x="417" y="417"/>
                  </a:lnTo>
                  <a:close/>
                  <a:moveTo>
                    <a:pt x="215" y="0"/>
                  </a:moveTo>
                  <a:cubicBezTo>
                    <a:pt x="96" y="0"/>
                    <a:pt x="1" y="96"/>
                    <a:pt x="1" y="215"/>
                  </a:cubicBezTo>
                  <a:lnTo>
                    <a:pt x="1" y="3513"/>
                  </a:lnTo>
                  <a:cubicBezTo>
                    <a:pt x="1" y="3632"/>
                    <a:pt x="96" y="3727"/>
                    <a:pt x="215" y="3727"/>
                  </a:cubicBezTo>
                  <a:lnTo>
                    <a:pt x="1060" y="3727"/>
                  </a:lnTo>
                  <a:cubicBezTo>
                    <a:pt x="1179" y="3727"/>
                    <a:pt x="1275" y="3632"/>
                    <a:pt x="1275" y="3513"/>
                  </a:cubicBezTo>
                  <a:lnTo>
                    <a:pt x="1275" y="215"/>
                  </a:lnTo>
                  <a:cubicBezTo>
                    <a:pt x="1275" y="96"/>
                    <a:pt x="1179" y="0"/>
                    <a:pt x="1060" y="0"/>
                  </a:cubicBezTo>
                  <a:close/>
                </a:path>
              </a:pathLst>
            </a:custGeom>
            <a:gradFill>
              <a:gsLst>
                <a:gs pos="0">
                  <a:srgbClr val="C8B2E9"/>
                </a:gs>
                <a:gs pos="35000">
                  <a:srgbClr val="D6CAED"/>
                </a:gs>
                <a:gs pos="100000">
                  <a:srgbClr val="EFE8FA"/>
                </a:gs>
              </a:gsLst>
              <a:lin ang="16200000" scaled="0"/>
            </a:gradFill>
            <a:ln w="9525" cap="flat" cmpd="sng">
              <a:solidFill>
                <a:srgbClr val="7C5F9F"/>
              </a:solidFill>
              <a:prstDash val="solid"/>
              <a:round/>
              <a:headEnd type="none" w="sm" len="sm"/>
              <a:tailEnd type="none" w="sm" len="sm"/>
            </a:ln>
            <a:effectLst>
              <a:outerShdw blurRad="40000" dist="20000" dir="5400000" rotWithShape="0">
                <a:srgbClr val="000000">
                  <a:alpha val="3647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77" name="Google Shape;177;p23"/>
            <p:cNvSpPr/>
            <p:nvPr/>
          </p:nvSpPr>
          <p:spPr>
            <a:xfrm>
              <a:off x="2900197" y="3934995"/>
              <a:ext cx="40198" cy="101562"/>
            </a:xfrm>
            <a:custGeom>
              <a:avLst/>
              <a:gdLst/>
              <a:ahLst/>
              <a:cxnLst/>
              <a:rect l="l" t="t" r="r" b="b"/>
              <a:pathLst>
                <a:path w="1263" h="3191" extrusionOk="0">
                  <a:moveTo>
                    <a:pt x="846" y="417"/>
                  </a:moveTo>
                  <a:lnTo>
                    <a:pt x="846" y="2762"/>
                  </a:lnTo>
                  <a:lnTo>
                    <a:pt x="417" y="2762"/>
                  </a:lnTo>
                  <a:lnTo>
                    <a:pt x="417" y="417"/>
                  </a:lnTo>
                  <a:close/>
                  <a:moveTo>
                    <a:pt x="203" y="0"/>
                  </a:moveTo>
                  <a:cubicBezTo>
                    <a:pt x="84" y="0"/>
                    <a:pt x="1" y="95"/>
                    <a:pt x="1" y="214"/>
                  </a:cubicBezTo>
                  <a:lnTo>
                    <a:pt x="1" y="2977"/>
                  </a:lnTo>
                  <a:cubicBezTo>
                    <a:pt x="1" y="3096"/>
                    <a:pt x="84" y="3191"/>
                    <a:pt x="203" y="3191"/>
                  </a:cubicBezTo>
                  <a:lnTo>
                    <a:pt x="1048" y="3191"/>
                  </a:lnTo>
                  <a:cubicBezTo>
                    <a:pt x="1168" y="3191"/>
                    <a:pt x="1263" y="3096"/>
                    <a:pt x="1263" y="2977"/>
                  </a:cubicBezTo>
                  <a:lnTo>
                    <a:pt x="1263" y="214"/>
                  </a:lnTo>
                  <a:cubicBezTo>
                    <a:pt x="1263" y="95"/>
                    <a:pt x="1179" y="0"/>
                    <a:pt x="1048" y="0"/>
                  </a:cubicBezTo>
                  <a:close/>
                </a:path>
              </a:pathLst>
            </a:custGeom>
            <a:gradFill>
              <a:gsLst>
                <a:gs pos="0">
                  <a:srgbClr val="C8B2E9"/>
                </a:gs>
                <a:gs pos="35000">
                  <a:srgbClr val="D6CAED"/>
                </a:gs>
                <a:gs pos="100000">
                  <a:srgbClr val="EFE8FA"/>
                </a:gs>
              </a:gsLst>
              <a:lin ang="16200000" scaled="0"/>
            </a:gradFill>
            <a:ln w="9525" cap="flat" cmpd="sng">
              <a:solidFill>
                <a:srgbClr val="7C5F9F"/>
              </a:solidFill>
              <a:prstDash val="solid"/>
              <a:round/>
              <a:headEnd type="none" w="sm" len="sm"/>
              <a:tailEnd type="none" w="sm" len="sm"/>
            </a:ln>
            <a:effectLst>
              <a:outerShdw blurRad="40000" dist="20000" dir="5400000" rotWithShape="0">
                <a:srgbClr val="000000">
                  <a:alpha val="3647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78" name="Google Shape;178;p23"/>
            <p:cNvSpPr/>
            <p:nvPr/>
          </p:nvSpPr>
          <p:spPr>
            <a:xfrm>
              <a:off x="2948320" y="3879265"/>
              <a:ext cx="40580" cy="156941"/>
            </a:xfrm>
            <a:custGeom>
              <a:avLst/>
              <a:gdLst/>
              <a:ahLst/>
              <a:cxnLst/>
              <a:rect l="l" t="t" r="r" b="b"/>
              <a:pathLst>
                <a:path w="1275" h="4931" extrusionOk="0">
                  <a:moveTo>
                    <a:pt x="858" y="430"/>
                  </a:moveTo>
                  <a:lnTo>
                    <a:pt x="858" y="4525"/>
                  </a:lnTo>
                  <a:lnTo>
                    <a:pt x="418" y="4525"/>
                  </a:lnTo>
                  <a:lnTo>
                    <a:pt x="418" y="430"/>
                  </a:lnTo>
                  <a:close/>
                  <a:moveTo>
                    <a:pt x="215" y="1"/>
                  </a:moveTo>
                  <a:cubicBezTo>
                    <a:pt x="96" y="1"/>
                    <a:pt x="1" y="108"/>
                    <a:pt x="1" y="203"/>
                  </a:cubicBezTo>
                  <a:lnTo>
                    <a:pt x="1" y="4716"/>
                  </a:lnTo>
                  <a:cubicBezTo>
                    <a:pt x="1" y="4835"/>
                    <a:pt x="96" y="4930"/>
                    <a:pt x="215" y="4930"/>
                  </a:cubicBezTo>
                  <a:lnTo>
                    <a:pt x="1060" y="4930"/>
                  </a:lnTo>
                  <a:cubicBezTo>
                    <a:pt x="1180" y="4930"/>
                    <a:pt x="1275" y="4835"/>
                    <a:pt x="1275" y="4716"/>
                  </a:cubicBezTo>
                  <a:lnTo>
                    <a:pt x="1275" y="203"/>
                  </a:lnTo>
                  <a:cubicBezTo>
                    <a:pt x="1275" y="84"/>
                    <a:pt x="1180" y="1"/>
                    <a:pt x="1060" y="1"/>
                  </a:cubicBezTo>
                  <a:close/>
                </a:path>
              </a:pathLst>
            </a:custGeom>
            <a:gradFill>
              <a:gsLst>
                <a:gs pos="0">
                  <a:srgbClr val="C8B2E9"/>
                </a:gs>
                <a:gs pos="35000">
                  <a:srgbClr val="D6CAED"/>
                </a:gs>
                <a:gs pos="100000">
                  <a:srgbClr val="EFE8FA"/>
                </a:gs>
              </a:gsLst>
              <a:lin ang="16200000" scaled="0"/>
            </a:gradFill>
            <a:ln w="9525" cap="flat" cmpd="sng">
              <a:solidFill>
                <a:srgbClr val="7C5F9F"/>
              </a:solidFill>
              <a:prstDash val="solid"/>
              <a:round/>
              <a:headEnd type="none" w="sm" len="sm"/>
              <a:tailEnd type="none" w="sm" len="sm"/>
            </a:ln>
            <a:effectLst>
              <a:outerShdw blurRad="40000" dist="20000" dir="5400000" rotWithShape="0">
                <a:srgbClr val="000000">
                  <a:alpha val="3647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79" name="Google Shape;179;p23"/>
            <p:cNvSpPr/>
            <p:nvPr/>
          </p:nvSpPr>
          <p:spPr>
            <a:xfrm>
              <a:off x="2716807" y="3896325"/>
              <a:ext cx="49269" cy="13304"/>
            </a:xfrm>
            <a:custGeom>
              <a:avLst/>
              <a:gdLst/>
              <a:ahLst/>
              <a:cxnLst/>
              <a:rect l="l" t="t" r="r" b="b"/>
              <a:pathLst>
                <a:path w="1548" h="418" extrusionOk="0">
                  <a:moveTo>
                    <a:pt x="214" y="1"/>
                  </a:moveTo>
                  <a:cubicBezTo>
                    <a:pt x="95" y="1"/>
                    <a:pt x="0" y="84"/>
                    <a:pt x="0" y="203"/>
                  </a:cubicBezTo>
                  <a:cubicBezTo>
                    <a:pt x="0" y="322"/>
                    <a:pt x="107" y="417"/>
                    <a:pt x="214" y="417"/>
                  </a:cubicBezTo>
                  <a:lnTo>
                    <a:pt x="1345" y="417"/>
                  </a:lnTo>
                  <a:cubicBezTo>
                    <a:pt x="1453" y="417"/>
                    <a:pt x="1548" y="322"/>
                    <a:pt x="1548" y="203"/>
                  </a:cubicBezTo>
                  <a:cubicBezTo>
                    <a:pt x="1548" y="84"/>
                    <a:pt x="1453" y="1"/>
                    <a:pt x="1345" y="1"/>
                  </a:cubicBezTo>
                  <a:close/>
                </a:path>
              </a:pathLst>
            </a:custGeom>
            <a:gradFill>
              <a:gsLst>
                <a:gs pos="0">
                  <a:srgbClr val="C8B2E9"/>
                </a:gs>
                <a:gs pos="35000">
                  <a:srgbClr val="D6CAED"/>
                </a:gs>
                <a:gs pos="100000">
                  <a:srgbClr val="EFE8FA"/>
                </a:gs>
              </a:gsLst>
              <a:lin ang="16200000" scaled="0"/>
            </a:gradFill>
            <a:ln w="9525" cap="flat" cmpd="sng">
              <a:solidFill>
                <a:srgbClr val="7C5F9F"/>
              </a:solidFill>
              <a:prstDash val="solid"/>
              <a:round/>
              <a:headEnd type="none" w="sm" len="sm"/>
              <a:tailEnd type="none" w="sm" len="sm"/>
            </a:ln>
            <a:effectLst>
              <a:outerShdw blurRad="40000" dist="20000" dir="5400000" rotWithShape="0">
                <a:srgbClr val="000000">
                  <a:alpha val="3647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80" name="Google Shape;180;p23"/>
            <p:cNvSpPr/>
            <p:nvPr/>
          </p:nvSpPr>
          <p:spPr>
            <a:xfrm>
              <a:off x="2717157" y="3917553"/>
              <a:ext cx="69002" cy="13304"/>
            </a:xfrm>
            <a:custGeom>
              <a:avLst/>
              <a:gdLst/>
              <a:ahLst/>
              <a:cxnLst/>
              <a:rect l="l" t="t" r="r" b="b"/>
              <a:pathLst>
                <a:path w="2168" h="418" extrusionOk="0">
                  <a:moveTo>
                    <a:pt x="215" y="0"/>
                  </a:moveTo>
                  <a:cubicBezTo>
                    <a:pt x="96" y="0"/>
                    <a:pt x="1" y="96"/>
                    <a:pt x="1" y="215"/>
                  </a:cubicBezTo>
                  <a:cubicBezTo>
                    <a:pt x="1" y="334"/>
                    <a:pt x="96" y="417"/>
                    <a:pt x="215" y="417"/>
                  </a:cubicBezTo>
                  <a:lnTo>
                    <a:pt x="1954" y="417"/>
                  </a:lnTo>
                  <a:cubicBezTo>
                    <a:pt x="2073" y="417"/>
                    <a:pt x="2168" y="334"/>
                    <a:pt x="2168" y="215"/>
                  </a:cubicBezTo>
                  <a:cubicBezTo>
                    <a:pt x="2168" y="96"/>
                    <a:pt x="2061" y="0"/>
                    <a:pt x="1954" y="0"/>
                  </a:cubicBezTo>
                  <a:close/>
                </a:path>
              </a:pathLst>
            </a:custGeom>
            <a:gradFill>
              <a:gsLst>
                <a:gs pos="0">
                  <a:srgbClr val="C8B2E9"/>
                </a:gs>
                <a:gs pos="35000">
                  <a:srgbClr val="D6CAED"/>
                </a:gs>
                <a:gs pos="100000">
                  <a:srgbClr val="EFE8FA"/>
                </a:gs>
              </a:gsLst>
              <a:lin ang="16200000" scaled="0"/>
            </a:gradFill>
            <a:ln w="9525" cap="flat" cmpd="sng">
              <a:solidFill>
                <a:srgbClr val="7C5F9F"/>
              </a:solidFill>
              <a:prstDash val="solid"/>
              <a:round/>
              <a:headEnd type="none" w="sm" len="sm"/>
              <a:tailEnd type="none" w="sm" len="sm"/>
            </a:ln>
            <a:effectLst>
              <a:outerShdw blurRad="40000" dist="20000" dir="5400000" rotWithShape="0">
                <a:srgbClr val="000000">
                  <a:alpha val="3647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81" name="Google Shape;181;p23"/>
            <p:cNvSpPr/>
            <p:nvPr/>
          </p:nvSpPr>
          <p:spPr>
            <a:xfrm>
              <a:off x="2717157" y="3938782"/>
              <a:ext cx="69002" cy="13272"/>
            </a:xfrm>
            <a:custGeom>
              <a:avLst/>
              <a:gdLst/>
              <a:ahLst/>
              <a:cxnLst/>
              <a:rect l="l" t="t" r="r" b="b"/>
              <a:pathLst>
                <a:path w="2168" h="417" extrusionOk="0">
                  <a:moveTo>
                    <a:pt x="215" y="0"/>
                  </a:moveTo>
                  <a:cubicBezTo>
                    <a:pt x="96" y="0"/>
                    <a:pt x="1" y="95"/>
                    <a:pt x="1" y="214"/>
                  </a:cubicBezTo>
                  <a:cubicBezTo>
                    <a:pt x="1" y="334"/>
                    <a:pt x="96" y="417"/>
                    <a:pt x="215" y="417"/>
                  </a:cubicBezTo>
                  <a:lnTo>
                    <a:pt x="1954" y="417"/>
                  </a:lnTo>
                  <a:cubicBezTo>
                    <a:pt x="2073" y="417"/>
                    <a:pt x="2168" y="334"/>
                    <a:pt x="2168" y="214"/>
                  </a:cubicBezTo>
                  <a:cubicBezTo>
                    <a:pt x="2168" y="95"/>
                    <a:pt x="2061" y="0"/>
                    <a:pt x="1954" y="0"/>
                  </a:cubicBezTo>
                  <a:close/>
                </a:path>
              </a:pathLst>
            </a:custGeom>
            <a:gradFill>
              <a:gsLst>
                <a:gs pos="0">
                  <a:srgbClr val="C8B2E9"/>
                </a:gs>
                <a:gs pos="35000">
                  <a:srgbClr val="D6CAED"/>
                </a:gs>
                <a:gs pos="100000">
                  <a:srgbClr val="EFE8FA"/>
                </a:gs>
              </a:gsLst>
              <a:lin ang="16200000" scaled="0"/>
            </a:gradFill>
            <a:ln w="9525" cap="flat" cmpd="sng">
              <a:solidFill>
                <a:srgbClr val="7C5F9F"/>
              </a:solidFill>
              <a:prstDash val="solid"/>
              <a:round/>
              <a:headEnd type="none" w="sm" len="sm"/>
              <a:tailEnd type="none" w="sm" len="sm"/>
            </a:ln>
            <a:effectLst>
              <a:outerShdw blurRad="40000" dist="20000" dir="5400000" rotWithShape="0">
                <a:srgbClr val="000000">
                  <a:alpha val="3647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82" name="Google Shape;182;p23"/>
            <p:cNvSpPr/>
            <p:nvPr/>
          </p:nvSpPr>
          <p:spPr>
            <a:xfrm>
              <a:off x="2717157" y="3960361"/>
              <a:ext cx="69002" cy="13304"/>
            </a:xfrm>
            <a:custGeom>
              <a:avLst/>
              <a:gdLst/>
              <a:ahLst/>
              <a:cxnLst/>
              <a:rect l="l" t="t" r="r" b="b"/>
              <a:pathLst>
                <a:path w="2168" h="418" extrusionOk="0">
                  <a:moveTo>
                    <a:pt x="215" y="1"/>
                  </a:moveTo>
                  <a:cubicBezTo>
                    <a:pt x="96" y="1"/>
                    <a:pt x="1" y="84"/>
                    <a:pt x="1" y="203"/>
                  </a:cubicBezTo>
                  <a:cubicBezTo>
                    <a:pt x="1" y="322"/>
                    <a:pt x="96" y="418"/>
                    <a:pt x="215" y="418"/>
                  </a:cubicBezTo>
                  <a:lnTo>
                    <a:pt x="1954" y="418"/>
                  </a:lnTo>
                  <a:cubicBezTo>
                    <a:pt x="2073" y="418"/>
                    <a:pt x="2168" y="322"/>
                    <a:pt x="2168" y="203"/>
                  </a:cubicBezTo>
                  <a:cubicBezTo>
                    <a:pt x="2168" y="84"/>
                    <a:pt x="2061" y="1"/>
                    <a:pt x="1954" y="1"/>
                  </a:cubicBezTo>
                  <a:close/>
                </a:path>
              </a:pathLst>
            </a:custGeom>
            <a:gradFill>
              <a:gsLst>
                <a:gs pos="0">
                  <a:srgbClr val="C8B2E9"/>
                </a:gs>
                <a:gs pos="35000">
                  <a:srgbClr val="D6CAED"/>
                </a:gs>
                <a:gs pos="100000">
                  <a:srgbClr val="EFE8FA"/>
                </a:gs>
              </a:gsLst>
              <a:lin ang="16200000" scaled="0"/>
            </a:gradFill>
            <a:ln w="9525" cap="flat" cmpd="sng">
              <a:solidFill>
                <a:srgbClr val="7C5F9F"/>
              </a:solidFill>
              <a:prstDash val="solid"/>
              <a:round/>
              <a:headEnd type="none" w="sm" len="sm"/>
              <a:tailEnd type="none" w="sm" len="sm"/>
            </a:ln>
            <a:effectLst>
              <a:outerShdw blurRad="40000" dist="20000" dir="5400000" rotWithShape="0">
                <a:srgbClr val="000000">
                  <a:alpha val="3647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83" name="Google Shape;183;p23"/>
            <p:cNvSpPr/>
            <p:nvPr/>
          </p:nvSpPr>
          <p:spPr>
            <a:xfrm>
              <a:off x="2655793" y="4020993"/>
              <a:ext cx="84152" cy="82656"/>
            </a:xfrm>
            <a:custGeom>
              <a:avLst/>
              <a:gdLst/>
              <a:ahLst/>
              <a:cxnLst/>
              <a:rect l="l" t="t" r="r" b="b"/>
              <a:pathLst>
                <a:path w="2644" h="2597" extrusionOk="0">
                  <a:moveTo>
                    <a:pt x="1322" y="1"/>
                  </a:moveTo>
                  <a:cubicBezTo>
                    <a:pt x="595" y="1"/>
                    <a:pt x="0" y="596"/>
                    <a:pt x="0" y="1322"/>
                  </a:cubicBezTo>
                  <a:cubicBezTo>
                    <a:pt x="0" y="1620"/>
                    <a:pt x="84" y="1882"/>
                    <a:pt x="262" y="2120"/>
                  </a:cubicBezTo>
                  <a:cubicBezTo>
                    <a:pt x="312" y="2177"/>
                    <a:pt x="379" y="2204"/>
                    <a:pt x="442" y="2204"/>
                  </a:cubicBezTo>
                  <a:cubicBezTo>
                    <a:pt x="485" y="2204"/>
                    <a:pt x="526" y="2192"/>
                    <a:pt x="560" y="2168"/>
                  </a:cubicBezTo>
                  <a:cubicBezTo>
                    <a:pt x="655" y="2096"/>
                    <a:pt x="667" y="1965"/>
                    <a:pt x="607" y="1870"/>
                  </a:cubicBezTo>
                  <a:cubicBezTo>
                    <a:pt x="488" y="1703"/>
                    <a:pt x="429" y="1525"/>
                    <a:pt x="429" y="1322"/>
                  </a:cubicBezTo>
                  <a:cubicBezTo>
                    <a:pt x="429" y="822"/>
                    <a:pt x="834" y="406"/>
                    <a:pt x="1334" y="406"/>
                  </a:cubicBezTo>
                  <a:cubicBezTo>
                    <a:pt x="1846" y="406"/>
                    <a:pt x="2239" y="810"/>
                    <a:pt x="2239" y="1322"/>
                  </a:cubicBezTo>
                  <a:cubicBezTo>
                    <a:pt x="2239" y="1620"/>
                    <a:pt x="2096" y="1894"/>
                    <a:pt x="1846" y="2061"/>
                  </a:cubicBezTo>
                  <a:cubicBezTo>
                    <a:pt x="1822" y="2061"/>
                    <a:pt x="1822" y="2073"/>
                    <a:pt x="1810" y="2073"/>
                  </a:cubicBezTo>
                  <a:lnTo>
                    <a:pt x="1798" y="2073"/>
                  </a:lnTo>
                  <a:cubicBezTo>
                    <a:pt x="1786" y="2073"/>
                    <a:pt x="1786" y="2096"/>
                    <a:pt x="1762" y="2096"/>
                  </a:cubicBezTo>
                  <a:lnTo>
                    <a:pt x="1750" y="2096"/>
                  </a:lnTo>
                  <a:cubicBezTo>
                    <a:pt x="1738" y="2096"/>
                    <a:pt x="1738" y="2108"/>
                    <a:pt x="1727" y="2108"/>
                  </a:cubicBezTo>
                  <a:cubicBezTo>
                    <a:pt x="1703" y="2108"/>
                    <a:pt x="1691" y="2120"/>
                    <a:pt x="1691" y="2120"/>
                  </a:cubicBezTo>
                  <a:lnTo>
                    <a:pt x="1679" y="2120"/>
                  </a:lnTo>
                  <a:cubicBezTo>
                    <a:pt x="1667" y="2120"/>
                    <a:pt x="1667" y="2120"/>
                    <a:pt x="1643" y="2144"/>
                  </a:cubicBezTo>
                  <a:lnTo>
                    <a:pt x="1631" y="2144"/>
                  </a:lnTo>
                  <a:cubicBezTo>
                    <a:pt x="1619" y="2144"/>
                    <a:pt x="1608" y="2156"/>
                    <a:pt x="1608" y="2156"/>
                  </a:cubicBezTo>
                  <a:cubicBezTo>
                    <a:pt x="1584" y="2156"/>
                    <a:pt x="1572" y="2156"/>
                    <a:pt x="1560" y="2168"/>
                  </a:cubicBezTo>
                  <a:lnTo>
                    <a:pt x="1072" y="2168"/>
                  </a:lnTo>
                  <a:cubicBezTo>
                    <a:pt x="1048" y="2168"/>
                    <a:pt x="1036" y="2168"/>
                    <a:pt x="1024" y="2156"/>
                  </a:cubicBezTo>
                  <a:cubicBezTo>
                    <a:pt x="1012" y="2156"/>
                    <a:pt x="988" y="2144"/>
                    <a:pt x="988" y="2144"/>
                  </a:cubicBezTo>
                  <a:lnTo>
                    <a:pt x="976" y="2144"/>
                  </a:lnTo>
                  <a:cubicBezTo>
                    <a:pt x="951" y="2133"/>
                    <a:pt x="925" y="2127"/>
                    <a:pt x="899" y="2127"/>
                  </a:cubicBezTo>
                  <a:cubicBezTo>
                    <a:pt x="817" y="2127"/>
                    <a:pt x="742" y="2181"/>
                    <a:pt x="715" y="2263"/>
                  </a:cubicBezTo>
                  <a:cubicBezTo>
                    <a:pt x="667" y="2358"/>
                    <a:pt x="726" y="2501"/>
                    <a:pt x="834" y="2525"/>
                  </a:cubicBezTo>
                  <a:lnTo>
                    <a:pt x="846" y="2525"/>
                  </a:lnTo>
                  <a:cubicBezTo>
                    <a:pt x="857" y="2525"/>
                    <a:pt x="869" y="2537"/>
                    <a:pt x="905" y="2537"/>
                  </a:cubicBezTo>
                  <a:cubicBezTo>
                    <a:pt x="917" y="2537"/>
                    <a:pt x="929" y="2561"/>
                    <a:pt x="965" y="2561"/>
                  </a:cubicBezTo>
                  <a:lnTo>
                    <a:pt x="976" y="2561"/>
                  </a:lnTo>
                  <a:cubicBezTo>
                    <a:pt x="988" y="2561"/>
                    <a:pt x="1012" y="2561"/>
                    <a:pt x="1024" y="2573"/>
                  </a:cubicBezTo>
                  <a:lnTo>
                    <a:pt x="1036" y="2573"/>
                  </a:lnTo>
                  <a:cubicBezTo>
                    <a:pt x="1048" y="2573"/>
                    <a:pt x="1072" y="2573"/>
                    <a:pt x="1096" y="2584"/>
                  </a:cubicBezTo>
                  <a:cubicBezTo>
                    <a:pt x="1107" y="2584"/>
                    <a:pt x="1143" y="2584"/>
                    <a:pt x="1155" y="2596"/>
                  </a:cubicBezTo>
                  <a:lnTo>
                    <a:pt x="1429" y="2596"/>
                  </a:lnTo>
                  <a:cubicBezTo>
                    <a:pt x="1441" y="2596"/>
                    <a:pt x="1465" y="2596"/>
                    <a:pt x="1488" y="2584"/>
                  </a:cubicBezTo>
                  <a:cubicBezTo>
                    <a:pt x="1500" y="2584"/>
                    <a:pt x="1524" y="2584"/>
                    <a:pt x="1548" y="2573"/>
                  </a:cubicBezTo>
                  <a:lnTo>
                    <a:pt x="1560" y="2573"/>
                  </a:lnTo>
                  <a:cubicBezTo>
                    <a:pt x="1572" y="2573"/>
                    <a:pt x="1584" y="2573"/>
                    <a:pt x="1608" y="2561"/>
                  </a:cubicBezTo>
                  <a:lnTo>
                    <a:pt x="1619" y="2561"/>
                  </a:lnTo>
                  <a:cubicBezTo>
                    <a:pt x="1631" y="2561"/>
                    <a:pt x="1643" y="2537"/>
                    <a:pt x="1679" y="2537"/>
                  </a:cubicBezTo>
                  <a:cubicBezTo>
                    <a:pt x="1691" y="2537"/>
                    <a:pt x="1703" y="2525"/>
                    <a:pt x="1738" y="2525"/>
                  </a:cubicBezTo>
                  <a:lnTo>
                    <a:pt x="1750" y="2525"/>
                  </a:lnTo>
                  <a:cubicBezTo>
                    <a:pt x="1762" y="2525"/>
                    <a:pt x="1786" y="2513"/>
                    <a:pt x="1798" y="2513"/>
                  </a:cubicBezTo>
                  <a:lnTo>
                    <a:pt x="1810" y="2513"/>
                  </a:lnTo>
                  <a:cubicBezTo>
                    <a:pt x="1822" y="2513"/>
                    <a:pt x="1846" y="2489"/>
                    <a:pt x="1858" y="2477"/>
                  </a:cubicBezTo>
                  <a:cubicBezTo>
                    <a:pt x="1869" y="2465"/>
                    <a:pt x="1881" y="2465"/>
                    <a:pt x="1905" y="2454"/>
                  </a:cubicBezTo>
                  <a:lnTo>
                    <a:pt x="1917" y="2430"/>
                  </a:lnTo>
                  <a:cubicBezTo>
                    <a:pt x="1929" y="2430"/>
                    <a:pt x="1941" y="2418"/>
                    <a:pt x="1941" y="2418"/>
                  </a:cubicBezTo>
                  <a:lnTo>
                    <a:pt x="1965" y="2406"/>
                  </a:lnTo>
                  <a:cubicBezTo>
                    <a:pt x="1977" y="2394"/>
                    <a:pt x="1989" y="2394"/>
                    <a:pt x="2000" y="2370"/>
                  </a:cubicBezTo>
                  <a:cubicBezTo>
                    <a:pt x="2381" y="2120"/>
                    <a:pt x="2584" y="1715"/>
                    <a:pt x="2584" y="1275"/>
                  </a:cubicBezTo>
                  <a:cubicBezTo>
                    <a:pt x="2643" y="596"/>
                    <a:pt x="2048" y="1"/>
                    <a:pt x="1322" y="1"/>
                  </a:cubicBezTo>
                  <a:close/>
                </a:path>
              </a:pathLst>
            </a:custGeom>
            <a:gradFill>
              <a:gsLst>
                <a:gs pos="0">
                  <a:srgbClr val="C8B2E9"/>
                </a:gs>
                <a:gs pos="35000">
                  <a:srgbClr val="D6CAED"/>
                </a:gs>
                <a:gs pos="100000">
                  <a:srgbClr val="EFE8FA"/>
                </a:gs>
              </a:gsLst>
              <a:lin ang="16200000" scaled="0"/>
            </a:gradFill>
            <a:ln w="9525" cap="flat" cmpd="sng">
              <a:solidFill>
                <a:srgbClr val="7C5F9F"/>
              </a:solidFill>
              <a:prstDash val="solid"/>
              <a:round/>
              <a:headEnd type="none" w="sm" len="sm"/>
              <a:tailEnd type="none" w="sm" len="sm"/>
            </a:ln>
            <a:effectLst>
              <a:outerShdw blurRad="40000" dist="20000" dir="5400000" rotWithShape="0">
                <a:srgbClr val="000000">
                  <a:alpha val="3647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grpSp>
        <p:nvGrpSpPr>
          <p:cNvPr id="184" name="Google Shape;184;p23"/>
          <p:cNvGrpSpPr/>
          <p:nvPr/>
        </p:nvGrpSpPr>
        <p:grpSpPr>
          <a:xfrm>
            <a:off x="7482750" y="2104564"/>
            <a:ext cx="361099" cy="431052"/>
            <a:chOff x="3584201" y="4294996"/>
            <a:chExt cx="267574" cy="329415"/>
          </a:xfrm>
        </p:grpSpPr>
        <p:sp>
          <p:nvSpPr>
            <p:cNvPr id="185" name="Google Shape;185;p23"/>
            <p:cNvSpPr/>
            <p:nvPr/>
          </p:nvSpPr>
          <p:spPr>
            <a:xfrm>
              <a:off x="3584201" y="4294996"/>
              <a:ext cx="267574" cy="329415"/>
            </a:xfrm>
            <a:custGeom>
              <a:avLst/>
              <a:gdLst/>
              <a:ahLst/>
              <a:cxnLst/>
              <a:rect l="l" t="t" r="r" b="b"/>
              <a:pathLst>
                <a:path w="8407" h="10350" extrusionOk="0">
                  <a:moveTo>
                    <a:pt x="4191" y="321"/>
                  </a:moveTo>
                  <a:lnTo>
                    <a:pt x="8097" y="1095"/>
                  </a:lnTo>
                  <a:lnTo>
                    <a:pt x="8097" y="6727"/>
                  </a:lnTo>
                  <a:lnTo>
                    <a:pt x="4191" y="10001"/>
                  </a:lnTo>
                  <a:lnTo>
                    <a:pt x="298" y="6727"/>
                  </a:lnTo>
                  <a:lnTo>
                    <a:pt x="298" y="1095"/>
                  </a:lnTo>
                  <a:lnTo>
                    <a:pt x="4191" y="321"/>
                  </a:lnTo>
                  <a:close/>
                  <a:moveTo>
                    <a:pt x="4168" y="0"/>
                  </a:moveTo>
                  <a:lnTo>
                    <a:pt x="120" y="810"/>
                  </a:lnTo>
                  <a:cubicBezTo>
                    <a:pt x="48" y="822"/>
                    <a:pt x="0" y="881"/>
                    <a:pt x="0" y="953"/>
                  </a:cubicBezTo>
                  <a:lnTo>
                    <a:pt x="0" y="6787"/>
                  </a:lnTo>
                  <a:cubicBezTo>
                    <a:pt x="0" y="6834"/>
                    <a:pt x="12" y="6882"/>
                    <a:pt x="60" y="6906"/>
                  </a:cubicBezTo>
                  <a:lnTo>
                    <a:pt x="4108" y="10323"/>
                  </a:lnTo>
                  <a:cubicBezTo>
                    <a:pt x="4138" y="10341"/>
                    <a:pt x="4171" y="10350"/>
                    <a:pt x="4203" y="10350"/>
                  </a:cubicBezTo>
                  <a:cubicBezTo>
                    <a:pt x="4236" y="10350"/>
                    <a:pt x="4269" y="10341"/>
                    <a:pt x="4299" y="10323"/>
                  </a:cubicBezTo>
                  <a:lnTo>
                    <a:pt x="8347" y="6906"/>
                  </a:lnTo>
                  <a:cubicBezTo>
                    <a:pt x="8382" y="6882"/>
                    <a:pt x="8406" y="6834"/>
                    <a:pt x="8406" y="6787"/>
                  </a:cubicBezTo>
                  <a:lnTo>
                    <a:pt x="8406" y="953"/>
                  </a:lnTo>
                  <a:cubicBezTo>
                    <a:pt x="8406" y="881"/>
                    <a:pt x="8347" y="822"/>
                    <a:pt x="8275" y="810"/>
                  </a:cubicBezTo>
                  <a:lnTo>
                    <a:pt x="4227" y="0"/>
                  </a:lnTo>
                  <a:close/>
                </a:path>
              </a:pathLst>
            </a:custGeom>
            <a:gradFill>
              <a:gsLst>
                <a:gs pos="0">
                  <a:srgbClr val="C8B2E9"/>
                </a:gs>
                <a:gs pos="35000">
                  <a:srgbClr val="D6CAED"/>
                </a:gs>
                <a:gs pos="100000">
                  <a:srgbClr val="EFE8FA"/>
                </a:gs>
              </a:gsLst>
              <a:lin ang="16200000" scaled="0"/>
            </a:gradFill>
            <a:ln w="9525" cap="flat" cmpd="sng">
              <a:solidFill>
                <a:srgbClr val="7C5F9F"/>
              </a:solidFill>
              <a:prstDash val="solid"/>
              <a:round/>
              <a:headEnd type="none" w="sm" len="sm"/>
              <a:tailEnd type="none" w="sm" len="sm"/>
            </a:ln>
            <a:effectLst>
              <a:outerShdw blurRad="40000" dist="20000" dir="5400000" rotWithShape="0">
                <a:srgbClr val="000000">
                  <a:alpha val="3647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86" name="Google Shape;186;p23"/>
            <p:cNvSpPr/>
            <p:nvPr/>
          </p:nvSpPr>
          <p:spPr>
            <a:xfrm>
              <a:off x="3604666" y="4315811"/>
              <a:ext cx="226644" cy="281610"/>
            </a:xfrm>
            <a:custGeom>
              <a:avLst/>
              <a:gdLst/>
              <a:ahLst/>
              <a:cxnLst/>
              <a:rect l="l" t="t" r="r" b="b"/>
              <a:pathLst>
                <a:path w="7121" h="8848" extrusionOk="0">
                  <a:moveTo>
                    <a:pt x="3525" y="1"/>
                  </a:moveTo>
                  <a:lnTo>
                    <a:pt x="119" y="691"/>
                  </a:lnTo>
                  <a:cubicBezTo>
                    <a:pt x="36" y="703"/>
                    <a:pt x="0" y="763"/>
                    <a:pt x="0" y="834"/>
                  </a:cubicBezTo>
                  <a:lnTo>
                    <a:pt x="0" y="5835"/>
                  </a:lnTo>
                  <a:cubicBezTo>
                    <a:pt x="0" y="5883"/>
                    <a:pt x="12" y="5930"/>
                    <a:pt x="60" y="5954"/>
                  </a:cubicBezTo>
                  <a:lnTo>
                    <a:pt x="3465" y="8811"/>
                  </a:lnTo>
                  <a:cubicBezTo>
                    <a:pt x="3495" y="8835"/>
                    <a:pt x="3528" y="8847"/>
                    <a:pt x="3560" y="8847"/>
                  </a:cubicBezTo>
                  <a:cubicBezTo>
                    <a:pt x="3593" y="8847"/>
                    <a:pt x="3626" y="8835"/>
                    <a:pt x="3656" y="8811"/>
                  </a:cubicBezTo>
                  <a:lnTo>
                    <a:pt x="7061" y="5954"/>
                  </a:lnTo>
                  <a:cubicBezTo>
                    <a:pt x="7097" y="5930"/>
                    <a:pt x="7120" y="5883"/>
                    <a:pt x="7120" y="5835"/>
                  </a:cubicBezTo>
                  <a:lnTo>
                    <a:pt x="7120" y="4609"/>
                  </a:lnTo>
                  <a:cubicBezTo>
                    <a:pt x="7120" y="4513"/>
                    <a:pt x="7049" y="4454"/>
                    <a:pt x="6977" y="4454"/>
                  </a:cubicBezTo>
                  <a:cubicBezTo>
                    <a:pt x="6882" y="4454"/>
                    <a:pt x="6823" y="4525"/>
                    <a:pt x="6823" y="4609"/>
                  </a:cubicBezTo>
                  <a:lnTo>
                    <a:pt x="6823" y="5763"/>
                  </a:lnTo>
                  <a:lnTo>
                    <a:pt x="3572" y="8502"/>
                  </a:lnTo>
                  <a:lnTo>
                    <a:pt x="298" y="5763"/>
                  </a:lnTo>
                  <a:lnTo>
                    <a:pt x="298" y="953"/>
                  </a:lnTo>
                  <a:lnTo>
                    <a:pt x="3548" y="299"/>
                  </a:lnTo>
                  <a:lnTo>
                    <a:pt x="6811" y="953"/>
                  </a:lnTo>
                  <a:lnTo>
                    <a:pt x="6811" y="3847"/>
                  </a:lnTo>
                  <a:cubicBezTo>
                    <a:pt x="6799" y="3930"/>
                    <a:pt x="6870" y="4013"/>
                    <a:pt x="6966" y="4013"/>
                  </a:cubicBezTo>
                  <a:cubicBezTo>
                    <a:pt x="7049" y="4013"/>
                    <a:pt x="7108" y="3930"/>
                    <a:pt x="7108" y="3858"/>
                  </a:cubicBezTo>
                  <a:lnTo>
                    <a:pt x="7108" y="834"/>
                  </a:lnTo>
                  <a:cubicBezTo>
                    <a:pt x="7108" y="763"/>
                    <a:pt x="7061" y="703"/>
                    <a:pt x="6989" y="691"/>
                  </a:cubicBezTo>
                  <a:lnTo>
                    <a:pt x="3584" y="1"/>
                  </a:lnTo>
                  <a:close/>
                </a:path>
              </a:pathLst>
            </a:custGeom>
            <a:gradFill>
              <a:gsLst>
                <a:gs pos="0">
                  <a:srgbClr val="C8B2E9"/>
                </a:gs>
                <a:gs pos="35000">
                  <a:srgbClr val="D6CAED"/>
                </a:gs>
                <a:gs pos="100000">
                  <a:srgbClr val="EFE8FA"/>
                </a:gs>
              </a:gsLst>
              <a:lin ang="16200000" scaled="0"/>
            </a:gradFill>
            <a:ln w="9525" cap="flat" cmpd="sng">
              <a:solidFill>
                <a:srgbClr val="7C5F9F"/>
              </a:solidFill>
              <a:prstDash val="solid"/>
              <a:round/>
              <a:headEnd type="none" w="sm" len="sm"/>
              <a:tailEnd type="none" w="sm" len="sm"/>
            </a:ln>
            <a:effectLst>
              <a:outerShdw blurRad="40000" dist="20000" dir="5400000" rotWithShape="0">
                <a:srgbClr val="000000">
                  <a:alpha val="3647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87" name="Google Shape;187;p23"/>
            <p:cNvSpPr/>
            <p:nvPr/>
          </p:nvSpPr>
          <p:spPr>
            <a:xfrm>
              <a:off x="3645597" y="4362056"/>
              <a:ext cx="144019" cy="144019"/>
            </a:xfrm>
            <a:custGeom>
              <a:avLst/>
              <a:gdLst/>
              <a:ahLst/>
              <a:cxnLst/>
              <a:rect l="l" t="t" r="r" b="b"/>
              <a:pathLst>
                <a:path w="4525" h="4525" extrusionOk="0">
                  <a:moveTo>
                    <a:pt x="2262" y="322"/>
                  </a:moveTo>
                  <a:cubicBezTo>
                    <a:pt x="3334" y="322"/>
                    <a:pt x="4215" y="1203"/>
                    <a:pt x="4215" y="2275"/>
                  </a:cubicBezTo>
                  <a:cubicBezTo>
                    <a:pt x="4215" y="3346"/>
                    <a:pt x="3334" y="4227"/>
                    <a:pt x="2262" y="4227"/>
                  </a:cubicBezTo>
                  <a:cubicBezTo>
                    <a:pt x="1191" y="4227"/>
                    <a:pt x="322" y="3346"/>
                    <a:pt x="322" y="2275"/>
                  </a:cubicBezTo>
                  <a:cubicBezTo>
                    <a:pt x="322" y="1203"/>
                    <a:pt x="1191" y="322"/>
                    <a:pt x="2262" y="322"/>
                  </a:cubicBezTo>
                  <a:close/>
                  <a:moveTo>
                    <a:pt x="2262" y="0"/>
                  </a:moveTo>
                  <a:cubicBezTo>
                    <a:pt x="1012" y="0"/>
                    <a:pt x="0" y="1012"/>
                    <a:pt x="0" y="2263"/>
                  </a:cubicBezTo>
                  <a:cubicBezTo>
                    <a:pt x="0" y="3513"/>
                    <a:pt x="1012" y="4525"/>
                    <a:pt x="2262" y="4525"/>
                  </a:cubicBezTo>
                  <a:cubicBezTo>
                    <a:pt x="3513" y="4525"/>
                    <a:pt x="4525" y="3513"/>
                    <a:pt x="4525" y="2263"/>
                  </a:cubicBezTo>
                  <a:cubicBezTo>
                    <a:pt x="4525" y="1012"/>
                    <a:pt x="3513" y="0"/>
                    <a:pt x="2262" y="0"/>
                  </a:cubicBezTo>
                  <a:close/>
                </a:path>
              </a:pathLst>
            </a:custGeom>
            <a:gradFill>
              <a:gsLst>
                <a:gs pos="0">
                  <a:srgbClr val="C8B2E9"/>
                </a:gs>
                <a:gs pos="35000">
                  <a:srgbClr val="D6CAED"/>
                </a:gs>
                <a:gs pos="100000">
                  <a:srgbClr val="EFE8FA"/>
                </a:gs>
              </a:gsLst>
              <a:lin ang="16200000" scaled="0"/>
            </a:gradFill>
            <a:ln w="9525" cap="flat" cmpd="sng">
              <a:solidFill>
                <a:srgbClr val="7C5F9F"/>
              </a:solidFill>
              <a:prstDash val="solid"/>
              <a:round/>
              <a:headEnd type="none" w="sm" len="sm"/>
              <a:tailEnd type="none" w="sm" len="sm"/>
            </a:ln>
            <a:effectLst>
              <a:outerShdw blurRad="40000" dist="20000" dir="5400000" rotWithShape="0">
                <a:srgbClr val="000000">
                  <a:alpha val="3647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88" name="Google Shape;188;p23"/>
            <p:cNvSpPr/>
            <p:nvPr/>
          </p:nvSpPr>
          <p:spPr>
            <a:xfrm>
              <a:off x="3692574" y="4377970"/>
              <a:ext cx="51561" cy="112574"/>
            </a:xfrm>
            <a:custGeom>
              <a:avLst/>
              <a:gdLst/>
              <a:ahLst/>
              <a:cxnLst/>
              <a:rect l="l" t="t" r="r" b="b"/>
              <a:pathLst>
                <a:path w="1620" h="3537" extrusionOk="0">
                  <a:moveTo>
                    <a:pt x="810" y="0"/>
                  </a:moveTo>
                  <a:cubicBezTo>
                    <a:pt x="727" y="0"/>
                    <a:pt x="656" y="72"/>
                    <a:pt x="656" y="155"/>
                  </a:cubicBezTo>
                  <a:lnTo>
                    <a:pt x="656" y="489"/>
                  </a:lnTo>
                  <a:cubicBezTo>
                    <a:pt x="298" y="524"/>
                    <a:pt x="1" y="834"/>
                    <a:pt x="1" y="1203"/>
                  </a:cubicBezTo>
                  <a:cubicBezTo>
                    <a:pt x="1" y="1608"/>
                    <a:pt x="334" y="1917"/>
                    <a:pt x="715" y="1917"/>
                  </a:cubicBezTo>
                  <a:lnTo>
                    <a:pt x="882" y="1917"/>
                  </a:lnTo>
                  <a:cubicBezTo>
                    <a:pt x="1108" y="1917"/>
                    <a:pt x="1298" y="2108"/>
                    <a:pt x="1298" y="2334"/>
                  </a:cubicBezTo>
                  <a:cubicBezTo>
                    <a:pt x="1298" y="2560"/>
                    <a:pt x="1108" y="2751"/>
                    <a:pt x="882" y="2751"/>
                  </a:cubicBezTo>
                  <a:lnTo>
                    <a:pt x="644" y="2751"/>
                  </a:lnTo>
                  <a:cubicBezTo>
                    <a:pt x="465" y="2751"/>
                    <a:pt x="310" y="2608"/>
                    <a:pt x="310" y="2429"/>
                  </a:cubicBezTo>
                  <a:cubicBezTo>
                    <a:pt x="310" y="2334"/>
                    <a:pt x="239" y="2275"/>
                    <a:pt x="167" y="2275"/>
                  </a:cubicBezTo>
                  <a:cubicBezTo>
                    <a:pt x="84" y="2275"/>
                    <a:pt x="13" y="2346"/>
                    <a:pt x="13" y="2429"/>
                  </a:cubicBezTo>
                  <a:cubicBezTo>
                    <a:pt x="13" y="2787"/>
                    <a:pt x="298" y="3060"/>
                    <a:pt x="656" y="3060"/>
                  </a:cubicBezTo>
                  <a:lnTo>
                    <a:pt x="667" y="3060"/>
                  </a:lnTo>
                  <a:lnTo>
                    <a:pt x="667" y="3394"/>
                  </a:lnTo>
                  <a:cubicBezTo>
                    <a:pt x="667" y="3477"/>
                    <a:pt x="739" y="3537"/>
                    <a:pt x="822" y="3537"/>
                  </a:cubicBezTo>
                  <a:cubicBezTo>
                    <a:pt x="894" y="3537"/>
                    <a:pt x="965" y="3465"/>
                    <a:pt x="965" y="3394"/>
                  </a:cubicBezTo>
                  <a:lnTo>
                    <a:pt x="965" y="3048"/>
                  </a:lnTo>
                  <a:cubicBezTo>
                    <a:pt x="1322" y="3025"/>
                    <a:pt x="1620" y="2703"/>
                    <a:pt x="1620" y="2334"/>
                  </a:cubicBezTo>
                  <a:cubicBezTo>
                    <a:pt x="1620" y="1929"/>
                    <a:pt x="1298" y="1620"/>
                    <a:pt x="906" y="1620"/>
                  </a:cubicBezTo>
                  <a:lnTo>
                    <a:pt x="739" y="1620"/>
                  </a:lnTo>
                  <a:cubicBezTo>
                    <a:pt x="525" y="1620"/>
                    <a:pt x="334" y="1429"/>
                    <a:pt x="334" y="1203"/>
                  </a:cubicBezTo>
                  <a:cubicBezTo>
                    <a:pt x="334" y="977"/>
                    <a:pt x="525" y="786"/>
                    <a:pt x="739" y="786"/>
                  </a:cubicBezTo>
                  <a:lnTo>
                    <a:pt x="977" y="786"/>
                  </a:lnTo>
                  <a:cubicBezTo>
                    <a:pt x="1167" y="786"/>
                    <a:pt x="1310" y="941"/>
                    <a:pt x="1310" y="1120"/>
                  </a:cubicBezTo>
                  <a:lnTo>
                    <a:pt x="1310" y="1286"/>
                  </a:lnTo>
                  <a:cubicBezTo>
                    <a:pt x="1310" y="1358"/>
                    <a:pt x="1382" y="1429"/>
                    <a:pt x="1465" y="1429"/>
                  </a:cubicBezTo>
                  <a:cubicBezTo>
                    <a:pt x="1548" y="1429"/>
                    <a:pt x="1608" y="1358"/>
                    <a:pt x="1608" y="1286"/>
                  </a:cubicBezTo>
                  <a:lnTo>
                    <a:pt x="1608" y="1120"/>
                  </a:lnTo>
                  <a:cubicBezTo>
                    <a:pt x="1608" y="762"/>
                    <a:pt x="1322" y="477"/>
                    <a:pt x="965" y="477"/>
                  </a:cubicBezTo>
                  <a:lnTo>
                    <a:pt x="953" y="477"/>
                  </a:lnTo>
                  <a:lnTo>
                    <a:pt x="953" y="155"/>
                  </a:lnTo>
                  <a:cubicBezTo>
                    <a:pt x="953" y="60"/>
                    <a:pt x="882" y="0"/>
                    <a:pt x="810" y="0"/>
                  </a:cubicBezTo>
                  <a:close/>
                </a:path>
              </a:pathLst>
            </a:custGeom>
            <a:gradFill>
              <a:gsLst>
                <a:gs pos="0">
                  <a:srgbClr val="C8B2E9"/>
                </a:gs>
                <a:gs pos="35000">
                  <a:srgbClr val="D6CAED"/>
                </a:gs>
                <a:gs pos="100000">
                  <a:srgbClr val="EFE8FA"/>
                </a:gs>
              </a:gsLst>
              <a:lin ang="16200000" scaled="0"/>
            </a:gradFill>
            <a:ln w="9525" cap="flat" cmpd="sng">
              <a:solidFill>
                <a:srgbClr val="7C5F9F"/>
              </a:solidFill>
              <a:prstDash val="solid"/>
              <a:round/>
              <a:headEnd type="none" w="sm" len="sm"/>
              <a:tailEnd type="none" w="sm" len="sm"/>
            </a:ln>
            <a:effectLst>
              <a:outerShdw blurRad="40000" dist="20000" dir="5400000" rotWithShape="0">
                <a:srgbClr val="000000">
                  <a:alpha val="3647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sp>
        <p:nvSpPr>
          <p:cNvPr id="189" name="Google Shape;189;p23"/>
          <p:cNvSpPr txBox="1"/>
          <p:nvPr/>
        </p:nvSpPr>
        <p:spPr>
          <a:xfrm>
            <a:off x="3164561" y="3106689"/>
            <a:ext cx="2862000" cy="1203000"/>
          </a:xfrm>
          <a:prstGeom prst="rect">
            <a:avLst/>
          </a:prstGeom>
          <a:noFill/>
          <a:ln>
            <a:noFill/>
          </a:ln>
        </p:spPr>
        <p:txBody>
          <a:bodyPr spcFirstLastPara="1" wrap="square" lIns="91425" tIns="91425" rIns="91425" bIns="0" anchor="t" anchorCtr="0">
            <a:noAutofit/>
          </a:bodyPr>
          <a:lstStyle/>
          <a:p>
            <a:pPr marL="0" marR="0" lvl="0" indent="0" algn="ctr" rtl="0">
              <a:lnSpc>
                <a:spcPct val="100000"/>
              </a:lnSpc>
              <a:spcBef>
                <a:spcPts val="0"/>
              </a:spcBef>
              <a:spcAft>
                <a:spcPts val="0"/>
              </a:spcAft>
              <a:buClr>
                <a:srgbClr val="F3F3F3"/>
              </a:buClr>
              <a:buSzPts val="1200"/>
              <a:buFont typeface="Fira Sans Condensed Light"/>
              <a:buNone/>
            </a:pPr>
            <a:r>
              <a:rPr lang="en-US" sz="1400" b="0" i="0" u="none" strike="noStrike" cap="none">
                <a:solidFill>
                  <a:schemeClr val="dk1"/>
                </a:solidFill>
                <a:latin typeface="Calibri"/>
                <a:ea typeface="Calibri"/>
                <a:cs typeface="Calibri"/>
                <a:sym typeface="Calibri"/>
              </a:rPr>
              <a:t>One-hot encoding</a:t>
            </a:r>
            <a:endParaRPr sz="14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F3F3F3"/>
              </a:buClr>
              <a:buSzPts val="1200"/>
              <a:buFont typeface="Fira Sans Condensed Light"/>
              <a:buNone/>
            </a:pPr>
            <a:r>
              <a:rPr lang="en-US" sz="1400" b="0" i="0" u="none" strike="noStrike" cap="none">
                <a:solidFill>
                  <a:schemeClr val="dk1"/>
                </a:solidFill>
                <a:latin typeface="Calibri"/>
                <a:ea typeface="Calibri"/>
                <a:cs typeface="Calibri"/>
                <a:sym typeface="Calibri"/>
              </a:rPr>
              <a:t>Stratified train-test split</a:t>
            </a:r>
            <a:endParaRPr sz="1400" b="0" i="0" u="none" strike="noStrike" cap="none">
              <a:solidFill>
                <a:schemeClr val="dk1"/>
              </a:solidFill>
              <a:latin typeface="Calibri"/>
              <a:ea typeface="Calibri"/>
              <a:cs typeface="Calibri"/>
              <a:sym typeface="Calibri"/>
            </a:endParaRPr>
          </a:p>
        </p:txBody>
      </p:sp>
      <p:sp>
        <p:nvSpPr>
          <p:cNvPr id="190" name="Google Shape;190;p23"/>
          <p:cNvSpPr txBox="1"/>
          <p:nvPr/>
        </p:nvSpPr>
        <p:spPr>
          <a:xfrm>
            <a:off x="4478637" y="814564"/>
            <a:ext cx="3365100" cy="1203000"/>
          </a:xfrm>
          <a:prstGeom prst="rect">
            <a:avLst/>
          </a:prstGeom>
          <a:noFill/>
          <a:ln>
            <a:noFill/>
          </a:ln>
        </p:spPr>
        <p:txBody>
          <a:bodyPr spcFirstLastPara="1" wrap="square" lIns="91425" tIns="91425" rIns="91425" bIns="0" anchor="t" anchorCtr="0">
            <a:noAutofit/>
          </a:bodyPr>
          <a:lstStyle/>
          <a:p>
            <a:pPr marL="0" marR="0" lvl="0" indent="0" algn="ctr" rtl="0">
              <a:lnSpc>
                <a:spcPct val="100000"/>
              </a:lnSpc>
              <a:spcBef>
                <a:spcPts val="0"/>
              </a:spcBef>
              <a:spcAft>
                <a:spcPts val="0"/>
              </a:spcAft>
              <a:buClr>
                <a:srgbClr val="F3F3F3"/>
              </a:buClr>
              <a:buSzPts val="1200"/>
              <a:buFont typeface="Fira Sans Condensed Light"/>
              <a:buNone/>
            </a:pPr>
            <a:r>
              <a:rPr lang="en-US" sz="1400" b="0" i="0" u="none" strike="noStrike" cap="none">
                <a:solidFill>
                  <a:schemeClr val="dk1"/>
                </a:solidFill>
                <a:latin typeface="Calibri"/>
                <a:ea typeface="Calibri"/>
                <a:cs typeface="Calibri"/>
                <a:sym typeface="Calibri"/>
              </a:rPr>
              <a:t>Hyperparameter tuning</a:t>
            </a:r>
            <a:endParaRPr sz="14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F3F3F3"/>
              </a:buClr>
              <a:buSzPts val="1200"/>
              <a:buFont typeface="Fira Sans Condensed Light"/>
              <a:buNone/>
            </a:pPr>
            <a:r>
              <a:rPr lang="en-US" sz="1400" b="0" i="0" u="none" strike="noStrike" cap="none">
                <a:solidFill>
                  <a:schemeClr val="dk1"/>
                </a:solidFill>
                <a:latin typeface="Calibri"/>
                <a:ea typeface="Calibri"/>
                <a:cs typeface="Calibri"/>
                <a:sym typeface="Calibri"/>
              </a:rPr>
              <a:t>Different ways to deal with imbalance</a:t>
            </a:r>
            <a:endParaRPr sz="14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F3F3F3"/>
              </a:buClr>
              <a:buSzPts val="1200"/>
              <a:buFont typeface="Fira Sans Condensed Light"/>
              <a:buNone/>
            </a:pPr>
            <a:r>
              <a:rPr lang="en-US" sz="1400" b="0" i="0" u="none" strike="noStrike" cap="none">
                <a:solidFill>
                  <a:schemeClr val="dk1"/>
                </a:solidFill>
                <a:latin typeface="Calibri"/>
                <a:ea typeface="Calibri"/>
                <a:cs typeface="Calibri"/>
                <a:sym typeface="Calibri"/>
              </a:rPr>
              <a:t>Ensemble</a:t>
            </a:r>
            <a:endParaRPr sz="1400" b="0" i="0" u="none" strike="noStrike" cap="none">
              <a:solidFill>
                <a:schemeClr val="dk1"/>
              </a:solidFill>
              <a:latin typeface="Arial"/>
              <a:ea typeface="Arial"/>
              <a:cs typeface="Arial"/>
              <a:sym typeface="Arial"/>
            </a:endParaRPr>
          </a:p>
        </p:txBody>
      </p:sp>
      <p:sp>
        <p:nvSpPr>
          <p:cNvPr id="191" name="Google Shape;191;p23"/>
          <p:cNvSpPr txBox="1"/>
          <p:nvPr/>
        </p:nvSpPr>
        <p:spPr>
          <a:xfrm>
            <a:off x="1331250" y="265350"/>
            <a:ext cx="6807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a:solidFill>
                  <a:schemeClr val="dk1"/>
                </a:solidFill>
                <a:latin typeface="Lato"/>
                <a:ea typeface="Lato"/>
                <a:cs typeface="Lato"/>
                <a:sym typeface="Lato"/>
              </a:rPr>
              <a:t>Blueprint for Insurance claim fraud Detection  </a:t>
            </a:r>
            <a:endParaRPr sz="2200" b="1">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2497</Words>
  <Application>Microsoft Office PowerPoint</Application>
  <PresentationFormat>On-screen Show (16:9)</PresentationFormat>
  <Paragraphs>238</Paragraphs>
  <Slides>37</Slides>
  <Notes>37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Calibri</vt:lpstr>
      <vt:lpstr>Arial</vt:lpstr>
      <vt:lpstr>Rajdhani</vt:lpstr>
      <vt:lpstr>Lato</vt:lpstr>
      <vt:lpstr>Courier New</vt:lpstr>
      <vt:lpstr>Roboto</vt:lpstr>
      <vt:lpstr>Georgia</vt:lpstr>
      <vt:lpstr>Merriweather</vt:lpstr>
      <vt:lpstr>Fira Sans Condensed Light</vt:lpstr>
      <vt:lpstr>Paradigm</vt:lpstr>
      <vt:lpstr>Insurance Claim Fraud Detection</vt:lpstr>
      <vt:lpstr>Team Members</vt:lpstr>
      <vt:lpstr>ABSTRACT</vt:lpstr>
      <vt:lpstr>INTRODUCTION</vt:lpstr>
      <vt:lpstr>SYSTEM REQUIREMENT</vt:lpstr>
      <vt:lpstr>EXISTING SYSTEM</vt:lpstr>
      <vt:lpstr>PROBLEM STATEMENT</vt:lpstr>
      <vt:lpstr>PROPOSED SYSTEM</vt:lpstr>
      <vt:lpstr>PowerPoint Presentation</vt:lpstr>
      <vt:lpstr>DESIGN</vt:lpstr>
      <vt:lpstr>ABOUT THE DATA</vt:lpstr>
      <vt:lpstr>DATASET COLUMNS </vt:lpstr>
      <vt:lpstr>DATA CLEANING </vt:lpstr>
      <vt:lpstr>Fraud vs non-fraud claims</vt:lpstr>
      <vt:lpstr>PowerPoint Presentation</vt:lpstr>
      <vt:lpstr>PowerPoint Presentation</vt:lpstr>
      <vt:lpstr>PowerPoint Presentation</vt:lpstr>
      <vt:lpstr> PRE-PROCESSING</vt:lpstr>
      <vt:lpstr>BASELINE SCORE</vt:lpstr>
      <vt:lpstr>PowerPoint Presentation</vt:lpstr>
      <vt:lpstr>Models with class weighting and hyperparameter tuning </vt:lpstr>
      <vt:lpstr>PowerPoint Presentation</vt:lpstr>
      <vt:lpstr>PowerPoint Presentation</vt:lpstr>
      <vt:lpstr>PowerPoint Presentation</vt:lpstr>
      <vt:lpstr>PowerPoint Presentation</vt:lpstr>
      <vt:lpstr>Models with hyper parameter tuning using oversampled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Claim Fraud Detection</dc:title>
  <cp:lastModifiedBy>DELL</cp:lastModifiedBy>
  <cp:revision>1</cp:revision>
  <dcterms:modified xsi:type="dcterms:W3CDTF">2022-05-23T16:51:18Z</dcterms:modified>
</cp:coreProperties>
</file>