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8" r:id="rId2"/>
    <p:sldId id="257" r:id="rId3"/>
    <p:sldId id="281" r:id="rId4"/>
    <p:sldId id="260" r:id="rId5"/>
    <p:sldId id="286" r:id="rId6"/>
    <p:sldId id="261" r:id="rId7"/>
    <p:sldId id="288" r:id="rId8"/>
    <p:sldId id="287" r:id="rId9"/>
    <p:sldId id="283" r:id="rId10"/>
    <p:sldId id="285" r:id="rId11"/>
    <p:sldId id="282" r:id="rId12"/>
    <p:sldId id="265" r:id="rId13"/>
    <p:sldId id="268" r:id="rId14"/>
    <p:sldId id="27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C980A-F3D3-4C9C-ABF0-4ADA06376DFA}" v="19" dt="2025-03-12T15:13:32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1"/>
              <c:layout>
                <c:manualLayout>
                  <c:x val="2.2619047619047618E-2"/>
                  <c:y val="-1.282152230971222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19-02-2025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81552305961754"/>
                      <c:h val="5.653846153846152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C5A1-4DB1-89C4-22125C1CC7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Viva-Voce</c:v>
                </c:pt>
              </c:strCache>
            </c:strRef>
          </c:cat>
          <c:val>
            <c:numRef>
              <c:f>Sheet1!$B$2:$B$6</c:f>
              <c:numCache>
                <c:formatCode>m/d/yyyy</c:formatCode>
                <c:ptCount val="5"/>
                <c:pt idx="0">
                  <c:v>45686</c:v>
                </c:pt>
                <c:pt idx="1">
                  <c:v>45709</c:v>
                </c:pt>
                <c:pt idx="2">
                  <c:v>45737</c:v>
                </c:pt>
                <c:pt idx="3">
                  <c:v>45766</c:v>
                </c:pt>
                <c:pt idx="4">
                  <c:v>45794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C-4210-A4BF-9FB9239C4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Duration(days)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Viva-Voce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33</c:v>
                </c:pt>
                <c:pt idx="2">
                  <c:v>20</c:v>
                </c:pt>
                <c:pt idx="3">
                  <c:v>20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1C-4210-A4BF-9FB9239C4E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9922048"/>
        <c:axId val="1589924448"/>
      </c:barChart>
      <c:catAx>
        <c:axId val="158992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924448"/>
        <c:crosses val="autoZero"/>
        <c:auto val="1"/>
        <c:lblAlgn val="ctr"/>
        <c:lblOffset val="100"/>
        <c:noMultiLvlLbl val="0"/>
      </c:catAx>
      <c:valAx>
        <c:axId val="1589924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crossAx val="15899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hilJay/MPAndroidChart" TargetMode="External"/><Relationship Id="rId3" Type="http://schemas.openxmlformats.org/officeDocument/2006/relationships/hyperlink" Target="https://ieeexplore.ieee.org/document/XXXXXXX" TargetMode="External"/><Relationship Id="rId7" Type="http://schemas.openxmlformats.org/officeDocument/2006/relationships/hyperlink" Target="https://www.worldbank.org/en/topic/wat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ea.org/reports/energy-efficiency" TargetMode="External"/><Relationship Id="rId5" Type="http://schemas.openxmlformats.org/officeDocument/2006/relationships/hyperlink" Target="https://www.researchgate.net/" TargetMode="External"/><Relationship Id="rId4" Type="http://schemas.openxmlformats.org/officeDocument/2006/relationships/hyperlink" Target="https://scholar.goo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9738046/" TargetMode="External"/><Relationship Id="rId3" Type="http://schemas.openxmlformats.org/officeDocument/2006/relationships/hyperlink" Target="https://www.researchgate.net/publication/358795459_Analysis_of_Personal_Data_Visualization_Reviews_On_mHealth_Apps_short_paper" TargetMode="External"/><Relationship Id="rId7" Type="http://schemas.openxmlformats.org/officeDocument/2006/relationships/hyperlink" Target="https://onlinelibrary.wiley.com/doi/10.1155/2021/3740476" TargetMode="External"/><Relationship Id="rId2" Type="http://schemas.openxmlformats.org/officeDocument/2006/relationships/hyperlink" Target="https://link.springer.com/article/10.1007/s43621-024-00618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42979-023-02457-x" TargetMode="External"/><Relationship Id="rId5" Type="http://schemas.openxmlformats.org/officeDocument/2006/relationships/hyperlink" Target="https://pmc.ncbi.nlm.nih.gov/articles/PMC8584752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researchgate.net/publication/372971016_Understanding_User_Perspectives_on_Data_Visualisation_in_mHealth_Apps_A_Survey_Study" TargetMode="External"/><Relationship Id="rId9" Type="http://schemas.openxmlformats.org/officeDocument/2006/relationships/hyperlink" Target="https://www.sciencedirect.com/science/article/pii/S235255092200087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7440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/>
              <a:t>Water and Electricity Tracking App</a:t>
            </a:r>
            <a:r>
              <a:rPr lang="en-US" sz="2800" dirty="0"/>
              <a:t> (PSC_110)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118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95624184"/>
              </p:ext>
            </p:extLst>
          </p:nvPr>
        </p:nvGraphicFramePr>
        <p:xfrm>
          <a:off x="553347" y="2721840"/>
          <a:ext cx="5418675" cy="3291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20211CSE0636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20211CSE0699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20211CSE0658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Soujanya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S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Badawadagi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Bugga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Iswarya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Nirmala.R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Abdul Khadar A </a:t>
            </a:r>
            <a:endParaRPr sz="1700" b="1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998251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85297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HoD: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Abdul Khadar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841F7-084B-FB2C-529A-3B60094E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" y="56571"/>
            <a:ext cx="1036532" cy="97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3F05F-35E9-13BF-4135-9F2D406346BE}"/>
              </a:ext>
            </a:extLst>
          </p:cNvPr>
          <p:cNvSpPr txBox="1"/>
          <p:nvPr/>
        </p:nvSpPr>
        <p:spPr>
          <a:xfrm>
            <a:off x="2715018" y="43286"/>
            <a:ext cx="753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9C4D4-386D-0247-A53A-C20D267E7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4C287112-D544-82AD-56E0-817457A1094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D5CE-1894-6C7E-4098-9DC55764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&amp;Software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6090-866B-57A3-FE85-DA6B23F7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i5/i7 or AMD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5/7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8GB+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256GB SSD+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10/11, macOS,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LinuxInternet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/Ethernet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Programming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SDK, XML for UI designing.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E0C90-C5DF-BF34-F3B6-F923F826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DA29911-CEAC-1FD5-F529-C7FF02526F6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208152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EADC-4E6E-AD6D-5302-FC358132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97B613-CBDD-D702-5538-F80A030DD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834670"/>
              </p:ext>
            </p:extLst>
          </p:nvPr>
        </p:nvGraphicFramePr>
        <p:xfrm>
          <a:off x="812800" y="1143000"/>
          <a:ext cx="10668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99CC418-2C19-2000-BD7A-A9765D57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0FBBCDE4-FA3B-5DEA-8A68-A4F58426A6A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237021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9E874-B216-861D-35E2-F45492CE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0E23582B-AADB-87C8-7CAA-09E3E0731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429" y="1433145"/>
            <a:ext cx="944257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Xplore: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https://ieeexplore.ieee.org/document/XXXXXXX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https://scholar.google.com/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Research: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https://www.iea.org/reports/energy-efficiency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Bank - Water Conservation: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https://www.worldbank.org/en/topic/water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MPAndroidChart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https://github.com/PhilJay/MPAndroidChart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F27CEF2B-D5D7-7D74-333E-3E2809A9FFA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https://github.com/Nirmala8645/Water-and-Electricity-Tracking-App-.git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31315-8DF5-595E-DBAD-F4621DC7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F4C7D1BD-0224-37FE-CB71-FAB91B7E206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06" y="1089456"/>
            <a:ext cx="5756987" cy="5309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92D7C-F8AF-A63E-2582-7DE1CB11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CF03E-E01C-683A-C4A8-61FCDF65EE2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06D31-378E-EECB-882C-CCCD01B1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A49EDF7-CE36-02CE-5FE6-10C61DA026E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43F1C-2F87-DA48-8288-C4B0324C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668000" cy="508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/>
              <a:t>Water and Electricity Tracking App (PSC_110)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an Android-based tracking application that helps users monitor their current water and electricity usage in real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integrates Firebase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and retrieve usage data, ensuring efficient and accurate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tracking.Users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set predefined usage limits, and the app provides alerts when consumption exceeds these thresholds.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representations such as bar charts and progress indicators help users visualize their consumption patterns.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application is to promote efficient resource usage by allowing users to track their current consumption, set predefined limits, and receive behavioral nudges through notifications."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91828-8F85-D6CE-52E6-2EFD9AD6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810BE8B-6438-9BDE-97F4-1B7D490D064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B1741-70F2-F55E-17E4-99EF73BB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83A-35CE-6DC8-4303-32616743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7525EC-A220-1E11-12DC-B7211CC5C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148" y="1059877"/>
            <a:ext cx="11038222" cy="1938992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Papers: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6D1E-2F8C-F329-068E-6AA32FA6BAE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0AE0DB-E89C-33D5-1EF0-BDEBDE11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591594"/>
            <a:ext cx="98897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https://link.springer.com/article/10.1007/s43621-024-00618-3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https://papers.ssrn.com/sol3/papers.cfm?abstract_id=4264945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https://www.researchgate.net/publication/358795459_Analysis_of_Personal_Data_Visualization_Reviews_On_mHealth_Apps_short_paper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https://www.researchgate.net/publication/372971016_Understanding_User_Perspectives_on_Data_Visualisation_in_mHealth_Apps_A_Survey_Study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https://oaepublish.com/articles/jsegc.2020.03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https://pmc.ncbi.nlm.nih.gov/articles/PMC8584752/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https://link.springer.com/article/10.1007/s42979-023-02457-x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https://onlinelibrary.wiley.com/doi/10.1155/2021/3740476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https://www.ncbi.nlm.nih.gov/pmc/articles/PMC9738046/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https://www.sciencedirect.com/science/article/pii/S2352550922000874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F853F-A750-BB99-B174-D189BFE8A5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E44FE0-DDF3-87C4-EB44-76475018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06" y="1427855"/>
            <a:ext cx="968413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Usage Monitoring: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the latest water and electricity usage dynamically.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retrieve the latest usage data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Alerts &amp; Notifications: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users immediately when their consumption exceeds a predefined limit.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Data Representation: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usage insights using bar charts, pie charts, and circular progress indicators for better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 simple and intuitive Android app design for seamless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Sustainable Practices: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instant feedback and motivational messages to promote efficient resource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use.This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keeps everything accurate while improving clarity. Let me know if you need more refinements!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4672A-B53E-44F5-DB8B-209DC04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44DEAAB-E5C6-AFB8-02E2-2BD39441B09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064B-1DB5-2BEC-89FB-3A1E295B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9666-D864-DA0A-007E-4EDAA671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Automatic Tracking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relies on manual data entry for water and electricity usage, which may lead to inaccurate tracking if users forget to update values.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Dependency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database, an active internet connection is required to store and retrieve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Updates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fetches data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when requested, so updates are not reflected automatically unless reloaded.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654AA-C39F-5975-826A-E7C4B63F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44042-7214-CA6F-FAB5-35575817437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26824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800" b="1" dirty="0"/>
            </a:br>
            <a:r>
              <a:rPr lang="en-US" sz="2800" b="1" dirty="0"/>
              <a:t>Methodology</a:t>
            </a:r>
            <a:br>
              <a:rPr lang="en-US" sz="2800" b="1" dirty="0"/>
            </a:b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4C641D-AD31-A240-FF7C-88FEBEED4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59753"/>
            <a:ext cx="1037564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Backend: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for efficient data storage and synchronization.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Database: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securely storing and retrieving usage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Requirement Gathering: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 needs and define essential app features.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UI/UX Design: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 clean, intuitive interface for easy navigation and data 			                           visualization.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Backend Development: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tracking of water and electricity consumption using 	  	                                        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 Feedback: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early feedback, analyze user behavior, and refine the app for 		                            better performance and usability.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A3F31-23EF-0360-5C01-1FA54693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E21ABED8-7ABF-706E-C654-32D30A0CAA6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E13A-3D29-462A-28FE-DA94F533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A8605C-DCD2-245E-9D80-FC0A8295D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871670"/>
              </p:ext>
            </p:extLst>
          </p:nvPr>
        </p:nvGraphicFramePr>
        <p:xfrm>
          <a:off x="625151" y="1116095"/>
          <a:ext cx="10804848" cy="4687545"/>
        </p:xfrm>
        <a:graphic>
          <a:graphicData uri="http://schemas.openxmlformats.org/drawingml/2006/table">
            <a:tbl>
              <a:tblPr/>
              <a:tblGrid>
                <a:gridCol w="5402424">
                  <a:extLst>
                    <a:ext uri="{9D8B030D-6E8A-4147-A177-3AD203B41FA5}">
                      <a16:colId xmlns:a16="http://schemas.microsoft.com/office/drawing/2014/main" val="4105000288"/>
                    </a:ext>
                  </a:extLst>
                </a:gridCol>
                <a:gridCol w="5402424">
                  <a:extLst>
                    <a:ext uri="{9D8B030D-6E8A-4147-A177-3AD203B41FA5}">
                      <a16:colId xmlns:a16="http://schemas.microsoft.com/office/drawing/2014/main" val="3543134637"/>
                    </a:ext>
                  </a:extLst>
                </a:gridCol>
              </a:tblGrid>
              <a:tr h="5097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Module 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b="1" dirty="0"/>
                        <a:t>Description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812341"/>
                  </a:ext>
                </a:extLst>
              </a:tr>
              <a:tr h="86412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User Authentication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&amp; Signup using Cloud </a:t>
                      </a:r>
                      <a:r>
                        <a:rPr lang="en-US" dirty="0" err="1"/>
                        <a:t>Firestore</a:t>
                      </a:r>
                      <a:r>
                        <a:rPr lang="en-US" dirty="0"/>
                        <a:t> Authentication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75372"/>
                  </a:ext>
                </a:extLst>
              </a:tr>
              <a:tr h="8921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Usage Tracking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water &amp; electricity consumption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30275"/>
                  </a:ext>
                </a:extLst>
              </a:tr>
              <a:tr h="5097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Goal Management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Users can set and update consumption limits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104679"/>
                  </a:ext>
                </a:extLst>
              </a:tr>
              <a:tr h="5097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Notifications &amp; Alerts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Sends reminders before exceeding limits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18200"/>
                  </a:ext>
                </a:extLst>
              </a:tr>
              <a:tr h="5097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Statistics Dashboard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Displays trends using graphs &amp;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35255"/>
                  </a:ext>
                </a:extLst>
              </a:tr>
              <a:tr h="8921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Nudges &amp; Encouragements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Sends motivational messages for saving resources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780917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87DC-913C-3DEF-A47E-BC4E2052285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EFFB3-6645-783A-1FE7-D2C7FA87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8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B071-476D-A934-CC2E-3CE860AC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C7D8-9BA3-EEA5-DA5D-E5B1FE33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Tracking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&amp; electricity usage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user inputs.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data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Threshold-based Notification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limits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by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alert/notification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usage nears/exceeds the limit.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NotificationManager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Data Visualization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usage history from Firebase.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MPAndroidChart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create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bar/pie charts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Nudge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habits based on past consumption.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reinforcement messages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savings are achieved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09C7B56-2D15-22C5-77A2-7EAD8111BD0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B35DA-A6A6-E9E6-2E2E-32491EA6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3BF7-699C-C341-2903-668851B2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0716A2-60C2-DB39-08BF-A96A9909E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19" y="1047481"/>
            <a:ext cx="8202690" cy="49832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A36A0-9ED2-DDEC-CF88-3E0B7895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73BFA000-1694-252D-86DF-C8ECA83661C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11/03/2025</a:t>
            </a:r>
          </a:p>
        </p:txBody>
      </p:sp>
    </p:spTree>
    <p:extLst>
      <p:ext uri="{BB962C8B-B14F-4D97-AF65-F5344CB8AC3E}">
        <p14:creationId xmlns:p14="http://schemas.microsoft.com/office/powerpoint/2010/main" val="225077287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742</TotalTime>
  <Words>1066</Words>
  <Application>Microsoft Office PowerPoint</Application>
  <PresentationFormat>Widescreen</PresentationFormat>
  <Paragraphs>154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Water and Electricity Tracking App (PSC_110)</vt:lpstr>
      <vt:lpstr>Introduction</vt:lpstr>
      <vt:lpstr>Literature Review</vt:lpstr>
      <vt:lpstr>Objectives</vt:lpstr>
      <vt:lpstr>Drawbacks</vt:lpstr>
      <vt:lpstr> Methodology </vt:lpstr>
      <vt:lpstr>Modules Used</vt:lpstr>
      <vt:lpstr>Algorithms Used</vt:lpstr>
      <vt:lpstr>Architecture</vt:lpstr>
      <vt:lpstr>Hardware Requirements &amp;Software Requirements</vt:lpstr>
      <vt:lpstr>Timeline of Project</vt:lpstr>
      <vt:lpstr>References</vt:lpstr>
      <vt:lpstr>Github Link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NIRMALA R</cp:lastModifiedBy>
  <cp:revision>31</cp:revision>
  <dcterms:created xsi:type="dcterms:W3CDTF">2023-03-16T03:26:27Z</dcterms:created>
  <dcterms:modified xsi:type="dcterms:W3CDTF">2025-03-12T15:14:40Z</dcterms:modified>
</cp:coreProperties>
</file>