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8" r:id="rId2"/>
    <p:sldId id="257" r:id="rId3"/>
    <p:sldId id="258" r:id="rId4"/>
    <p:sldId id="281" r:id="rId5"/>
    <p:sldId id="280" r:id="rId6"/>
    <p:sldId id="260" r:id="rId7"/>
    <p:sldId id="261" r:id="rId8"/>
    <p:sldId id="264" r:id="rId9"/>
    <p:sldId id="282" r:id="rId10"/>
    <p:sldId id="265" r:id="rId11"/>
    <p:sldId id="268" r:id="rId12"/>
    <p:sldId id="274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A R" userId="6dff21548a498251" providerId="LiveId" clId="{D5C2A982-AA51-4667-93FC-132EBD6D1143}"/>
    <pc:docChg chg="modSld">
      <pc:chgData name="NIRMALA R" userId="6dff21548a498251" providerId="LiveId" clId="{D5C2A982-AA51-4667-93FC-132EBD6D1143}" dt="2025-02-10T06:26:40.162" v="2" actId="20577"/>
      <pc:docMkLst>
        <pc:docMk/>
      </pc:docMkLst>
      <pc:sldChg chg="modSp mod">
        <pc:chgData name="NIRMALA R" userId="6dff21548a498251" providerId="LiveId" clId="{D5C2A982-AA51-4667-93FC-132EBD6D1143}" dt="2025-02-10T06:26:40.162" v="2" actId="20577"/>
        <pc:sldMkLst>
          <pc:docMk/>
          <pc:sldMk cId="3613863315" sldId="265"/>
        </pc:sldMkLst>
        <pc:spChg chg="mod">
          <ac:chgData name="NIRMALA R" userId="6dff21548a498251" providerId="LiveId" clId="{D5C2A982-AA51-4667-93FC-132EBD6D1143}" dt="2025-02-10T06:26:40.162" v="2" actId="20577"/>
          <ac:spMkLst>
            <pc:docMk/>
            <pc:sldMk cId="3613863315" sldId="265"/>
            <ac:spMk id="10" creationId="{0E23582B-AADB-87C8-7CAA-09E3E0731CF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Start Date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51000"/>
                    <a:satMod val="130000"/>
                  </a:schemeClr>
                </a:gs>
                <a:gs pos="80000">
                  <a:schemeClr val="accent1">
                    <a:shade val="93000"/>
                    <a:satMod val="130000"/>
                  </a:schemeClr>
                </a:gs>
                <a:gs pos="100000">
                  <a:schemeClr val="accent1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Viva-Voce</c:v>
                </c:pt>
              </c:strCache>
            </c:strRef>
          </c:cat>
          <c:val>
            <c:numRef>
              <c:f>Sheet1!$B$2:$B$6</c:f>
              <c:numCache>
                <c:formatCode>m/d/yyyy</c:formatCode>
                <c:ptCount val="5"/>
                <c:pt idx="0">
                  <c:v>45686</c:v>
                </c:pt>
                <c:pt idx="1">
                  <c:v>45709</c:v>
                </c:pt>
                <c:pt idx="2">
                  <c:v>45737</c:v>
                </c:pt>
                <c:pt idx="3">
                  <c:v>45766</c:v>
                </c:pt>
                <c:pt idx="4">
                  <c:v>45794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1C-4210-A4BF-9FB9239C4EE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Duration(days)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Review 0</c:v>
                </c:pt>
                <c:pt idx="1">
                  <c:v>Review 1</c:v>
                </c:pt>
                <c:pt idx="2">
                  <c:v>Review 2</c:v>
                </c:pt>
                <c:pt idx="3">
                  <c:v>Review 3</c:v>
                </c:pt>
                <c:pt idx="4">
                  <c:v>Final Viva-Voce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</c:v>
                </c:pt>
                <c:pt idx="1">
                  <c:v>33</c:v>
                </c:pt>
                <c:pt idx="2">
                  <c:v>20</c:v>
                </c:pt>
                <c:pt idx="3">
                  <c:v>20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1C-4210-A4BF-9FB9239C4EE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589922048"/>
        <c:axId val="1589924448"/>
      </c:barChart>
      <c:catAx>
        <c:axId val="15899220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9924448"/>
        <c:crosses val="autoZero"/>
        <c:auto val="1"/>
        <c:lblAlgn val="ctr"/>
        <c:lblOffset val="100"/>
        <c:noMultiLvlLbl val="0"/>
      </c:catAx>
      <c:valAx>
        <c:axId val="15899244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crossAx val="1589922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367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hilJay/MPAndroidChart" TargetMode="External"/><Relationship Id="rId3" Type="http://schemas.openxmlformats.org/officeDocument/2006/relationships/hyperlink" Target="https://ieeexplore.ieee.org/document/XXXXXXX" TargetMode="External"/><Relationship Id="rId7" Type="http://schemas.openxmlformats.org/officeDocument/2006/relationships/hyperlink" Target="https://www.worldbank.org/en/topic/water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ea.org/reports/energy-efficiency" TargetMode="External"/><Relationship Id="rId5" Type="http://schemas.openxmlformats.org/officeDocument/2006/relationships/hyperlink" Target="https://www.researchgate.net/" TargetMode="External"/><Relationship Id="rId4" Type="http://schemas.openxmlformats.org/officeDocument/2006/relationships/hyperlink" Target="https://scholar.google.com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cbi.nlm.nih.gov/pmc/articles/PMC9738046/" TargetMode="External"/><Relationship Id="rId3" Type="http://schemas.openxmlformats.org/officeDocument/2006/relationships/hyperlink" Target="https://www.researchgate.net/publication/358795459_Analysis_of_Personal_Data_Visualization_Reviews_On_mHealth_Apps_short_paper" TargetMode="External"/><Relationship Id="rId7" Type="http://schemas.openxmlformats.org/officeDocument/2006/relationships/hyperlink" Target="https://onlinelibrary.wiley.com/doi/10.1155/2021/3740476" TargetMode="External"/><Relationship Id="rId2" Type="http://schemas.openxmlformats.org/officeDocument/2006/relationships/hyperlink" Target="https://link.springer.com/article/10.1007/s43621-024-00618-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article/10.1007/s42979-023-02457-x" TargetMode="External"/><Relationship Id="rId5" Type="http://schemas.openxmlformats.org/officeDocument/2006/relationships/hyperlink" Target="https://pmc.ncbi.nlm.nih.gov/articles/PMC8584752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www.researchgate.net/publication/372971016_Understanding_User_Perspectives_on_Data_Visualisation_in_mHealth_Apps_A_Survey_Study" TargetMode="External"/><Relationship Id="rId9" Type="http://schemas.openxmlformats.org/officeDocument/2006/relationships/hyperlink" Target="https://www.sciencedirect.com/science/article/pii/S235255092200087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982784/" TargetMode="External"/><Relationship Id="rId2" Type="http://schemas.openxmlformats.org/officeDocument/2006/relationships/hyperlink" Target="https://pmc.ncbi.nlm.nih.gov/articles/PMC10516489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link.springer.com/article/10.1007/s43621-024-00618-3" TargetMode="External"/><Relationship Id="rId4" Type="http://schemas.openxmlformats.org/officeDocument/2006/relationships/hyperlink" Target="https://www.ncbi.nlm.nih.gov/pmc/articles/PMC8584752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7440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/>
              <a:t>Water and Electricity Tracking App</a:t>
            </a:r>
            <a:r>
              <a:rPr lang="en-US" sz="2800" dirty="0"/>
              <a:t> (PSC_110)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</a:t>
            </a: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118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95624184"/>
              </p:ext>
            </p:extLst>
          </p:nvPr>
        </p:nvGraphicFramePr>
        <p:xfrm>
          <a:off x="553347" y="2721840"/>
          <a:ext cx="5418675" cy="32919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20211CSE0636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20211CSE0699</a:t>
                      </a:r>
                    </a:p>
                    <a:p>
                      <a:pPr marL="0" marR="0" lvl="1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20211CSE0658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Soujanya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S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Badawadagi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Bugga</a:t>
                      </a:r>
                      <a:r>
                        <a:rPr lang="en-US" sz="1800" b="1" u="none" strike="noStrike" cap="none" dirty="0">
                          <a:solidFill>
                            <a:srgbClr val="17365D"/>
                          </a:solidFill>
                        </a:rPr>
                        <a:t> </a:t>
                      </a: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Iswarya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 err="1">
                          <a:solidFill>
                            <a:srgbClr val="17365D"/>
                          </a:solidFill>
                        </a:rPr>
                        <a:t>Nirmala.R</a:t>
                      </a:r>
                      <a:endParaRPr lang="en-US"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Under the Supervision of,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Abdul Khadar A </a:t>
            </a:r>
            <a:endParaRPr sz="1700" b="1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Associate 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School of Computer Science and Engineering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Presidency University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998251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685297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CSE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HoD: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Mr. Amarnath J.L &amp; Dr. Jayanthi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Abdul Khadar 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841F7-084B-FB2C-529A-3B60094E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1" y="56571"/>
            <a:ext cx="1036532" cy="9755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A3F05F-35E9-13BF-4135-9F2D406346BE}"/>
              </a:ext>
            </a:extLst>
          </p:cNvPr>
          <p:cNvSpPr txBox="1"/>
          <p:nvPr/>
        </p:nvSpPr>
        <p:spPr>
          <a:xfrm>
            <a:off x="2715018" y="43286"/>
            <a:ext cx="75303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Presidency University</a:t>
            </a:r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528ADD73-377B-6818-388C-AB370B9423EF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21/01/2025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39C4D4-386D-0247-A53A-C20D267E7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9FB8-0065-8662-92D1-ABC0B4A2B76E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17/01/2024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E9E874-B216-861D-35E2-F45492CE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0E23582B-AADB-87C8-7CAA-09E3E0731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3429" y="1433145"/>
            <a:ext cx="944257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Xplore: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https://ieeexplore.ieee.org/document/XXXXXXX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https://scholar.google.com/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https://www.researchgate.net/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 Research: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https://www.iea.org/reports/energy-efficiency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 Bank - Water Conservation: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https://www.worldbank.org/en/topic/water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MPAndroidChart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Documentation: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https://github.com/PhilJay/MPAndroidChart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https://github.com/Nirmala8645/Water-and-Electricity-Tracking-App-.git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FC40E782-483D-C752-6088-AF6CC21C46F8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926686" y="6218262"/>
            <a:ext cx="2858913" cy="365100"/>
          </a:xfrm>
        </p:spPr>
        <p:txBody>
          <a:bodyPr/>
          <a:lstStyle/>
          <a:p>
            <a:pPr algn="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D31315-8DF5-595E-DBAD-F4621DC74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8A02-66E7-D4A9-0B63-EC7A4969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>
            <a:extLst>
              <a:ext uri="{FF2B5EF4-FFF2-40B4-BE49-F238E27FC236}">
                <a16:creationId xmlns:a16="http://schemas.microsoft.com/office/drawing/2014/main" id="{96B0E362-745E-C478-1396-BA189B7150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DEF78C-A0C4-EB04-02C4-4052E052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506" y="1089456"/>
            <a:ext cx="5756987" cy="53093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89E5-639D-CC9A-F72D-07E447B0B6E3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392D7C-F8AF-A63E-2582-7DE1CB11F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9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2C141950-776B-01D0-7450-5E027BF780A2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106D31-378E-EECB-882C-CCCD01B1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F43F1C-2F87-DA48-8288-C4B0324C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143000"/>
            <a:ext cx="10668000" cy="5082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: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/>
              <a:t>Water and Electricity Tracking App (PSC_110)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To develop a mobile application that tracks water and electricity usage, helping users set consumption goals and adopt efficient resource usage habits.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Rising resource consumption demands innovative solutions to promote sustainability and reduce wastage through real-time tracking and behavioral interventions.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The app leverages real-time data tracking, Firebase for backend support, goal-setting features, and behavioral nudges informed by global best practices. It also includes data visualization to analyze trends effectively.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A fully functional mobile application that empowers users to monitor, analyze, and reduce water and electricity usage, promoting environmental sustainability.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1136D73A-3A59-A8E5-A8DC-F1022BA0AD8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91828-8F85-D6CE-52E6-2EFD9AD62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69731A-BE3F-EE25-B051-92C25B1B40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095189"/>
            <a:ext cx="10769600" cy="3416320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Tracking Apps: Studies on apps tracking water and electricity usage to promote resource efficiency.</a:t>
            </a:r>
          </a:p>
          <a:p>
            <a:pPr lvl="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Nudges: Research on nudging techniques (reminders, goal-setting) to encourage sustainable resource use.</a:t>
            </a:r>
          </a:p>
          <a:p>
            <a:pPr lvl="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Literature on using charts and graphs in apps to visualize energy and water consumption trends.</a:t>
            </a:r>
          </a:p>
          <a:p>
            <a:pPr lvl="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Integration: Research on IoT-enabled mobile apps for real-time monitoring of resource consumption.</a:t>
            </a:r>
          </a:p>
          <a:p>
            <a:pPr lvl="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Gamification: Studies on using gamification (rewards, progress tracking) to motivate users towards resource conservation.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BC678-A22C-FF9F-4298-B1F84A44D997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DDFB4-F842-44A7-22B3-6E1D96289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B1741-70F2-F55E-17E4-99EF73BBA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83A-35CE-6DC8-4303-32616743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7525EC-A220-1E11-12DC-B7211CC5CF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7148" y="1059877"/>
            <a:ext cx="11038222" cy="1938992"/>
          </a:xfr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Papers:</a:t>
            </a: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86D1E-2F8C-F329-068E-6AA32FA6BAEC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60AE0DB-E89C-33D5-1EF0-BDEBDE11A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591594"/>
            <a:ext cx="988978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https://link.springer.com/article/10.1007/s43621-024-00618-3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https://papers.ssrn.com/sol3/papers.cfm?abstract_id=4264945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https://www.researchgate.net/publication/358795459_Analysis_of_Personal_Data_Visualization_Reviews_On_mHealth_Apps_short_paper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https://www.researchgate.net/publication/372971016_Understanding_User_Perspectives_on_Data_Visualisation_in_mHealth_Apps_A_Survey_Study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https://oaepublish.com/articles/jsegc.2020.03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https://pmc.ncbi.nlm.nih.gov/articles/PMC8584752/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https://link.springer.com/article/10.1007/s42979-023-02457-x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https://onlinelibrary.wiley.com/doi/10.1155/2021/3740476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https://www.ncbi.nlm.nih.gov/pmc/articles/PMC9738046/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https://www.sciencedirect.com/science/article/pii/S2352550922000874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EF853F-A750-BB99-B174-D189BFE8A5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EA8F1-6D77-F44E-BF15-B35CF0846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A49D-8593-102D-C7D9-835E7DC7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</p:spPr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643A2-01B2-5801-E83C-8B27EA15429D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65B796F-0A92-5019-1813-C7D34E6E4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296537"/>
            <a:ext cx="92261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https://www.jmir.org/2022/2/e31363/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https://pmc.ncbi.nlm.nih.gov/articles/PMC10516489/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https://pmc.ncbi.nlm.nih.gov/articles/PMC8982784/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https://www.frontiersin.org/articles/10.3389/fpsyg.2020.01385/full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https://www.darden.virginia.edu/sites/default/files/inline-files/RaveendhranFast_2021_BehaviorTrackingAcceptance.pdf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https://www.ncbi.nlm.nih.gov/pmc/articles/PMC8584752/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https://link.springer.com/article/10.1007/s43621-024-00618-3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https://journals.sagepub.com/doi/full/10.1177/21582440211043707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E3755-B122-ECE5-590B-7AC599D45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176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2F2BAF3A-EAEA-36C4-3FED-35874A421A6A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9E44FE0-DDF3-87C4-EB44-764750182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99" y="556466"/>
            <a:ext cx="11298335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Continuously track water and electricity usage to provide users with live data on their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Consumption Goals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 users to set daily, weekly, or monthly consumption targets for water and electricity and monitor their progress toward achieving these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Nudges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Deliver actionable tips, reminders, and notifications to encourage users to adopt resource-efficient habits and stay within their set goals.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Secondary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 Visualization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clear and interactive graphs, charts, and summaries to help users understand their consumption patterns over time. This will highlight trends and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Resources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Share global best practices for water and electricity conservation through in-app content, including tips, articles, and videos.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Impact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Encourage long-term changes by showcasing the environmental and financial benefits of conserving resources, such as reduced carbon footprint and lower utility bills.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Include features for users to share their conservation achievements and tips with others, fostering a community of sustainable living.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4672A-B53E-44F5-DB8B-209DC04DE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GB" sz="2800" b="1" dirty="0"/>
            </a:br>
            <a:r>
              <a:rPr lang="en-US" sz="2800" b="1" dirty="0"/>
              <a:t>Methodology</a:t>
            </a:r>
            <a:br>
              <a:rPr lang="en-US" sz="2800" b="1" dirty="0"/>
            </a:br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4C641D-AD31-A240-FF7C-88FEBEED43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282859"/>
            <a:ext cx="1037564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Android Studio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Firebase for real-time data storage and synchronization.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Firebase Realtime Database for storing usage data.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 user needs and key app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Simple, intuitive design for easy navigation and data interpretation.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Implement real-time tracking of water and electricity consumption using Firebase.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Feedback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early feedback and improve the app based on user testing.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55C31852-95AE-62E8-D7AF-89112680B3C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A3F31-23EF-0360-5C01-1FA546936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D330C-9AB1-AB81-3024-DE08AE4A8039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9149595" y="6398794"/>
            <a:ext cx="2844900" cy="365100"/>
          </a:xfrm>
        </p:spPr>
        <p:txBody>
          <a:bodyPr/>
          <a:lstStyle/>
          <a:p>
            <a:pPr algn="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29/01/2025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90926D-B293-BE98-4FEF-6A79515D72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1561" y="920621"/>
            <a:ext cx="1032192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Resource Monitoring: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effectively tracks water and electricity usage in real time, enabling users to stay aware of their consumption.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Goal-Oriented Approach: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set and monitor consumption goals to achieve sustainable usage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Nudges: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encourages efficient resource usage by providing timely notifications, reminders, and actionable tips.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graphs and analytics allow users to identify consumption trends and make informed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Educational Value: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educates users on global best practices for resource conservation, promoting sustainable living.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reducing resource wastage, the app contributes to environmental protection and sustainability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Empowerment: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empowers individuals to take responsibility for their resource usage, making a positive impact on their household and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6F8BD9-6EF7-049A-B36F-4A0C178CC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EADC-4E6E-AD6D-5302-FC3581320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497B613-CBDD-D702-5538-F80A030DDD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286221"/>
              </p:ext>
            </p:extLst>
          </p:nvPr>
        </p:nvGraphicFramePr>
        <p:xfrm>
          <a:off x="812800" y="1143000"/>
          <a:ext cx="10668000" cy="495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99CC418-2C19-2000-BD7A-A9765D57E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9372" y="77485"/>
            <a:ext cx="821712" cy="742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1433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593</TotalTime>
  <Words>1178</Words>
  <Application>Microsoft Office PowerPoint</Application>
  <PresentationFormat>Widescreen</PresentationFormat>
  <Paragraphs>133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Water and Electricity Tracking App (PSC_110)</vt:lpstr>
      <vt:lpstr>Introduction</vt:lpstr>
      <vt:lpstr>Literature Review</vt:lpstr>
      <vt:lpstr>Literature Review</vt:lpstr>
      <vt:lpstr>Literature Review</vt:lpstr>
      <vt:lpstr>Objectives</vt:lpstr>
      <vt:lpstr> Methodology </vt:lpstr>
      <vt:lpstr>Conclusion</vt:lpstr>
      <vt:lpstr>Timeline of Project</vt:lpstr>
      <vt:lpstr>References</vt:lpstr>
      <vt:lpstr>Github Link</vt:lpstr>
      <vt:lpstr>Project work mapping with SDG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NIRMALA R</cp:lastModifiedBy>
  <cp:revision>27</cp:revision>
  <dcterms:created xsi:type="dcterms:W3CDTF">2023-03-16T03:26:27Z</dcterms:created>
  <dcterms:modified xsi:type="dcterms:W3CDTF">2025-02-10T06:26:49Z</dcterms:modified>
</cp:coreProperties>
</file>