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ontserrat Ultra-Bold" charset="1" panose="00000900000000000000"/>
      <p:regular r:id="rId22"/>
    </p:embeddedFont>
    <p:embeddedFont>
      <p:font typeface="Montserrat Bold" charset="1" panose="00000800000000000000"/>
      <p:regular r:id="rId23"/>
    </p:embeddedFont>
    <p:embeddedFont>
      <p:font typeface="Montserrat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59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58324" y="0"/>
            <a:ext cx="11129676" cy="10287000"/>
            <a:chOff x="0" y="0"/>
            <a:chExt cx="14839567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18856" b="0"/>
            <a:stretch>
              <a:fillRect/>
            </a:stretch>
          </p:blipFill>
          <p:spPr>
            <a:xfrm flipH="false" flipV="false">
              <a:off x="0" y="0"/>
              <a:ext cx="14839567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-5400000">
            <a:off x="16799708" y="1055075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362200"/>
            <a:ext cx="10198751" cy="37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7"/>
              </a:lnSpc>
            </a:pPr>
            <a:r>
              <a:rPr lang="en-US" sz="10475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Real-time Stock Price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4641" y="6338757"/>
            <a:ext cx="4470338" cy="2919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2366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Presented by:</a:t>
            </a:r>
          </a:p>
          <a:p>
            <a:pPr algn="l">
              <a:lnSpc>
                <a:spcPts val="3313"/>
              </a:lnSpc>
            </a:pPr>
            <a:r>
              <a:rPr lang="en-US" sz="236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Nirmala Regmi</a:t>
            </a:r>
          </a:p>
          <a:p>
            <a:pPr algn="l">
              <a:lnSpc>
                <a:spcPts val="3313"/>
              </a:lnSpc>
            </a:pPr>
            <a:r>
              <a:rPr lang="en-US" sz="236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Aishwarya Karki</a:t>
            </a:r>
          </a:p>
          <a:p>
            <a:pPr algn="l">
              <a:lnSpc>
                <a:spcPts val="3313"/>
              </a:lnSpc>
            </a:pPr>
            <a:r>
              <a:rPr lang="en-US" sz="236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Sujata Gurung</a:t>
            </a:r>
          </a:p>
          <a:p>
            <a:pPr algn="l">
              <a:lnSpc>
                <a:spcPts val="3313"/>
              </a:lnSpc>
            </a:pPr>
            <a:r>
              <a:rPr lang="en-US" sz="236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Sijal Shrestha</a:t>
            </a:r>
          </a:p>
          <a:p>
            <a:pPr algn="l">
              <a:lnSpc>
                <a:spcPts val="3313"/>
              </a:lnSpc>
            </a:pPr>
            <a:r>
              <a:rPr lang="en-US" sz="236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Prawesh Pokharel</a:t>
            </a:r>
          </a:p>
          <a:p>
            <a:pPr algn="l">
              <a:lnSpc>
                <a:spcPts val="3313"/>
              </a:lnSpc>
            </a:pPr>
          </a:p>
        </p:txBody>
      </p:sp>
      <p:sp>
        <p:nvSpPr>
          <p:cNvPr name="AutoShape 7" id="7"/>
          <p:cNvSpPr/>
          <p:nvPr/>
        </p:nvSpPr>
        <p:spPr>
          <a:xfrm rot="-5400000">
            <a:off x="16007685" y="3237459"/>
            <a:ext cx="2456682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1028700" y="4896894"/>
            <a:ext cx="2261045" cy="0"/>
          </a:xfrm>
          <a:prstGeom prst="line">
            <a:avLst/>
          </a:prstGeom>
          <a:ln cap="rnd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5602838"/>
            <a:ext cx="18277751" cy="5036244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9439692" y="602320"/>
            <a:ext cx="7934751" cy="4725867"/>
          </a:xfrm>
          <a:custGeom>
            <a:avLst/>
            <a:gdLst/>
            <a:ahLst/>
            <a:cxnLst/>
            <a:rect r="r" b="b" t="t" l="l"/>
            <a:pathLst>
              <a:path h="4725867" w="7934751">
                <a:moveTo>
                  <a:pt x="0" y="0"/>
                </a:moveTo>
                <a:lnTo>
                  <a:pt x="7934751" y="0"/>
                </a:lnTo>
                <a:lnTo>
                  <a:pt x="7934751" y="4725866"/>
                </a:lnTo>
                <a:lnTo>
                  <a:pt x="0" y="4725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" r="0" b="-99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33105" y="3158679"/>
            <a:ext cx="4899923" cy="6297281"/>
          </a:xfrm>
          <a:custGeom>
            <a:avLst/>
            <a:gdLst/>
            <a:ahLst/>
            <a:cxnLst/>
            <a:rect r="r" b="b" t="t" l="l"/>
            <a:pathLst>
              <a:path h="6297281" w="4899923">
                <a:moveTo>
                  <a:pt x="0" y="0"/>
                </a:moveTo>
                <a:lnTo>
                  <a:pt x="4899923" y="0"/>
                </a:lnTo>
                <a:lnTo>
                  <a:pt x="4899923" y="6297281"/>
                </a:lnTo>
                <a:lnTo>
                  <a:pt x="0" y="62972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5142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07260" y="5602838"/>
            <a:ext cx="8421239" cy="4473783"/>
          </a:xfrm>
          <a:custGeom>
            <a:avLst/>
            <a:gdLst/>
            <a:ahLst/>
            <a:cxnLst/>
            <a:rect r="r" b="b" t="t" l="l"/>
            <a:pathLst>
              <a:path h="4473783" w="8421239">
                <a:moveTo>
                  <a:pt x="0" y="0"/>
                </a:moveTo>
                <a:lnTo>
                  <a:pt x="8421239" y="0"/>
                </a:lnTo>
                <a:lnTo>
                  <a:pt x="8421239" y="4473783"/>
                </a:lnTo>
                <a:lnTo>
                  <a:pt x="0" y="44737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50938" y="923925"/>
            <a:ext cx="7756322" cy="139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9"/>
              </a:lnSpc>
              <a:spcBef>
                <a:spcPct val="0"/>
              </a:spcBef>
            </a:pPr>
            <a:r>
              <a:rPr lang="en-US" b="true" sz="5369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Streaming Data Sink and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432" y="443248"/>
            <a:ext cx="8728568" cy="5143500"/>
          </a:xfrm>
          <a:custGeom>
            <a:avLst/>
            <a:gdLst/>
            <a:ahLst/>
            <a:cxnLst/>
            <a:rect r="r" b="b" t="t" l="l"/>
            <a:pathLst>
              <a:path h="5143500" w="8728568">
                <a:moveTo>
                  <a:pt x="0" y="0"/>
                </a:moveTo>
                <a:lnTo>
                  <a:pt x="8728568" y="0"/>
                </a:lnTo>
                <a:lnTo>
                  <a:pt x="872856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0" t="0" r="-770" b="-236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64385" y="443248"/>
            <a:ext cx="8903231" cy="5895256"/>
          </a:xfrm>
          <a:custGeom>
            <a:avLst/>
            <a:gdLst/>
            <a:ahLst/>
            <a:cxnLst/>
            <a:rect r="r" b="b" t="t" l="l"/>
            <a:pathLst>
              <a:path h="5895256" w="8903231">
                <a:moveTo>
                  <a:pt x="0" y="0"/>
                </a:moveTo>
                <a:lnTo>
                  <a:pt x="8903230" y="0"/>
                </a:lnTo>
                <a:lnTo>
                  <a:pt x="8903230" y="5895255"/>
                </a:lnTo>
                <a:lnTo>
                  <a:pt x="0" y="58952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" t="0" r="-1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2000" y="6610811"/>
            <a:ext cx="9144000" cy="2647489"/>
          </a:xfrm>
          <a:custGeom>
            <a:avLst/>
            <a:gdLst/>
            <a:ahLst/>
            <a:cxnLst/>
            <a:rect r="r" b="b" t="t" l="l"/>
            <a:pathLst>
              <a:path h="2647489" w="9144000">
                <a:moveTo>
                  <a:pt x="0" y="0"/>
                </a:moveTo>
                <a:lnTo>
                  <a:pt x="9144000" y="0"/>
                </a:lnTo>
                <a:lnTo>
                  <a:pt x="9144000" y="2647489"/>
                </a:lnTo>
                <a:lnTo>
                  <a:pt x="0" y="26474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4" t="0" r="-42338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9711567" y="167395"/>
            <a:ext cx="8566185" cy="10471686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0156471" y="2320280"/>
            <a:ext cx="6241461" cy="4953540"/>
          </a:xfrm>
          <a:custGeom>
            <a:avLst/>
            <a:gdLst/>
            <a:ahLst/>
            <a:cxnLst/>
            <a:rect r="r" b="b" t="t" l="l"/>
            <a:pathLst>
              <a:path h="4953540" w="6241461">
                <a:moveTo>
                  <a:pt x="0" y="0"/>
                </a:moveTo>
                <a:lnTo>
                  <a:pt x="6241461" y="0"/>
                </a:lnTo>
                <a:lnTo>
                  <a:pt x="6241461" y="4953540"/>
                </a:lnTo>
                <a:lnTo>
                  <a:pt x="0" y="495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0938" y="923925"/>
            <a:ext cx="7756322" cy="139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9"/>
              </a:lnSpc>
              <a:spcBef>
                <a:spcPct val="0"/>
              </a:spcBef>
            </a:pPr>
            <a:r>
              <a:rPr lang="en-US" b="true" sz="5369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Batch Processing for Daily 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66641"/>
            <a:ext cx="8438492" cy="3678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9409" indent="-249705" lvl="1">
              <a:lnSpc>
                <a:spcPts val="3238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Daily Summary Aggregation:</a:t>
            </a:r>
          </a:p>
          <a:p>
            <a:pPr algn="just" marL="998818" indent="-332939" lvl="2">
              <a:lnSpc>
                <a:spcPts val="3238"/>
              </a:lnSpc>
              <a:buFont typeface="Arial"/>
              <a:buChar char="⚬"/>
            </a:pPr>
            <a:r>
              <a:rPr lang="en-US" sz="23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average, minimum, and maximum prices.</a:t>
            </a:r>
          </a:p>
          <a:p>
            <a:pPr algn="just" marL="998818" indent="-332939" lvl="2">
              <a:lnSpc>
                <a:spcPts val="3238"/>
              </a:lnSpc>
              <a:buFont typeface="Arial"/>
              <a:buChar char="⚬"/>
            </a:pPr>
            <a:r>
              <a:rPr lang="en-US" sz="23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traded volume per day.</a:t>
            </a:r>
          </a:p>
          <a:p>
            <a:pPr algn="just" marL="998818" indent="-332939" lvl="2">
              <a:lnSpc>
                <a:spcPts val="3238"/>
              </a:lnSpc>
              <a:buFont typeface="Arial"/>
              <a:buChar char="⚬"/>
            </a:pPr>
            <a:r>
              <a:rPr lang="en-US" sz="23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Count of significant price changes (e.g., &gt; 5%).</a:t>
            </a:r>
          </a:p>
          <a:p>
            <a:pPr algn="just" marL="499409" indent="-249705" lvl="1">
              <a:lnSpc>
                <a:spcPts val="3238"/>
              </a:lnSpc>
              <a:buFont typeface="Arial"/>
              <a:buChar char="•"/>
            </a:pPr>
            <a:r>
              <a:rPr lang="en-US" sz="23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Storage of Summaries:</a:t>
            </a:r>
          </a:p>
          <a:p>
            <a:pPr algn="just" marL="998818" indent="-332939" lvl="2">
              <a:lnSpc>
                <a:spcPts val="3238"/>
              </a:lnSpc>
              <a:buFont typeface="Arial"/>
              <a:buChar char="⚬"/>
            </a:pPr>
            <a:r>
              <a:rPr lang="en-US" sz="23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Save summaries in Delta tables or relational databases for historical analysis.</a:t>
            </a:r>
          </a:p>
          <a:p>
            <a:pPr algn="l">
              <a:lnSpc>
                <a:spcPts val="323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518911" y="3332213"/>
            <a:ext cx="7201867" cy="4760555"/>
          </a:xfrm>
          <a:custGeom>
            <a:avLst/>
            <a:gdLst/>
            <a:ahLst/>
            <a:cxnLst/>
            <a:rect r="r" b="b" t="t" l="l"/>
            <a:pathLst>
              <a:path h="4760555" w="7201867">
                <a:moveTo>
                  <a:pt x="0" y="0"/>
                </a:moveTo>
                <a:lnTo>
                  <a:pt x="7201867" y="0"/>
                </a:lnTo>
                <a:lnTo>
                  <a:pt x="7201867" y="4760555"/>
                </a:lnTo>
                <a:lnTo>
                  <a:pt x="0" y="4760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151" t="-9694" r="-1533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60438" y="1323486"/>
            <a:ext cx="13895796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Challenges &amp; Solutions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544045" y="2383937"/>
            <a:ext cx="8566185" cy="6144779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544045" y="2858166"/>
            <a:ext cx="8290496" cy="567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Schema Evolution: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Challenge: Managing changes in data streams.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Solution: Use Confluent's Schema Registry for control.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Real-Time Latency: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Challenge: Processing large data streams in real-time.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Solution: Optimize PySpark with partitioning and caching.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Distributed Monitoring: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Challenge: Debugging distributed setups.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Solution: Use Confluent monitoring tools.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2777" y="134522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01162" y="253472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5376337">
            <a:off x="16326925" y="333712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548907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548907" y="6515759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9396184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9396184" y="6515759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11" id="11"/>
          <p:cNvSpPr/>
          <p:nvPr/>
        </p:nvSpPr>
        <p:spPr>
          <a:xfrm rot="0">
            <a:off x="1418053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2" id="12"/>
          <p:cNvSpPr/>
          <p:nvPr/>
        </p:nvSpPr>
        <p:spPr>
          <a:xfrm rot="0">
            <a:off x="1418053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3" id="13"/>
          <p:cNvSpPr/>
          <p:nvPr/>
        </p:nvSpPr>
        <p:spPr>
          <a:xfrm rot="0">
            <a:off x="9265329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4" id="14"/>
          <p:cNvSpPr/>
          <p:nvPr/>
        </p:nvSpPr>
        <p:spPr>
          <a:xfrm rot="0">
            <a:off x="9265329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15" id="15"/>
          <p:cNvSpPr txBox="true"/>
          <p:nvPr/>
        </p:nvSpPr>
        <p:spPr>
          <a:xfrm rot="0">
            <a:off x="2724915" y="1181100"/>
            <a:ext cx="12838170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Future Enhancements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4869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41401" y="4618090"/>
            <a:ext cx="685247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Scale pipelines with cloud-native tools like AWS, Azure, or GCP for high availability and seamless data stream scaling.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58907" y="3749779"/>
            <a:ext cx="621746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Cloud Deployment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0583" y="4459767"/>
            <a:ext cx="6799557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 predictive analytics using ML models for real-time stock forecasting and anomaly detection.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11630" y="3787879"/>
            <a:ext cx="6508510" cy="53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68"/>
              </a:lnSpc>
              <a:spcBef>
                <a:spcPct val="0"/>
              </a:spcBef>
            </a:pPr>
            <a:r>
              <a:rPr lang="en-US" b="true" sz="3120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Machine Learning Integration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28181" y="6599510"/>
            <a:ext cx="703237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Enhanced Visualization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01533" y="7444650"/>
            <a:ext cx="6799557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Expand the pipeline to support multiple stock markets and incorporate diverse financial instruments for broader analysis.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64712" y="6621144"/>
            <a:ext cx="6636379" cy="68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52"/>
              </a:lnSpc>
              <a:spcBef>
                <a:spcPct val="0"/>
              </a:spcBef>
            </a:pPr>
            <a:r>
              <a:rPr lang="en-US" b="true" sz="39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Multi-Market Integration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28181" y="7520850"/>
            <a:ext cx="6852475" cy="7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Develop interactive dashboards with drill-down features, real-time filters, comparisons, and custom views for deeper insights.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010633" y="0"/>
            <a:ext cx="10277367" cy="2739331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637442" y="3070317"/>
            <a:ext cx="10191827" cy="6230846"/>
          </a:xfrm>
          <a:prstGeom prst="rect">
            <a:avLst/>
          </a:prstGeom>
          <a:solidFill>
            <a:srgbClr val="000000">
              <a:alpha val="21961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9400" y="5512873"/>
            <a:ext cx="6189597" cy="4956610"/>
          </a:xfrm>
          <a:custGeom>
            <a:avLst/>
            <a:gdLst/>
            <a:ahLst/>
            <a:cxnLst/>
            <a:rect r="r" b="b" t="t" l="l"/>
            <a:pathLst>
              <a:path h="4956610" w="6189597">
                <a:moveTo>
                  <a:pt x="0" y="0"/>
                </a:moveTo>
                <a:lnTo>
                  <a:pt x="6189597" y="0"/>
                </a:lnTo>
                <a:lnTo>
                  <a:pt x="6189597" y="4956610"/>
                </a:lnTo>
                <a:lnTo>
                  <a:pt x="0" y="4956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16454" y="1780481"/>
            <a:ext cx="7097448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5105" y="3587750"/>
            <a:ext cx="8318895" cy="567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Demonstrated a scalable, real-time stock analysis solution using Kafka and PySpark.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Enabled real-time metrics, actionable alerts, and robust data visualization.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Provided practical applications for monitoring stock performance and market trends.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Established a foundation for integrating advanced analytics and predictive modeling.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Delivered a flexible solution to support high-frequency trading and decision-making.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Highlighted the potential of leveraging big data for innovative financial solutions.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174741" y="1111192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6"/>
                </a:lnTo>
                <a:lnTo>
                  <a:pt x="0" y="50293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6905215" y="1385687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16289363" y="3377588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7684397" y="-146452"/>
            <a:ext cx="2145217" cy="680522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8926663" y="2847415"/>
            <a:ext cx="8005660" cy="4907109"/>
          </a:xfrm>
          <a:custGeom>
            <a:avLst/>
            <a:gdLst/>
            <a:ahLst/>
            <a:cxnLst/>
            <a:rect r="r" b="b" t="t" l="l"/>
            <a:pathLst>
              <a:path h="4907109" w="8005660">
                <a:moveTo>
                  <a:pt x="0" y="0"/>
                </a:moveTo>
                <a:lnTo>
                  <a:pt x="8005660" y="0"/>
                </a:lnTo>
                <a:lnTo>
                  <a:pt x="8005660" y="4907109"/>
                </a:lnTo>
                <a:lnTo>
                  <a:pt x="0" y="4907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77" r="0" b="-527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8214" y="4063165"/>
            <a:ext cx="6474709" cy="123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8"/>
              </a:lnSpc>
              <a:spcBef>
                <a:spcPct val="0"/>
              </a:spcBef>
            </a:pPr>
            <a:r>
              <a:rPr lang="en-US" b="true" sz="9358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390539" y="9516973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640384" y="6884421"/>
            <a:ext cx="16256977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7198679" y="7267403"/>
            <a:ext cx="9955113" cy="2576350"/>
          </a:xfrm>
          <a:prstGeom prst="rect">
            <a:avLst/>
          </a:prstGeom>
          <a:solidFill>
            <a:srgbClr val="57C1D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373180" y="3442411"/>
            <a:ext cx="4710575" cy="3402179"/>
            <a:chOff x="0" y="0"/>
            <a:chExt cx="6280767" cy="453623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10017" t="0" r="12446" b="0"/>
            <a:stretch>
              <a:fillRect/>
            </a:stretch>
          </p:blipFill>
          <p:spPr>
            <a:xfrm flipH="false" flipV="false">
              <a:off x="0" y="0"/>
              <a:ext cx="6280767" cy="453623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-5400000">
            <a:off x="16731762" y="141091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15939739" y="3593303"/>
            <a:ext cx="2456682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1293932"/>
            <a:ext cx="14890569" cy="177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  <a:spcBef>
                <a:spcPct val="0"/>
              </a:spcBef>
            </a:pPr>
            <a:r>
              <a:rPr lang="en-US" b="true" sz="6851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Confluent Kafka: Producer &amp; Consumer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90504" y="3269502"/>
            <a:ext cx="10264102" cy="436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0901" indent="-245450" lvl="1">
              <a:lnSpc>
                <a:spcPts val="3183"/>
              </a:lnSpc>
              <a:buFont typeface="Arial"/>
              <a:buChar char="•"/>
            </a:pPr>
            <a:r>
              <a:rPr lang="en-US" b="true" sz="227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Kafka?: </a:t>
            </a:r>
            <a:r>
              <a:rPr lang="en-US" sz="22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Kafka enables real-time data streaming, allowing applications to process vast amounts of data with low latency, scalability, and fault tolerance.</a:t>
            </a:r>
          </a:p>
          <a:p>
            <a:pPr algn="just" marL="490901" indent="-245450" lvl="1">
              <a:lnSpc>
                <a:spcPts val="3183"/>
              </a:lnSpc>
              <a:buFont typeface="Arial"/>
              <a:buChar char="•"/>
            </a:pPr>
            <a:r>
              <a:rPr lang="en-US" b="true" sz="227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Producer:</a:t>
            </a:r>
            <a:r>
              <a:rPr lang="en-US" sz="22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Sends data (messages) to Kafka topics divided into partitions for scalability. It serializes data and pushes it to Kafka brokers.</a:t>
            </a:r>
          </a:p>
          <a:p>
            <a:pPr algn="just" marL="490901" indent="-245450" lvl="1">
              <a:lnSpc>
                <a:spcPts val="3183"/>
              </a:lnSpc>
              <a:buFont typeface="Arial"/>
              <a:buChar char="•"/>
            </a:pPr>
            <a:r>
              <a:rPr lang="en-US" b="true" sz="227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Consumer: </a:t>
            </a:r>
            <a:r>
              <a:rPr lang="en-US" sz="22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Reads data from Kafka topics, processes it, and tracks the offset to resume consumption. Consumers are grouped for parallel processing.</a:t>
            </a:r>
          </a:p>
          <a:p>
            <a:pPr algn="just">
              <a:lnSpc>
                <a:spcPts val="3183"/>
              </a:lnSpc>
            </a:pPr>
          </a:p>
          <a:p>
            <a:pPr algn="just">
              <a:lnSpc>
                <a:spcPts val="318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656550" y="7330538"/>
            <a:ext cx="8311392" cy="241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6"/>
              </a:lnSpc>
            </a:pPr>
            <a:r>
              <a:rPr lang="en-US" b="true" sz="196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Components:</a:t>
            </a:r>
          </a:p>
          <a:p>
            <a:pPr algn="just" marL="425106" indent="-212553" lvl="1">
              <a:lnSpc>
                <a:spcPts val="2756"/>
              </a:lnSpc>
              <a:buFont typeface="Arial"/>
              <a:buChar char="•"/>
            </a:pPr>
            <a:r>
              <a:rPr lang="en-US" sz="19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Kafka Brokers: Manage storage and delivery of messages.</a:t>
            </a:r>
          </a:p>
          <a:p>
            <a:pPr algn="just" marL="425106" indent="-212553" lvl="1">
              <a:lnSpc>
                <a:spcPts val="2756"/>
              </a:lnSpc>
              <a:buFont typeface="Arial"/>
              <a:buChar char="•"/>
            </a:pPr>
            <a:r>
              <a:rPr lang="en-US" sz="19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Producer API: Interface to send messages to Kafka.</a:t>
            </a:r>
          </a:p>
          <a:p>
            <a:pPr algn="just" marL="425106" indent="-212553" lvl="1">
              <a:lnSpc>
                <a:spcPts val="2756"/>
              </a:lnSpc>
              <a:buFont typeface="Arial"/>
              <a:buChar char="•"/>
            </a:pPr>
            <a:r>
              <a:rPr lang="en-US" sz="19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Consumer API: Interface to read messages from Kafka.</a:t>
            </a:r>
          </a:p>
          <a:p>
            <a:pPr algn="just" marL="425106" indent="-212553" lvl="1">
              <a:lnSpc>
                <a:spcPts val="2756"/>
              </a:lnSpc>
              <a:buFont typeface="Arial"/>
              <a:buChar char="•"/>
            </a:pPr>
            <a:r>
              <a:rPr lang="en-US" sz="19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Schema Registry: Ensures data consistency with predefined schemas.</a:t>
            </a:r>
          </a:p>
          <a:p>
            <a:pPr algn="just">
              <a:lnSpc>
                <a:spcPts val="275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23437" y="199876"/>
            <a:ext cx="19659626" cy="685799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7475521" y="3779475"/>
            <a:ext cx="3569582" cy="2336703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1203548" y="3697699"/>
            <a:ext cx="3031699" cy="2441905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478433" y="3628871"/>
            <a:ext cx="3080667" cy="2510733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3983015" y="3756047"/>
            <a:ext cx="3127379" cy="2383557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7475521" y="3628871"/>
            <a:ext cx="3350205" cy="22493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11233264" y="3628871"/>
            <a:ext cx="2753301" cy="22764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283348" y="3628871"/>
            <a:ext cx="3078031" cy="22764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0" id="10"/>
          <p:cNvSpPr/>
          <p:nvPr/>
        </p:nvSpPr>
        <p:spPr>
          <a:xfrm rot="0">
            <a:off x="3946390" y="3628871"/>
            <a:ext cx="2985244" cy="22764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4873326" y="1662513"/>
            <a:ext cx="8035017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Steps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5475" y="4206352"/>
            <a:ext cx="2594574" cy="127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b="true" sz="2446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Set Up Kafka For Streaming Stock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78265" y="4099926"/>
            <a:ext cx="2720981" cy="124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b="true" sz="2365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up Pyspark Streaming in Databricks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60842" y="4232178"/>
            <a:ext cx="2997780" cy="128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9"/>
              </a:lnSpc>
            </a:pPr>
            <a:r>
              <a:rPr lang="en-US" b="true" sz="2471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Define Schema For Stock Price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7552" y="4109451"/>
            <a:ext cx="1948555" cy="1468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6"/>
              </a:lnSpc>
            </a:pPr>
            <a:r>
              <a:rPr lang="en-US" b="true" sz="2833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Read Data from Kafka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377677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028700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 rot="23662">
            <a:off x="13861144" y="1014412"/>
            <a:ext cx="2075766" cy="0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-10776337">
            <a:off x="2313529" y="1014413"/>
            <a:ext cx="2075766" cy="0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283348" y="10169496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0">
            <a:off x="14568623" y="3717348"/>
            <a:ext cx="3031699" cy="2441905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22" id="22"/>
          <p:cNvSpPr/>
          <p:nvPr/>
        </p:nvSpPr>
        <p:spPr>
          <a:xfrm rot="0">
            <a:off x="14598338" y="3717348"/>
            <a:ext cx="2744216" cy="2086846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23" id="23"/>
          <p:cNvSpPr txBox="true"/>
          <p:nvPr/>
        </p:nvSpPr>
        <p:spPr>
          <a:xfrm rot="0">
            <a:off x="14954837" y="3992444"/>
            <a:ext cx="2031218" cy="158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b="true" sz="2285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Processing and analysis in real-time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5068411" y="6376895"/>
            <a:ext cx="3080667" cy="2510733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25" id="25"/>
          <p:cNvSpPr/>
          <p:nvPr/>
        </p:nvSpPr>
        <p:spPr>
          <a:xfrm rot="0">
            <a:off x="4873326" y="6376895"/>
            <a:ext cx="3078031" cy="22764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26" id="26"/>
          <p:cNvSpPr txBox="true"/>
          <p:nvPr/>
        </p:nvSpPr>
        <p:spPr>
          <a:xfrm rot="0">
            <a:off x="5165452" y="6954376"/>
            <a:ext cx="2594574" cy="127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b="true" sz="2446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Streaming Data Sink and Visualization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9602311" y="6376895"/>
            <a:ext cx="3080667" cy="2510733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28" id="28"/>
          <p:cNvSpPr/>
          <p:nvPr/>
        </p:nvSpPr>
        <p:spPr>
          <a:xfrm rot="0">
            <a:off x="9407226" y="6376895"/>
            <a:ext cx="3078031" cy="22764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29" id="29"/>
          <p:cNvSpPr txBox="true"/>
          <p:nvPr/>
        </p:nvSpPr>
        <p:spPr>
          <a:xfrm rot="0">
            <a:off x="9699353" y="6954376"/>
            <a:ext cx="2594574" cy="127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b="true" sz="2446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Batch Processing for Daily Summary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9711567" y="167395"/>
            <a:ext cx="8566185" cy="10471686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9551967" y="1777512"/>
            <a:ext cx="8399721" cy="4114800"/>
          </a:xfrm>
          <a:custGeom>
            <a:avLst/>
            <a:gdLst/>
            <a:ahLst/>
            <a:cxnLst/>
            <a:rect r="r" b="b" t="t" l="l"/>
            <a:pathLst>
              <a:path h="4114800" w="8399721">
                <a:moveTo>
                  <a:pt x="0" y="0"/>
                </a:moveTo>
                <a:lnTo>
                  <a:pt x="8399721" y="0"/>
                </a:lnTo>
                <a:lnTo>
                  <a:pt x="83997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46726" y="6158380"/>
            <a:ext cx="3212995" cy="1114990"/>
          </a:xfrm>
          <a:custGeom>
            <a:avLst/>
            <a:gdLst/>
            <a:ahLst/>
            <a:cxnLst/>
            <a:rect r="r" b="b" t="t" l="l"/>
            <a:pathLst>
              <a:path h="1114990" w="3212995">
                <a:moveTo>
                  <a:pt x="0" y="0"/>
                </a:moveTo>
                <a:lnTo>
                  <a:pt x="3212996" y="0"/>
                </a:lnTo>
                <a:lnTo>
                  <a:pt x="3212996" y="1114990"/>
                </a:lnTo>
                <a:lnTo>
                  <a:pt x="0" y="11149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368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0938" y="1123950"/>
            <a:ext cx="7146857" cy="207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9"/>
              </a:lnSpc>
              <a:spcBef>
                <a:spcPct val="0"/>
              </a:spcBef>
            </a:pPr>
            <a:r>
              <a:rPr lang="en-US" b="true" sz="5369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Set Up Kafka For Streaming Stock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6483" y="3513383"/>
            <a:ext cx="8237517" cy="3759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6"/>
              </a:lnSpc>
            </a:pPr>
            <a:r>
              <a:rPr lang="en-US" b="true" sz="196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Kafka Installation</a:t>
            </a:r>
            <a:r>
              <a:rPr lang="en-US" b="true" sz="196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algn="just" marL="425105" indent="-212552" lvl="1">
              <a:lnSpc>
                <a:spcPts val="2756"/>
              </a:lnSpc>
              <a:buAutoNum type="arabicPeriod" startAt="1"/>
            </a:pPr>
            <a:r>
              <a:rPr lang="en-US" sz="19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an account in Confluent.</a:t>
            </a:r>
          </a:p>
          <a:p>
            <a:pPr algn="just" marL="425105" indent="-212552" lvl="1">
              <a:lnSpc>
                <a:spcPts val="2756"/>
              </a:lnSpc>
              <a:buAutoNum type="arabicPeriod" startAt="1"/>
            </a:pPr>
            <a:r>
              <a:rPr lang="en-US" sz="19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 Kafka Cluster.</a:t>
            </a:r>
          </a:p>
          <a:p>
            <a:pPr algn="just" marL="425105" indent="-212552" lvl="1">
              <a:lnSpc>
                <a:spcPts val="2756"/>
              </a:lnSpc>
              <a:buAutoNum type="arabicPeriod" startAt="1"/>
            </a:pPr>
            <a:r>
              <a:rPr lang="en-US" sz="19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topic.</a:t>
            </a:r>
          </a:p>
          <a:p>
            <a:pPr algn="just" marL="425105" indent="-212552" lvl="1">
              <a:lnSpc>
                <a:spcPts val="2756"/>
              </a:lnSpc>
              <a:buAutoNum type="arabicPeriod" startAt="1"/>
            </a:pPr>
            <a:r>
              <a:rPr lang="en-US" sz="19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Download API From Topic:</a:t>
            </a:r>
          </a:p>
          <a:p>
            <a:pPr algn="just" marL="425105" indent="-212552" lvl="1">
              <a:lnSpc>
                <a:spcPts val="2756"/>
              </a:lnSpc>
              <a:buAutoNum type="arabicPeriod" startAt="1"/>
            </a:pPr>
            <a:r>
              <a:rPr lang="en-US" sz="19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 up Kafka Configuration.</a:t>
            </a:r>
          </a:p>
          <a:p>
            <a:pPr algn="just" marL="850210" indent="-283403" lvl="2">
              <a:lnSpc>
                <a:spcPts val="2756"/>
              </a:lnSpc>
              <a:buFont typeface="Arial"/>
              <a:buChar char="⚬"/>
            </a:pPr>
            <a:r>
              <a:rPr lang="en-US" sz="19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Confluent's Kafka API credentials (e.g., bootstrap server, API key, secret) to configure your producer or consumer.</a:t>
            </a:r>
          </a:p>
          <a:p>
            <a:pPr algn="just" marL="425105" indent="-212552" lvl="1">
              <a:lnSpc>
                <a:spcPts val="2756"/>
              </a:lnSpc>
              <a:buAutoNum type="arabicPeriod" startAt="1"/>
            </a:pPr>
            <a:r>
              <a:rPr lang="en-US" sz="19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Start Working.</a:t>
            </a:r>
          </a:p>
          <a:p>
            <a:pPr algn="just">
              <a:lnSpc>
                <a:spcPts val="275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9711567" y="167395"/>
            <a:ext cx="8566185" cy="10471686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8959035" y="727951"/>
            <a:ext cx="8666554" cy="2469968"/>
          </a:xfrm>
          <a:custGeom>
            <a:avLst/>
            <a:gdLst/>
            <a:ahLst/>
            <a:cxnLst/>
            <a:rect r="r" b="b" t="t" l="l"/>
            <a:pathLst>
              <a:path h="2469968" w="8666554">
                <a:moveTo>
                  <a:pt x="0" y="0"/>
                </a:moveTo>
                <a:lnTo>
                  <a:pt x="8666554" y="0"/>
                </a:lnTo>
                <a:lnTo>
                  <a:pt x="8666554" y="2469968"/>
                </a:lnTo>
                <a:lnTo>
                  <a:pt x="0" y="246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68365" y="7170884"/>
            <a:ext cx="10798675" cy="2087416"/>
          </a:xfrm>
          <a:custGeom>
            <a:avLst/>
            <a:gdLst/>
            <a:ahLst/>
            <a:cxnLst/>
            <a:rect r="r" b="b" t="t" l="l"/>
            <a:pathLst>
              <a:path h="2087416" w="10798675">
                <a:moveTo>
                  <a:pt x="0" y="0"/>
                </a:moveTo>
                <a:lnTo>
                  <a:pt x="10798675" y="0"/>
                </a:lnTo>
                <a:lnTo>
                  <a:pt x="10798675" y="2087416"/>
                </a:lnTo>
                <a:lnTo>
                  <a:pt x="0" y="20874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288" r="0" b="-528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59035" y="3799565"/>
            <a:ext cx="8666554" cy="2472360"/>
          </a:xfrm>
          <a:custGeom>
            <a:avLst/>
            <a:gdLst/>
            <a:ahLst/>
            <a:cxnLst/>
            <a:rect r="r" b="b" t="t" l="l"/>
            <a:pathLst>
              <a:path h="2472360" w="8666554">
                <a:moveTo>
                  <a:pt x="0" y="0"/>
                </a:moveTo>
                <a:lnTo>
                  <a:pt x="8666554" y="0"/>
                </a:lnTo>
                <a:lnTo>
                  <a:pt x="8666554" y="2472360"/>
                </a:lnTo>
                <a:lnTo>
                  <a:pt x="0" y="2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0938" y="1123950"/>
            <a:ext cx="7146857" cy="207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9"/>
              </a:lnSpc>
              <a:spcBef>
                <a:spcPct val="0"/>
              </a:spcBef>
            </a:pPr>
            <a:r>
              <a:rPr lang="en-US" b="true" sz="5369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Step up Pyspark Streaming in Databricks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08935"/>
            <a:ext cx="7237832" cy="363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2617" indent="-281308" lvl="1">
              <a:lnSpc>
                <a:spcPts val="3648"/>
              </a:lnSpc>
              <a:buAutoNum type="arabicPeriod" startAt="1"/>
            </a:pPr>
            <a:r>
              <a:rPr lang="en-US" sz="26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 Libraries:</a:t>
            </a:r>
          </a:p>
          <a:p>
            <a:pPr algn="just" marL="562617" indent="-281308" lvl="1">
              <a:lnSpc>
                <a:spcPts val="3648"/>
              </a:lnSpc>
              <a:buAutoNum type="arabicPeriod" startAt="1"/>
            </a:pPr>
            <a:r>
              <a:rPr lang="en-US" sz="26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Configure Spark Session for Kafka</a:t>
            </a:r>
          </a:p>
          <a:p>
            <a:pPr algn="just" marL="1125233" indent="-375078" lvl="2">
              <a:lnSpc>
                <a:spcPts val="3648"/>
              </a:lnSpc>
              <a:buFont typeface="Arial"/>
              <a:buChar char="⚬"/>
            </a:pPr>
            <a:r>
              <a:rPr lang="en-US" sz="26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 up the Spark session to enable Kafka support:</a:t>
            </a:r>
          </a:p>
          <a:p>
            <a:pPr algn="just" marL="562617" indent="-281308" lvl="1">
              <a:lnSpc>
                <a:spcPts val="3648"/>
              </a:lnSpc>
              <a:buAutoNum type="arabicPeriod" startAt="1"/>
            </a:pPr>
            <a:r>
              <a:rPr lang="en-US" sz="26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Kafka Integration:</a:t>
            </a:r>
          </a:p>
          <a:p>
            <a:pPr algn="just" marL="1125233" indent="-375078" lvl="2">
              <a:lnSpc>
                <a:spcPts val="3648"/>
              </a:lnSpc>
              <a:buFont typeface="Arial"/>
              <a:buChar char="⚬"/>
            </a:pPr>
            <a:r>
              <a:rPr lang="en-US" sz="26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the Kafka configurations to the Spark session</a:t>
            </a:r>
          </a:p>
          <a:p>
            <a:pPr algn="just">
              <a:lnSpc>
                <a:spcPts val="364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9711567" y="167395"/>
            <a:ext cx="8566185" cy="10471686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6624395"/>
            <a:ext cx="9007804" cy="1764331"/>
          </a:xfrm>
          <a:custGeom>
            <a:avLst/>
            <a:gdLst/>
            <a:ahLst/>
            <a:cxnLst/>
            <a:rect r="r" b="b" t="t" l="l"/>
            <a:pathLst>
              <a:path h="1764331" w="9007804">
                <a:moveTo>
                  <a:pt x="0" y="0"/>
                </a:moveTo>
                <a:lnTo>
                  <a:pt x="9007804" y="0"/>
                </a:lnTo>
                <a:lnTo>
                  <a:pt x="9007804" y="1764331"/>
                </a:lnTo>
                <a:lnTo>
                  <a:pt x="0" y="17643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66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53384" y="2887740"/>
            <a:ext cx="9189035" cy="2515498"/>
          </a:xfrm>
          <a:custGeom>
            <a:avLst/>
            <a:gdLst/>
            <a:ahLst/>
            <a:cxnLst/>
            <a:rect r="r" b="b" t="t" l="l"/>
            <a:pathLst>
              <a:path h="2515498" w="9189035">
                <a:moveTo>
                  <a:pt x="0" y="0"/>
                </a:moveTo>
                <a:lnTo>
                  <a:pt x="9189035" y="0"/>
                </a:lnTo>
                <a:lnTo>
                  <a:pt x="9189035" y="2515499"/>
                </a:lnTo>
                <a:lnTo>
                  <a:pt x="0" y="25154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50938" y="1123950"/>
            <a:ext cx="7146857" cy="139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9"/>
              </a:lnSpc>
              <a:spcBef>
                <a:spcPct val="0"/>
              </a:spcBef>
            </a:pPr>
            <a:r>
              <a:rPr lang="en-US" b="true" sz="5369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Define Schema For Stock Price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0299" y="2876065"/>
            <a:ext cx="8711998" cy="638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2617" indent="-281308" lvl="1">
              <a:lnSpc>
                <a:spcPts val="3648"/>
              </a:lnSpc>
              <a:buAutoNum type="arabicPeriod" startAt="1"/>
            </a:pPr>
            <a:r>
              <a:rPr lang="en-US" b="true" sz="260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define Schema:</a:t>
            </a:r>
          </a:p>
          <a:p>
            <a:pPr algn="l" marL="1125233" indent="-375078" lvl="2">
              <a:lnSpc>
                <a:spcPts val="3648"/>
              </a:lnSpc>
              <a:buFont typeface="Arial"/>
              <a:buChar char="⚬"/>
            </a:pPr>
            <a:r>
              <a:rPr lang="en-US" sz="26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Defining a schema helps structure the incoming data, making it easier to parse, validate, and query the data in Spark.</a:t>
            </a:r>
          </a:p>
          <a:p>
            <a:pPr algn="l" marL="1125233" indent="-375078" lvl="2">
              <a:lnSpc>
                <a:spcPts val="3648"/>
              </a:lnSpc>
              <a:buFont typeface="Arial"/>
              <a:buChar char="⚬"/>
            </a:pPr>
            <a:r>
              <a:rPr lang="en-US" sz="26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provides more efficient processing by explicitly specifying data types and column names.</a:t>
            </a:r>
          </a:p>
          <a:p>
            <a:pPr algn="just" marL="562617" indent="-281308" lvl="1">
              <a:lnSpc>
                <a:spcPts val="3648"/>
              </a:lnSpc>
              <a:buAutoNum type="arabicPeriod" startAt="1"/>
            </a:pPr>
            <a:r>
              <a:rPr lang="en-US" b="true" sz="260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Define Schema for Incoming Stock Data</a:t>
            </a:r>
          </a:p>
          <a:p>
            <a:pPr algn="l" marL="1125233" indent="-375078" lvl="2">
              <a:lnSpc>
                <a:spcPts val="3648"/>
              </a:lnSpc>
              <a:buFont typeface="Arial"/>
              <a:buChar char="⚬"/>
            </a:pPr>
            <a:r>
              <a:rPr lang="en-US" sz="26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StructType and StructField to define a schema for the stock price data to simplify parsing and querying in Spark:</a:t>
            </a:r>
          </a:p>
          <a:p>
            <a:pPr algn="just" marL="562617" indent="-281308" lvl="1">
              <a:lnSpc>
                <a:spcPts val="3648"/>
              </a:lnSpc>
              <a:buAutoNum type="arabicPeriod" startAt="1"/>
            </a:pPr>
            <a:r>
              <a:rPr lang="en-US" b="true" sz="260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Apply the Schema to Incoming Data:</a:t>
            </a:r>
          </a:p>
          <a:p>
            <a:pPr algn="just" marL="1125233" indent="-375078" lvl="2">
              <a:lnSpc>
                <a:spcPts val="3648"/>
              </a:lnSpc>
              <a:buFont typeface="Arial"/>
              <a:buChar char="⚬"/>
            </a:pPr>
            <a:r>
              <a:rPr lang="en-US" sz="26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the defined schema when reading data from Kafka to ensure structured data: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9711567" y="167395"/>
            <a:ext cx="8566185" cy="10471686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9713699" y="1028700"/>
            <a:ext cx="8456944" cy="2757023"/>
          </a:xfrm>
          <a:custGeom>
            <a:avLst/>
            <a:gdLst/>
            <a:ahLst/>
            <a:cxnLst/>
            <a:rect r="r" b="b" t="t" l="l"/>
            <a:pathLst>
              <a:path h="2757023" w="8456944">
                <a:moveTo>
                  <a:pt x="0" y="0"/>
                </a:moveTo>
                <a:lnTo>
                  <a:pt x="8456944" y="0"/>
                </a:lnTo>
                <a:lnTo>
                  <a:pt x="8456944" y="2757023"/>
                </a:lnTo>
                <a:lnTo>
                  <a:pt x="0" y="2757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272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79897" y="4398677"/>
            <a:ext cx="8124548" cy="2009123"/>
          </a:xfrm>
          <a:custGeom>
            <a:avLst/>
            <a:gdLst/>
            <a:ahLst/>
            <a:cxnLst/>
            <a:rect r="r" b="b" t="t" l="l"/>
            <a:pathLst>
              <a:path h="2009123" w="8124548">
                <a:moveTo>
                  <a:pt x="0" y="0"/>
                </a:moveTo>
                <a:lnTo>
                  <a:pt x="8124548" y="0"/>
                </a:lnTo>
                <a:lnTo>
                  <a:pt x="8124548" y="2009123"/>
                </a:lnTo>
                <a:lnTo>
                  <a:pt x="0" y="20091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762" t="0" r="-11811" b="-3081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83378" y="7518811"/>
            <a:ext cx="9886512" cy="1894119"/>
          </a:xfrm>
          <a:custGeom>
            <a:avLst/>
            <a:gdLst/>
            <a:ahLst/>
            <a:cxnLst/>
            <a:rect r="r" b="b" t="t" l="l"/>
            <a:pathLst>
              <a:path h="1894119" w="9886512">
                <a:moveTo>
                  <a:pt x="0" y="0"/>
                </a:moveTo>
                <a:lnTo>
                  <a:pt x="9886512" y="0"/>
                </a:lnTo>
                <a:lnTo>
                  <a:pt x="9886512" y="1894119"/>
                </a:lnTo>
                <a:lnTo>
                  <a:pt x="0" y="18941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830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0938" y="923925"/>
            <a:ext cx="7146857" cy="139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9"/>
              </a:lnSpc>
              <a:spcBef>
                <a:spcPct val="0"/>
              </a:spcBef>
            </a:pPr>
            <a:r>
              <a:rPr lang="en-US" b="true" sz="5369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Read Data from Kafka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5791" y="2642766"/>
            <a:ext cx="9018859" cy="6924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3757" indent="-266878" lvl="1">
              <a:lnSpc>
                <a:spcPts val="3461"/>
              </a:lnSpc>
              <a:buAutoNum type="arabicPeriod" startAt="1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Kafka Consumer in pyspark:</a:t>
            </a:r>
          </a:p>
          <a:p>
            <a:pPr algn="l" marL="1067514" indent="-355838" lvl="2">
              <a:lnSpc>
                <a:spcPts val="3461"/>
              </a:lnSpc>
              <a:buFont typeface="Arial"/>
              <a:buChar char="⚬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 up PySpark to read data from the Kafka topic  by using the Kafka integration in Spark:</a:t>
            </a:r>
          </a:p>
          <a:p>
            <a:pPr algn="l" marL="533757" indent="-266878" lvl="1">
              <a:lnSpc>
                <a:spcPts val="3461"/>
              </a:lnSpc>
              <a:buAutoNum type="arabicPeriod" startAt="1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Parse JSON Data</a:t>
            </a:r>
          </a:p>
          <a:p>
            <a:pPr algn="l" marL="1067514" indent="-355838" lvl="2">
              <a:lnSpc>
                <a:spcPts val="3461"/>
              </a:lnSpc>
              <a:buFont typeface="Arial"/>
              <a:buChar char="⚬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Convert the raw JSON string data into a structured format by applying the schema to the Kafka stream:</a:t>
            </a:r>
          </a:p>
          <a:p>
            <a:pPr algn="just" marL="533757" indent="-266878" lvl="1">
              <a:lnSpc>
                <a:spcPts val="3461"/>
              </a:lnSpc>
              <a:buAutoNum type="arabicPeriod" startAt="1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Parse JSON?</a:t>
            </a:r>
          </a:p>
          <a:p>
            <a:pPr algn="l" marL="1067514" indent="-355838" lvl="2">
              <a:lnSpc>
                <a:spcPts val="3461"/>
              </a:lnSpc>
              <a:buFont typeface="Arial"/>
              <a:buChar char="⚬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Kafka messages are typically in raw byte format (often JSON), and parsing it into a structured format (like a DataFrame) allows for efficient querying, filtering, and processing in Spark.</a:t>
            </a:r>
          </a:p>
          <a:p>
            <a:pPr algn="just" marL="533757" indent="-266878" lvl="1">
              <a:lnSpc>
                <a:spcPts val="3461"/>
              </a:lnSpc>
              <a:buAutoNum type="arabicPeriod" startAt="1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Stream Processing</a:t>
            </a:r>
          </a:p>
          <a:p>
            <a:pPr algn="l" marL="1067514" indent="-355838" lvl="2">
              <a:lnSpc>
                <a:spcPts val="3461"/>
              </a:lnSpc>
              <a:buFont typeface="Arial"/>
              <a:buChar char="⚬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Once the data is parsed, you can perform operations like aggregations, filtering, and transformations on the stock data: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9711567" y="167395"/>
            <a:ext cx="8566185" cy="10471686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9655047" y="1000125"/>
            <a:ext cx="8622704" cy="4041893"/>
          </a:xfrm>
          <a:custGeom>
            <a:avLst/>
            <a:gdLst/>
            <a:ahLst/>
            <a:cxnLst/>
            <a:rect r="r" b="b" t="t" l="l"/>
            <a:pathLst>
              <a:path h="4041893" w="8622704">
                <a:moveTo>
                  <a:pt x="0" y="0"/>
                </a:moveTo>
                <a:lnTo>
                  <a:pt x="8622704" y="0"/>
                </a:lnTo>
                <a:lnTo>
                  <a:pt x="8622704" y="4041893"/>
                </a:lnTo>
                <a:lnTo>
                  <a:pt x="0" y="40418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7260" y="6009081"/>
            <a:ext cx="8928128" cy="3403849"/>
          </a:xfrm>
          <a:custGeom>
            <a:avLst/>
            <a:gdLst/>
            <a:ahLst/>
            <a:cxnLst/>
            <a:rect r="r" b="b" t="t" l="l"/>
            <a:pathLst>
              <a:path h="3403849" w="8928128">
                <a:moveTo>
                  <a:pt x="0" y="0"/>
                </a:moveTo>
                <a:lnTo>
                  <a:pt x="8928128" y="0"/>
                </a:lnTo>
                <a:lnTo>
                  <a:pt x="8928128" y="3403849"/>
                </a:lnTo>
                <a:lnTo>
                  <a:pt x="0" y="34038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50938" y="923925"/>
            <a:ext cx="7756322" cy="139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9"/>
              </a:lnSpc>
              <a:spcBef>
                <a:spcPct val="0"/>
              </a:spcBef>
            </a:pPr>
            <a:r>
              <a:rPr lang="en-US" b="true" sz="5369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Processing and analysis in real-time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5791" y="2642766"/>
            <a:ext cx="9018859" cy="568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3757" indent="-266878" lvl="1">
              <a:lnSpc>
                <a:spcPts val="3461"/>
              </a:lnSpc>
              <a:buAutoNum type="arabicPeriod" startAt="1"/>
            </a:pPr>
            <a:r>
              <a:rPr lang="en-US" b="true" sz="24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Calculating Real-Time Metrics</a:t>
            </a:r>
          </a:p>
          <a:p>
            <a:pPr algn="l" marL="1067513" indent="-355838" lvl="2">
              <a:lnSpc>
                <a:spcPts val="3461"/>
              </a:lnSpc>
              <a:buFont typeface="Arial"/>
              <a:buChar char="⚬"/>
            </a:pPr>
            <a:r>
              <a:rPr lang="en-US" b="true" sz="24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Moving Averages: </a:t>
            </a: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Calculate a rolling window average to smooth out stock price fluctuations and observe trends over time.</a:t>
            </a:r>
          </a:p>
          <a:p>
            <a:pPr algn="l" marL="1067513" indent="-355838" lvl="2">
              <a:lnSpc>
                <a:spcPts val="3461"/>
              </a:lnSpc>
              <a:buFont typeface="Arial"/>
              <a:buChar char="⚬"/>
            </a:pPr>
            <a:r>
              <a:rPr lang="en-US" b="true" sz="24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Price Change:</a:t>
            </a: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Calculate the percentage change in stock price over time.</a:t>
            </a:r>
          </a:p>
          <a:p>
            <a:pPr algn="l" marL="1067513" indent="-355838" lvl="2">
              <a:lnSpc>
                <a:spcPts val="3461"/>
              </a:lnSpc>
              <a:buFont typeface="Arial"/>
              <a:buChar char="⚬"/>
            </a:pPr>
            <a:r>
              <a:rPr lang="en-US" b="true" sz="24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Volatility: </a:t>
            </a: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Measure how much the stock price fluctuates within a given time window.</a:t>
            </a:r>
          </a:p>
          <a:p>
            <a:pPr algn="just" marL="533757" indent="-266878" lvl="1">
              <a:lnSpc>
                <a:spcPts val="3461"/>
              </a:lnSpc>
              <a:buAutoNum type="arabicPeriod" startAt="1"/>
            </a:pPr>
            <a:r>
              <a:rPr lang="en-US" b="true" sz="24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 Alerts</a:t>
            </a:r>
          </a:p>
          <a:p>
            <a:pPr algn="l" marL="1067513" indent="-355838" lvl="2">
              <a:lnSpc>
                <a:spcPts val="3461"/>
              </a:lnSpc>
              <a:buFont typeface="Arial"/>
              <a:buChar char="⚬"/>
            </a:pPr>
            <a:r>
              <a:rPr lang="en-US" b="true" sz="24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Price Condition Alerts: </a:t>
            </a: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 up alerts to trigger when the stock price changes significantly (e.g., by 5% in a short period). Example of setting up a 5% drop alert: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9711567" y="167395"/>
            <a:ext cx="8566185" cy="10471686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9711567" y="1355481"/>
            <a:ext cx="7989688" cy="2227126"/>
          </a:xfrm>
          <a:custGeom>
            <a:avLst/>
            <a:gdLst/>
            <a:ahLst/>
            <a:cxnLst/>
            <a:rect r="r" b="b" t="t" l="l"/>
            <a:pathLst>
              <a:path h="2227126" w="7989688">
                <a:moveTo>
                  <a:pt x="0" y="0"/>
                </a:moveTo>
                <a:lnTo>
                  <a:pt x="7989688" y="0"/>
                </a:lnTo>
                <a:lnTo>
                  <a:pt x="7989688" y="2227125"/>
                </a:lnTo>
                <a:lnTo>
                  <a:pt x="0" y="2227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11567" y="4014651"/>
            <a:ext cx="8393995" cy="1592140"/>
          </a:xfrm>
          <a:custGeom>
            <a:avLst/>
            <a:gdLst/>
            <a:ahLst/>
            <a:cxnLst/>
            <a:rect r="r" b="b" t="t" l="l"/>
            <a:pathLst>
              <a:path h="1592140" w="8393995">
                <a:moveTo>
                  <a:pt x="0" y="0"/>
                </a:moveTo>
                <a:lnTo>
                  <a:pt x="8393995" y="0"/>
                </a:lnTo>
                <a:lnTo>
                  <a:pt x="8393995" y="1592140"/>
                </a:lnTo>
                <a:lnTo>
                  <a:pt x="0" y="15921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15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0938" y="923925"/>
            <a:ext cx="7756322" cy="139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9"/>
              </a:lnSpc>
              <a:spcBef>
                <a:spcPct val="0"/>
              </a:spcBef>
            </a:pPr>
            <a:r>
              <a:rPr lang="en-US" b="true" sz="5369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Streaming Data Sink and Visualization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3360" y="2444599"/>
            <a:ext cx="9018859" cy="5189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3757" indent="-266878" lvl="1">
              <a:lnSpc>
                <a:spcPts val="3461"/>
              </a:lnSpc>
              <a:buAutoNum type="arabicPeriod" startAt="1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to Delta Table</a:t>
            </a:r>
          </a:p>
          <a:p>
            <a:pPr algn="l" marL="1067514" indent="-355838" lvl="2">
              <a:lnSpc>
                <a:spcPts val="3461"/>
              </a:lnSpc>
              <a:buFont typeface="Arial"/>
              <a:buChar char="⚬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Write to a Delta Table: Write the data, including metrics and alerts, to a Delta table for persistent storage and easy querying:</a:t>
            </a:r>
          </a:p>
          <a:p>
            <a:pPr algn="l" marL="533757" indent="-266878" lvl="1">
              <a:lnSpc>
                <a:spcPts val="3461"/>
              </a:lnSpc>
              <a:buAutoNum type="arabicPeriod" startAt="1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Visualize Real-Time Data</a:t>
            </a:r>
          </a:p>
          <a:p>
            <a:pPr algn="l" marL="1067514" indent="-355838" lvl="2">
              <a:lnSpc>
                <a:spcPts val="3461"/>
              </a:lnSpc>
              <a:buFont typeface="Arial"/>
              <a:buChar char="⚬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Real-Time Dashboards: In Databricks, create a dashboard to visualize the moving average, price change, and alert data:</a:t>
            </a:r>
          </a:p>
          <a:p>
            <a:pPr algn="l" marL="1067514" indent="-355838" lvl="2">
              <a:lnSpc>
                <a:spcPts val="3461"/>
              </a:lnSpc>
              <a:buFont typeface="Arial"/>
              <a:buChar char="⚬"/>
            </a:pPr>
            <a:r>
              <a:rPr lang="en-US" sz="24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Matplotlib Visualization: For local visualizations, use ‘matplotlib’ to create live charts of stock data metrics, such as moving averages or volatility.</a:t>
            </a:r>
          </a:p>
          <a:p>
            <a:pPr algn="l">
              <a:lnSpc>
                <a:spcPts val="346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DAGY1ze4Ks4</dc:identifier>
  <dcterms:modified xsi:type="dcterms:W3CDTF">2011-08-01T06:04:30Z</dcterms:modified>
  <cp:revision>1</cp:revision>
  <dc:title>Navy Light Green Futuristic Technology Group Project Presentation</dc:title>
</cp:coreProperties>
</file>