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jOAxnonw+mkK0DrdMze/M+VcMIy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C683EB-05EF-4EB4-9E00-5EAD90D64B8B}">
  <a:tblStyle styleId="{61C683EB-05EF-4EB4-9E00-5EAD90D64B8B}"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DFD"/>
          </a:solidFill>
        </a:fill>
      </a:tcStyle>
    </a:wholeTbl>
    <a:band1H>
      <a:tcTxStyle/>
      <a:tcStyle>
        <a:tcBdr/>
        <a:fill>
          <a:solidFill>
            <a:srgbClr val="CDD8FB"/>
          </a:solidFill>
        </a:fill>
      </a:tcStyle>
    </a:band1H>
    <a:band2H>
      <a:tcTxStyle/>
      <a:tcStyle>
        <a:tcBdr/>
      </a:tcStyle>
    </a:band2H>
    <a:band1V>
      <a:tcTxStyle/>
      <a:tcStyle>
        <a:tcBdr/>
        <a:fill>
          <a:solidFill>
            <a:srgbClr val="CDD8FB"/>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p:restoredTop sz="94694"/>
  </p:normalViewPr>
  <p:slideViewPr>
    <p:cSldViewPr snapToGrid="0">
      <p:cViewPr varScale="1">
        <p:scale>
          <a:sx n="146" d="100"/>
          <a:sy n="146" d="100"/>
        </p:scale>
        <p:origin x="546" y="13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Hi! My name is Virata! In this presentation I am going to give a short introduction to Sahaja yoga. I will explain about Sahaja Yoga, Kundalini energy, and about Self-Realization.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9" name="Google Shape;139;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9" name="Google Shape;169;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c38a59204387535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1c38a59204387535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0" name="Google Shape;6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800"/>
              </a:spcAft>
              <a:buClr>
                <a:schemeClr val="dk1"/>
              </a:buClr>
              <a:buSzPts val="1100"/>
              <a:buFont typeface="Arial"/>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5" name="Google Shape;75;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9"/>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9"/>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8"/>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8"/>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12"/>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0" name="Google Shape;20;p12"/>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1" name="Google Shape;2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sp>
        <p:nvSpPr>
          <p:cNvPr id="23" name="Google Shape;23;p1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4" name="Google Shape;2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4"/>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4"/>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5"/>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6"/>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6"/>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7"/>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rgbClr val="DCECD5"/>
            </a:gs>
            <a:gs pos="100000">
              <a:srgbClr val="92BC81"/>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hWysase1rEzrdwm5OVxhL8Svd1VOIO5W/view?usp=drivesdk"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drive.google.com/open?id=1dFmRkmVTf-KVdxytBaLWX7uIR9HVE_fW"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ahajayoga.org.in" TargetMode="External"/><Relationship Id="rId5" Type="http://schemas.openxmlformats.org/officeDocument/2006/relationships/hyperlink" Target="http://freemeditation.com" TargetMode="External"/><Relationship Id="rId4" Type="http://schemas.openxmlformats.org/officeDocument/2006/relationships/hyperlink" Target="http://sahajayoga.org" TargetMode="Externa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www.youtube.com/watch?v=zScYiVX_6u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FPS5l3wjXnUhxHYi-mM2fuMwaAuOjxxe/view?usp=drivesdk"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drive.google.com/file/d/1hWysase1rEzrdwm5OVxhL8Svd1VOIO5W/view?usp=drivesdk"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DCECD5"/>
            </a:gs>
            <a:gs pos="100000">
              <a:srgbClr val="92BC81"/>
            </a:gs>
          </a:gsLst>
          <a:path path="circle">
            <a:fillToRect l="50000" t="50000" r="50000" b="50000"/>
          </a:path>
          <a:tileRect/>
        </a:gradFill>
        <a:effectLst/>
      </p:bgPr>
    </p:bg>
    <p:spTree>
      <p:nvGrpSpPr>
        <p:cNvPr id="1" name="Shape 53"/>
        <p:cNvGrpSpPr/>
        <p:nvPr/>
      </p:nvGrpSpPr>
      <p:grpSpPr>
        <a:xfrm>
          <a:off x="0" y="0"/>
          <a:ext cx="0" cy="0"/>
          <a:chOff x="0" y="0"/>
          <a:chExt cx="0" cy="0"/>
        </a:xfrm>
      </p:grpSpPr>
      <p:sp>
        <p:nvSpPr>
          <p:cNvPr id="54" name="Google Shape;54;p1"/>
          <p:cNvSpPr txBox="1">
            <a:spLocks noGrp="1"/>
          </p:cNvSpPr>
          <p:nvPr>
            <p:ph type="ctrTitle"/>
          </p:nvPr>
        </p:nvSpPr>
        <p:spPr>
          <a:xfrm>
            <a:off x="-168950" y="160772"/>
            <a:ext cx="9533100" cy="822000"/>
          </a:xfrm>
          <a:prstGeom prst="rect">
            <a:avLst/>
          </a:prstGeom>
          <a:noFill/>
          <a:ln>
            <a:noFill/>
          </a:ln>
        </p:spPr>
        <p:txBody>
          <a:bodyPr spcFirstLastPara="1" wrap="square" lIns="91425" tIns="91425" rIns="91425" bIns="91425" anchor="ctr" anchorCtr="0">
            <a:noAutofit/>
          </a:bodyPr>
          <a:lstStyle/>
          <a:p>
            <a:pPr marL="0" lvl="0" indent="0" algn="ctr" rtl="0">
              <a:lnSpc>
                <a:spcPct val="106000"/>
              </a:lnSpc>
              <a:spcBef>
                <a:spcPts val="0"/>
              </a:spcBef>
              <a:spcAft>
                <a:spcPts val="700"/>
              </a:spcAft>
              <a:buClr>
                <a:schemeClr val="dk1"/>
              </a:buClr>
              <a:buSzPts val="1100"/>
              <a:buFont typeface="Arial"/>
              <a:buNone/>
            </a:pPr>
            <a:r>
              <a:rPr lang="en" sz="5000" b="1">
                <a:solidFill>
                  <a:srgbClr val="C00000"/>
                </a:solidFill>
              </a:rPr>
              <a:t>Introduction to Sahaja Yoga</a:t>
            </a:r>
            <a:endParaRPr sz="5000" b="1"/>
          </a:p>
        </p:txBody>
      </p:sp>
      <p:sp>
        <p:nvSpPr>
          <p:cNvPr id="55" name="Google Shape;55;p1"/>
          <p:cNvSpPr txBox="1">
            <a:spLocks noGrp="1"/>
          </p:cNvSpPr>
          <p:nvPr>
            <p:ph type="subTitle" idx="1"/>
          </p:nvPr>
        </p:nvSpPr>
        <p:spPr>
          <a:xfrm>
            <a:off x="0" y="913100"/>
            <a:ext cx="9144000" cy="523200"/>
          </a:xfrm>
          <a:prstGeom prst="rect">
            <a:avLst/>
          </a:prstGeom>
          <a:noFill/>
          <a:ln>
            <a:noFill/>
          </a:ln>
        </p:spPr>
        <p:txBody>
          <a:bodyPr spcFirstLastPara="1" wrap="square" lIns="91425" tIns="91425" rIns="91425" bIns="91425" anchor="ctr" anchorCtr="0">
            <a:noAutofit/>
          </a:bodyPr>
          <a:lstStyle/>
          <a:p>
            <a:pPr marL="0" lvl="0" indent="0" algn="ctr" rtl="0">
              <a:lnSpc>
                <a:spcPct val="106000"/>
              </a:lnSpc>
              <a:spcBef>
                <a:spcPts val="0"/>
              </a:spcBef>
              <a:spcAft>
                <a:spcPts val="700"/>
              </a:spcAft>
              <a:buClr>
                <a:schemeClr val="dk1"/>
              </a:buClr>
              <a:buSzPts val="1100"/>
              <a:buFont typeface="Arial"/>
              <a:buNone/>
            </a:pPr>
            <a:r>
              <a:rPr lang="en" sz="1600" b="1">
                <a:solidFill>
                  <a:srgbClr val="1E4649"/>
                </a:solidFill>
              </a:rPr>
              <a:t>Grade 1, Nirmala Vishwa Vidya  Peetham (Home School)</a:t>
            </a:r>
            <a:endParaRPr sz="1600"/>
          </a:p>
        </p:txBody>
      </p:sp>
      <p:pic>
        <p:nvPicPr>
          <p:cNvPr id="56" name="Google Shape;56;p1"/>
          <p:cNvPicPr preferRelativeResize="0"/>
          <p:nvPr/>
        </p:nvPicPr>
        <p:blipFill rotWithShape="1">
          <a:blip r:embed="rId3">
            <a:alphaModFix/>
          </a:blip>
          <a:srcRect/>
          <a:stretch/>
        </p:blipFill>
        <p:spPr>
          <a:xfrm>
            <a:off x="2899500" y="1405399"/>
            <a:ext cx="3318275" cy="3318275"/>
          </a:xfrm>
          <a:prstGeom prst="rect">
            <a:avLst/>
          </a:prstGeom>
          <a:noFill/>
          <a:ln>
            <a:noFill/>
          </a:ln>
        </p:spPr>
      </p:pic>
      <p:sp>
        <p:nvSpPr>
          <p:cNvPr id="57" name="Google Shape;57;p1"/>
          <p:cNvSpPr txBox="1"/>
          <p:nvPr/>
        </p:nvSpPr>
        <p:spPr>
          <a:xfrm>
            <a:off x="2243975" y="4723500"/>
            <a:ext cx="4629300" cy="4200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Arial"/>
                <a:ea typeface="Arial"/>
                <a:cs typeface="Arial"/>
                <a:sym typeface="Arial"/>
              </a:rPr>
              <a:t>Shri Mataji Nirmala Devi - </a:t>
            </a:r>
            <a:r>
              <a:rPr lang="en" sz="1200">
                <a:solidFill>
                  <a:schemeClr val="dk1"/>
                </a:solidFill>
              </a:rPr>
              <a:t>T</a:t>
            </a:r>
            <a:r>
              <a:rPr lang="en" sz="1200" b="0" i="0" u="none" strike="noStrike" cap="none">
                <a:solidFill>
                  <a:schemeClr val="dk1"/>
                </a:solidFill>
                <a:latin typeface="Arial"/>
                <a:ea typeface="Arial"/>
                <a:cs typeface="Arial"/>
                <a:sym typeface="Arial"/>
              </a:rPr>
              <a:t>he </a:t>
            </a:r>
            <a:r>
              <a:rPr lang="en" sz="1200">
                <a:solidFill>
                  <a:schemeClr val="dk1"/>
                </a:solidFill>
              </a:rPr>
              <a:t>f</a:t>
            </a:r>
            <a:r>
              <a:rPr lang="en" sz="1200" b="0" i="0" u="none" strike="noStrike" cap="none">
                <a:solidFill>
                  <a:schemeClr val="dk1"/>
                </a:solidFill>
                <a:latin typeface="Arial"/>
                <a:ea typeface="Arial"/>
                <a:cs typeface="Arial"/>
                <a:sym typeface="Arial"/>
              </a:rPr>
              <a:t>ounder of Sahaja Yoga meditation</a:t>
            </a: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0" y="1143"/>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Foot-Soaking</a:t>
            </a:r>
            <a:endParaRPr u="sng" dirty="0"/>
          </a:p>
        </p:txBody>
      </p:sp>
      <p:pic>
        <p:nvPicPr>
          <p:cNvPr id="122" name="Google Shape;122;p24"/>
          <p:cNvPicPr preferRelativeResize="0"/>
          <p:nvPr/>
        </p:nvPicPr>
        <p:blipFill rotWithShape="1">
          <a:blip r:embed="rId3">
            <a:alphaModFix/>
          </a:blip>
          <a:srcRect/>
          <a:stretch/>
        </p:blipFill>
        <p:spPr>
          <a:xfrm>
            <a:off x="6757369" y="3326006"/>
            <a:ext cx="2366535" cy="1777302"/>
          </a:xfrm>
          <a:prstGeom prst="rect">
            <a:avLst/>
          </a:prstGeom>
          <a:noFill/>
          <a:ln>
            <a:noFill/>
          </a:ln>
        </p:spPr>
      </p:pic>
      <p:sp>
        <p:nvSpPr>
          <p:cNvPr id="123" name="Google Shape;123;p24"/>
          <p:cNvSpPr txBox="1"/>
          <p:nvPr/>
        </p:nvSpPr>
        <p:spPr>
          <a:xfrm>
            <a:off x="0" y="497037"/>
            <a:ext cx="8973178" cy="4415352"/>
          </a:xfrm>
          <a:prstGeom prst="rect">
            <a:avLst/>
          </a:prstGeom>
          <a:noFill/>
          <a:ln>
            <a:noFill/>
          </a:ln>
        </p:spPr>
        <p:txBody>
          <a:bodyPr spcFirstLastPara="1" wrap="square" lIns="91425" tIns="91425" rIns="91425" bIns="91425" anchor="t" anchorCtr="0">
            <a:noAutofit/>
          </a:bodyPr>
          <a:lstStyle/>
          <a:p>
            <a:pPr marL="127000" marR="0" lvl="0" indent="0" algn="l" rtl="0">
              <a:lnSpc>
                <a:spcPct val="115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Foot soaking is a method to cleanse our inner being using water element.  </a:t>
            </a:r>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Steps (image shown on the right):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fill a tub with clean water and add a handful of salt to it.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keep a towel, and freshwater in</a:t>
            </a:r>
            <a:r>
              <a:rPr lang="en" sz="1600">
                <a:solidFill>
                  <a:schemeClr val="dk1"/>
                </a:solidFill>
              </a:rPr>
              <a:t> a mug </a:t>
            </a:r>
            <a:r>
              <a:rPr lang="en" sz="1600" b="0" i="0" u="none" strike="noStrike" cap="none">
                <a:solidFill>
                  <a:schemeClr val="dk1"/>
                </a:solidFill>
                <a:latin typeface="Arial"/>
                <a:ea typeface="Arial"/>
                <a:cs typeface="Arial"/>
                <a:sym typeface="Arial"/>
              </a:rPr>
              <a:t>aside.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sit on a chair and give bandhan to ourselves at the beginning of the meditation.</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keep our feet in the water tub to cleanse our left, right, and central channels (about 5-10 minutes).</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After we are done, we wash our feet with freshwater and wipe with the towel.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end by giving bandhan to ourself. </a:t>
            </a:r>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can also light a candle in the room while doing this. </a:t>
            </a:r>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For best results, foot soaking can be done just before going to sleep.</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ctrTitle"/>
          </p:nvPr>
        </p:nvSpPr>
        <p:spPr>
          <a:xfrm>
            <a:off x="0" y="0"/>
            <a:ext cx="9144000" cy="57607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3200" b="1" u="sng" dirty="0">
                <a:solidFill>
                  <a:srgbClr val="993F0D"/>
                </a:solidFill>
              </a:rPr>
              <a:t>Primordial Masters</a:t>
            </a:r>
            <a:endParaRPr sz="3200" b="1" u="sng" dirty="0">
              <a:solidFill>
                <a:srgbClr val="980000"/>
              </a:solidFill>
            </a:endParaRPr>
          </a:p>
        </p:txBody>
      </p:sp>
      <p:sp>
        <p:nvSpPr>
          <p:cNvPr id="129" name="Google Shape;129;p25"/>
          <p:cNvSpPr txBox="1">
            <a:spLocks noGrp="1"/>
          </p:cNvSpPr>
          <p:nvPr>
            <p:ph type="subTitle" idx="1"/>
          </p:nvPr>
        </p:nvSpPr>
        <p:spPr>
          <a:xfrm>
            <a:off x="0" y="742260"/>
            <a:ext cx="9144000" cy="4059600"/>
          </a:xfrm>
          <a:prstGeom prst="rect">
            <a:avLst/>
          </a:prstGeom>
          <a:noFill/>
          <a:ln w="9525" cap="flat" cmpd="sng">
            <a:noFill/>
            <a:prstDash val="solid"/>
            <a:round/>
            <a:headEnd type="none" w="sm" len="sm"/>
            <a:tailEnd type="none" w="sm" len="sm"/>
          </a:ln>
        </p:spPr>
        <p:txBody>
          <a:bodyPr spcFirstLastPara="1" wrap="square" lIns="91425" tIns="91425" rIns="91425" bIns="91425" anchor="t" anchorCtr="0">
            <a:normAutofit/>
          </a:bodyPr>
          <a:lstStyle/>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dirty="0">
                <a:solidFill>
                  <a:schemeClr val="dk1"/>
                </a:solidFill>
              </a:rPr>
              <a:t>Primordial masters (or Adi Gurus’) are born at different times and taught us principles to lead a dharmic life</a:t>
            </a:r>
          </a:p>
          <a:p>
            <a:pPr marL="457200" lvl="0" indent="-330200" algn="l" rtl="0">
              <a:lnSpc>
                <a:spcPct val="100000"/>
              </a:lnSpc>
              <a:spcBef>
                <a:spcPts val="0"/>
              </a:spcBef>
              <a:spcAft>
                <a:spcPts val="0"/>
              </a:spcAft>
              <a:buClr>
                <a:schemeClr val="dk1"/>
              </a:buClr>
              <a:buSzPts val="1600"/>
              <a:buChar char="●"/>
            </a:pPr>
            <a:r>
              <a:rPr lang="en" sz="1600" dirty="0">
                <a:solidFill>
                  <a:schemeClr val="dk1"/>
                </a:solidFill>
              </a:rPr>
              <a:t>They have also described about the experience and </a:t>
            </a:r>
            <a:r>
              <a:rPr lang="en" sz="1600" dirty="0" err="1">
                <a:solidFill>
                  <a:schemeClr val="dk1"/>
                </a:solidFill>
              </a:rPr>
              <a:t>imprortance</a:t>
            </a:r>
            <a:r>
              <a:rPr lang="en" sz="1600" dirty="0">
                <a:solidFill>
                  <a:schemeClr val="dk1"/>
                </a:solidFill>
              </a:rPr>
              <a:t> of self-realization</a:t>
            </a:r>
            <a:endParaRPr dirty="0"/>
          </a:p>
          <a:p>
            <a:pPr marL="457200" lvl="0" indent="-330200" algn="l" rtl="0">
              <a:lnSpc>
                <a:spcPct val="100000"/>
              </a:lnSpc>
              <a:spcBef>
                <a:spcPts val="0"/>
              </a:spcBef>
              <a:spcAft>
                <a:spcPts val="0"/>
              </a:spcAft>
              <a:buClr>
                <a:schemeClr val="dk1"/>
              </a:buClr>
              <a:buSzPts val="1600"/>
              <a:buChar char="●"/>
            </a:pPr>
            <a:r>
              <a:rPr lang="en" sz="1600" dirty="0">
                <a:solidFill>
                  <a:schemeClr val="dk1"/>
                </a:solidFill>
              </a:rPr>
              <a:t>Below are the 10 primordial masters:</a:t>
            </a:r>
            <a:endParaRPr dirty="0"/>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127000" lvl="0" indent="0" algn="l" rtl="0">
              <a:lnSpc>
                <a:spcPct val="100000"/>
              </a:lnSpc>
              <a:spcBef>
                <a:spcPts val="0"/>
              </a:spcBef>
              <a:spcAft>
                <a:spcPts val="0"/>
              </a:spcAft>
              <a:buClr>
                <a:schemeClr val="dk1"/>
              </a:buClr>
              <a:buSzPts val="1600"/>
              <a:buNone/>
            </a:pPr>
            <a:endParaRPr sz="1600" dirty="0">
              <a:solidFill>
                <a:schemeClr val="dk1"/>
              </a:solidFill>
            </a:endParaRPr>
          </a:p>
          <a:p>
            <a:pPr marL="457200" lvl="0" indent="-228600" algn="l" rtl="0">
              <a:lnSpc>
                <a:spcPct val="100000"/>
              </a:lnSpc>
              <a:spcBef>
                <a:spcPts val="0"/>
              </a:spcBef>
              <a:spcAft>
                <a:spcPts val="0"/>
              </a:spcAft>
              <a:buClr>
                <a:schemeClr val="dk1"/>
              </a:buClr>
              <a:buSzPts val="1600"/>
              <a:buNone/>
            </a:pPr>
            <a:endParaRPr sz="1600" dirty="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dirty="0">
                <a:solidFill>
                  <a:schemeClr val="dk1"/>
                </a:solidFill>
              </a:rPr>
              <a:t>To know more about Adi Gurus’ and their life stories, please refer to the document below: </a:t>
            </a:r>
            <a:r>
              <a:rPr lang="en" sz="1600" u="sng" dirty="0">
                <a:solidFill>
                  <a:schemeClr val="hlink"/>
                </a:solidFill>
                <a:hlinkClick r:id="rId3"/>
              </a:rPr>
              <a:t>https://drive.google.com/file/d/1hWysase1rEzrdwm5OVxhL8Svd1VOIO5W/view?usp=drivesdk</a:t>
            </a:r>
            <a:endParaRPr sz="1600" u="sng" dirty="0">
              <a:solidFill>
                <a:schemeClr val="hlink"/>
              </a:solidFill>
            </a:endParaRPr>
          </a:p>
          <a:p>
            <a:pPr marL="457200" lvl="0" indent="-228600" algn="l" rtl="0">
              <a:lnSpc>
                <a:spcPct val="100000"/>
              </a:lnSpc>
              <a:spcBef>
                <a:spcPts val="0"/>
              </a:spcBef>
              <a:spcAft>
                <a:spcPts val="0"/>
              </a:spcAft>
              <a:buClr>
                <a:schemeClr val="dk1"/>
              </a:buClr>
              <a:buSzPts val="1600"/>
              <a:buNone/>
            </a:pPr>
            <a:endParaRPr sz="1600" dirty="0">
              <a:solidFill>
                <a:schemeClr val="dk1"/>
              </a:solidFill>
            </a:endParaRPr>
          </a:p>
        </p:txBody>
      </p:sp>
      <p:graphicFrame>
        <p:nvGraphicFramePr>
          <p:cNvPr id="130" name="Google Shape;130;p25"/>
          <p:cNvGraphicFramePr/>
          <p:nvPr>
            <p:extLst>
              <p:ext uri="{D42A27DB-BD31-4B8C-83A1-F6EECF244321}">
                <p14:modId xmlns:p14="http://schemas.microsoft.com/office/powerpoint/2010/main" val="2266258340"/>
              </p:ext>
            </p:extLst>
          </p:nvPr>
        </p:nvGraphicFramePr>
        <p:xfrm>
          <a:off x="432077" y="2191259"/>
          <a:ext cx="8711925" cy="1718750"/>
        </p:xfrm>
        <a:graphic>
          <a:graphicData uri="http://schemas.openxmlformats.org/drawingml/2006/table">
            <a:tbl>
              <a:tblPr>
                <a:noFill/>
                <a:tableStyleId>{61C683EB-05EF-4EB4-9E00-5EAD90D64B8B}</a:tableStyleId>
              </a:tblPr>
              <a:tblGrid>
                <a:gridCol w="4285225">
                  <a:extLst>
                    <a:ext uri="{9D8B030D-6E8A-4147-A177-3AD203B41FA5}">
                      <a16:colId xmlns:a16="http://schemas.microsoft.com/office/drawing/2014/main" val="20000"/>
                    </a:ext>
                  </a:extLst>
                </a:gridCol>
                <a:gridCol w="4426700">
                  <a:extLst>
                    <a:ext uri="{9D8B030D-6E8A-4147-A177-3AD203B41FA5}">
                      <a16:colId xmlns:a16="http://schemas.microsoft.com/office/drawing/2014/main" val="20001"/>
                    </a:ext>
                  </a:extLst>
                </a:gridCol>
              </a:tblGrid>
              <a:tr h="343750">
                <a:tc>
                  <a:txBody>
                    <a:bodyPr/>
                    <a:lstStyle/>
                    <a:p>
                      <a:pPr marL="0" marR="0" lvl="0" indent="0" algn="l" rtl="0">
                        <a:lnSpc>
                          <a:spcPct val="100000"/>
                        </a:lnSpc>
                        <a:spcBef>
                          <a:spcPts val="0"/>
                        </a:spcBef>
                        <a:spcAft>
                          <a:spcPts val="0"/>
                        </a:spcAft>
                        <a:buClr>
                          <a:srgbClr val="000000"/>
                        </a:buClr>
                        <a:buSzPts val="1600"/>
                        <a:buFont typeface="Arial"/>
                        <a:buNone/>
                      </a:pPr>
                      <a:r>
                        <a:rPr lang="en" sz="1600" b="0" i="0" u="none" strike="noStrike" cap="none" dirty="0">
                          <a:solidFill>
                            <a:schemeClr val="dk1"/>
                          </a:solidFill>
                          <a:latin typeface="Arial"/>
                          <a:ea typeface="Arial"/>
                          <a:cs typeface="Arial"/>
                          <a:sym typeface="Arial"/>
                        </a:rPr>
                        <a:t>1. Raja Janaka (~5000 BC, Nepal)</a:t>
                      </a:r>
                      <a:endParaRPr sz="1600" b="0" i="0" u="none" strike="noStrike" cap="none" dirty="0">
                        <a:solidFill>
                          <a:schemeClr val="dk1"/>
                        </a:solidFill>
                        <a:latin typeface="Arial"/>
                        <a:cs typeface="Arial"/>
                        <a:sym typeface="Arial"/>
                      </a:endParaRPr>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8EDFD">
                        <a:alpha val="0"/>
                      </a:srgb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2. Abraham (~1800 &amp;1600 BC, Mesopotamia)</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alpha val="0"/>
                      </a:schemeClr>
                    </a:solidFill>
                  </a:tcPr>
                </a:tc>
                <a:extLst>
                  <a:ext uri="{0D108BD9-81ED-4DB2-BD59-A6C34878D82A}">
                    <a16:rowId xmlns:a16="http://schemas.microsoft.com/office/drawing/2014/main" val="10000"/>
                  </a:ext>
                </a:extLst>
              </a:tr>
              <a:tr h="343750">
                <a:tc>
                  <a:txBody>
                    <a:bodyPr/>
                    <a:lstStyle/>
                    <a:p>
                      <a:pPr marL="0" marR="0" lvl="0" indent="0" algn="l" rtl="0">
                        <a:lnSpc>
                          <a:spcPct val="100000"/>
                        </a:lnSpc>
                        <a:spcBef>
                          <a:spcPts val="0"/>
                        </a:spcBef>
                        <a:spcAft>
                          <a:spcPts val="0"/>
                        </a:spcAft>
                        <a:buNone/>
                      </a:pPr>
                      <a:r>
                        <a:rPr lang="en" sz="1600" u="none" strike="noStrike" cap="none" dirty="0">
                          <a:latin typeface="Arial"/>
                          <a:ea typeface="Arial"/>
                          <a:cs typeface="Arial"/>
                          <a:sym typeface="Arial"/>
                        </a:rPr>
                        <a:t>3. Moses (~1300 BC, Egypt)</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alpha val="0"/>
                      </a:schemeClr>
                    </a:solidFill>
                  </a:tcPr>
                </a:tc>
                <a:tc>
                  <a:txBody>
                    <a:bodyPr/>
                    <a:lstStyle/>
                    <a:p>
                      <a:pPr marL="0" marR="0" lvl="0" indent="0" algn="l" rtl="0">
                        <a:lnSpc>
                          <a:spcPct val="100000"/>
                        </a:lnSpc>
                        <a:spcBef>
                          <a:spcPts val="0"/>
                        </a:spcBef>
                        <a:spcAft>
                          <a:spcPts val="0"/>
                        </a:spcAft>
                        <a:buNone/>
                      </a:pPr>
                      <a:r>
                        <a:rPr lang="en" sz="1600" u="none" strike="noStrike" cap="none">
                          <a:latin typeface="Arial"/>
                          <a:ea typeface="Arial"/>
                          <a:cs typeface="Arial"/>
                          <a:sym typeface="Arial"/>
                        </a:rPr>
                        <a:t>4. Zarathoustra or Zoroaster (~630 BC, Persia)</a:t>
                      </a:r>
                      <a:endParaRPr/>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alpha val="0"/>
                      </a:schemeClr>
                    </a:solidFill>
                  </a:tcPr>
                </a:tc>
                <a:extLst>
                  <a:ext uri="{0D108BD9-81ED-4DB2-BD59-A6C34878D82A}">
                    <a16:rowId xmlns:a16="http://schemas.microsoft.com/office/drawing/2014/main" val="10001"/>
                  </a:ext>
                </a:extLst>
              </a:tr>
              <a:tr h="34375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5. Lao Zi or Lao Tzu (600 or 500 BC, China)</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alpha val="0"/>
                      </a:schemeClr>
                    </a:solidFill>
                  </a:tcPr>
                </a:tc>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6. Confucius (~551 BC, China)</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alpha val="0"/>
                      </a:schemeClr>
                    </a:solidFill>
                  </a:tcPr>
                </a:tc>
                <a:extLst>
                  <a:ext uri="{0D108BD9-81ED-4DB2-BD59-A6C34878D82A}">
                    <a16:rowId xmlns:a16="http://schemas.microsoft.com/office/drawing/2014/main" val="10002"/>
                  </a:ext>
                </a:extLst>
              </a:tr>
              <a:tr h="34375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latin typeface="Arial"/>
                          <a:ea typeface="Arial"/>
                          <a:cs typeface="Arial"/>
                          <a:sym typeface="Arial"/>
                        </a:rPr>
                        <a:t>7. Prophet Muhammad (~570 BC, Mecca) </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alpha val="0"/>
                      </a:schemeClr>
                    </a:solidFill>
                  </a:tcPr>
                </a:tc>
                <a:tc>
                  <a:txBody>
                    <a:bodyPr/>
                    <a:lstStyle/>
                    <a:p>
                      <a:pPr marL="0" marR="0" lvl="0" indent="0" algn="l" rtl="0">
                        <a:lnSpc>
                          <a:spcPct val="100000"/>
                        </a:lnSpc>
                        <a:spcBef>
                          <a:spcPts val="0"/>
                        </a:spcBef>
                        <a:spcAft>
                          <a:spcPts val="0"/>
                        </a:spcAft>
                        <a:buNone/>
                      </a:pPr>
                      <a:r>
                        <a:rPr lang="en" sz="1600" u="none" strike="noStrike" cap="none" dirty="0">
                          <a:latin typeface="Arial"/>
                          <a:ea typeface="Arial"/>
                          <a:cs typeface="Arial"/>
                          <a:sym typeface="Arial"/>
                        </a:rPr>
                        <a:t>8. Socrates (~470 BC, Greece)</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alpha val="0"/>
                      </a:schemeClr>
                    </a:solidFill>
                  </a:tcPr>
                </a:tc>
                <a:extLst>
                  <a:ext uri="{0D108BD9-81ED-4DB2-BD59-A6C34878D82A}">
                    <a16:rowId xmlns:a16="http://schemas.microsoft.com/office/drawing/2014/main" val="10003"/>
                  </a:ext>
                </a:extLst>
              </a:tr>
              <a:tr h="343750">
                <a:tc>
                  <a:txBody>
                    <a:bodyPr/>
                    <a:lstStyle/>
                    <a:p>
                      <a:pPr marL="0" marR="0" lvl="0" indent="0" algn="l" rtl="0">
                        <a:lnSpc>
                          <a:spcPct val="100000"/>
                        </a:lnSpc>
                        <a:spcBef>
                          <a:spcPts val="0"/>
                        </a:spcBef>
                        <a:spcAft>
                          <a:spcPts val="0"/>
                        </a:spcAft>
                        <a:buNone/>
                      </a:pPr>
                      <a:r>
                        <a:rPr lang="en" sz="1600" u="none" strike="noStrike" cap="none" dirty="0">
                          <a:latin typeface="Arial"/>
                          <a:ea typeface="Arial"/>
                          <a:cs typeface="Arial"/>
                          <a:sym typeface="Arial"/>
                        </a:rPr>
                        <a:t>9. Guru Nanak (1469 AD, Punjab in Pakistan)</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lt1">
                        <a:alpha val="0"/>
                      </a:schemeClr>
                    </a:solidFill>
                  </a:tcPr>
                </a:tc>
                <a:tc>
                  <a:txBody>
                    <a:bodyPr/>
                    <a:lstStyle/>
                    <a:p>
                      <a:pPr marL="0" marR="0" lvl="0" indent="0" algn="l" rtl="0">
                        <a:lnSpc>
                          <a:spcPct val="100000"/>
                        </a:lnSpc>
                        <a:spcBef>
                          <a:spcPts val="0"/>
                        </a:spcBef>
                        <a:spcAft>
                          <a:spcPts val="0"/>
                        </a:spcAft>
                        <a:buNone/>
                      </a:pPr>
                      <a:r>
                        <a:rPr lang="en" sz="1600" u="none" strike="noStrike" cap="none" dirty="0">
                          <a:latin typeface="Arial"/>
                          <a:ea typeface="Arial"/>
                          <a:cs typeface="Arial"/>
                          <a:sym typeface="Arial"/>
                        </a:rPr>
                        <a:t>10. </a:t>
                      </a:r>
                      <a:r>
                        <a:rPr lang="en" sz="1600" u="none" strike="noStrike" cap="none" dirty="0" err="1">
                          <a:latin typeface="Arial"/>
                          <a:ea typeface="Arial"/>
                          <a:cs typeface="Arial"/>
                          <a:sym typeface="Arial"/>
                        </a:rPr>
                        <a:t>Saïnath</a:t>
                      </a:r>
                      <a:r>
                        <a:rPr lang="en" sz="1600" u="none" strike="noStrike" cap="none" dirty="0">
                          <a:latin typeface="Arial"/>
                          <a:ea typeface="Arial"/>
                          <a:cs typeface="Arial"/>
                          <a:sym typeface="Arial"/>
                        </a:rPr>
                        <a:t> (~1854 AD, India)</a:t>
                      </a:r>
                      <a:endParaRPr dirty="0"/>
                    </a:p>
                  </a:txBody>
                  <a:tcPr marL="87625" marR="87625" marT="43800" marB="43800">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chemeClr val="accent2">
                        <a:alpha val="0"/>
                      </a:schemeClr>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body" idx="1"/>
          </p:nvPr>
        </p:nvSpPr>
        <p:spPr>
          <a:xfrm>
            <a:off x="0" y="676575"/>
            <a:ext cx="9144000" cy="4466700"/>
          </a:xfrm>
          <a:prstGeom prst="rect">
            <a:avLst/>
          </a:prstGeom>
          <a:noFill/>
          <a:ln>
            <a:noFill/>
          </a:ln>
        </p:spPr>
        <p:txBody>
          <a:bodyPr spcFirstLastPara="1" wrap="square" lIns="91425" tIns="91425" rIns="91425" bIns="91425" anchor="t" anchorCtr="0">
            <a:normAutofit/>
          </a:bodyPr>
          <a:lstStyle/>
          <a:p>
            <a:pPr marL="457200" lvl="0" indent="-330200" algn="just" rtl="0">
              <a:lnSpc>
                <a:spcPct val="115000"/>
              </a:lnSpc>
              <a:spcBef>
                <a:spcPts val="0"/>
              </a:spcBef>
              <a:spcAft>
                <a:spcPts val="0"/>
              </a:spcAft>
              <a:buClr>
                <a:schemeClr val="dk1"/>
              </a:buClr>
              <a:buSzPts val="1600"/>
              <a:buChar char="●"/>
            </a:pPr>
            <a:r>
              <a:rPr lang="en" sz="1600">
                <a:solidFill>
                  <a:schemeClr val="dk1"/>
                </a:solidFill>
              </a:rPr>
              <a:t>Collective meditation is very important because we can feel calmness, easily improve our meditation and learn techniques to keep us in balance. </a:t>
            </a:r>
            <a:endParaRPr/>
          </a:p>
          <a:p>
            <a:pPr marL="457200" lvl="0" indent="-228600" algn="just" rtl="0">
              <a:lnSpc>
                <a:spcPct val="115000"/>
              </a:lnSpc>
              <a:spcBef>
                <a:spcPts val="0"/>
              </a:spcBef>
              <a:spcAft>
                <a:spcPts val="0"/>
              </a:spcAft>
              <a:buClr>
                <a:schemeClr val="dk1"/>
              </a:buClr>
              <a:buSzPts val="1600"/>
              <a:buNone/>
            </a:pPr>
            <a:endParaRPr sz="1600"/>
          </a:p>
          <a:p>
            <a:pPr marL="457200" lvl="0" indent="-330200" algn="just" rtl="0">
              <a:lnSpc>
                <a:spcPct val="115000"/>
              </a:lnSpc>
              <a:spcBef>
                <a:spcPts val="0"/>
              </a:spcBef>
              <a:spcAft>
                <a:spcPts val="0"/>
              </a:spcAft>
              <a:buClr>
                <a:schemeClr val="dk1"/>
              </a:buClr>
              <a:buSzPts val="1600"/>
              <a:buChar char="●"/>
            </a:pPr>
            <a:r>
              <a:rPr lang="en" sz="1600" u="sng">
                <a:solidFill>
                  <a:schemeClr val="accent5"/>
                </a:solidFill>
                <a:hlinkClick r:id="rId3">
                  <a:extLst>
                    <a:ext uri="{A12FA001-AC4F-418D-AE19-62706E023703}">
                      <ahyp:hlinkClr xmlns:ahyp="http://schemas.microsoft.com/office/drawing/2018/hyperlinkcolor" val="tx"/>
                    </a:ext>
                  </a:extLst>
                </a:hlinkClick>
              </a:rPr>
              <a:t>Meditation-at-Home</a:t>
            </a:r>
            <a:r>
              <a:rPr lang="en" sz="1600" u="sng">
                <a:solidFill>
                  <a:schemeClr val="hlink"/>
                </a:solidFill>
                <a:hlinkClick r:id="rId3"/>
              </a:rPr>
              <a:t>-Booklet</a:t>
            </a:r>
            <a:r>
              <a:rPr lang="en" sz="1600">
                <a:solidFill>
                  <a:schemeClr val="dk1"/>
                </a:solidFill>
              </a:rPr>
              <a:t> - This short introductory booklet gives you more details about Sahaja Yoga and how you can meditate everyday. </a:t>
            </a:r>
            <a:endParaRPr sz="1600">
              <a:solidFill>
                <a:schemeClr val="dk1"/>
              </a:solidFill>
            </a:endParaRPr>
          </a:p>
          <a:p>
            <a:pPr marL="457200" lvl="0" indent="-228600" algn="just" rtl="0">
              <a:lnSpc>
                <a:spcPct val="115000"/>
              </a:lnSpc>
              <a:spcBef>
                <a:spcPts val="0"/>
              </a:spcBef>
              <a:spcAft>
                <a:spcPts val="0"/>
              </a:spcAft>
              <a:buClr>
                <a:schemeClr val="dk1"/>
              </a:buClr>
              <a:buSzPts val="1600"/>
              <a:buNone/>
            </a:pP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a:solidFill>
                  <a:schemeClr val="dk1"/>
                </a:solidFill>
              </a:rPr>
              <a:t>To attend Sahaja Yoga collective meditation near your location, you can lookup ‘Sahajayoga &lt;city/country&gt; name’ in Google/Meetup. </a:t>
            </a:r>
            <a:endParaRPr sz="1600">
              <a:solidFill>
                <a:schemeClr val="dk1"/>
              </a:solidFill>
            </a:endParaRPr>
          </a:p>
          <a:p>
            <a:pPr marL="457200" lvl="0" indent="-228600" algn="just" rtl="0">
              <a:lnSpc>
                <a:spcPct val="115000"/>
              </a:lnSpc>
              <a:spcBef>
                <a:spcPts val="0"/>
              </a:spcBef>
              <a:spcAft>
                <a:spcPts val="0"/>
              </a:spcAft>
              <a:buClr>
                <a:schemeClr val="dk1"/>
              </a:buClr>
              <a:buSzPts val="1600"/>
              <a:buNone/>
            </a:pPr>
            <a:endParaRPr sz="160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a:solidFill>
                  <a:schemeClr val="dk1"/>
                </a:solidFill>
              </a:rPr>
              <a:t>More information about Sahaja Yoga and center locations can be found here:</a:t>
            </a:r>
            <a:endParaRPr sz="1600">
              <a:solidFill>
                <a:schemeClr val="dk1"/>
              </a:solidFill>
            </a:endParaRPr>
          </a:p>
          <a:p>
            <a:pPr marL="914400" lvl="1" indent="-330200" algn="just" rtl="0">
              <a:lnSpc>
                <a:spcPct val="115000"/>
              </a:lnSpc>
              <a:spcBef>
                <a:spcPts val="0"/>
              </a:spcBef>
              <a:spcAft>
                <a:spcPts val="0"/>
              </a:spcAft>
              <a:buSzPts val="1600"/>
              <a:buChar char="○"/>
            </a:pPr>
            <a:r>
              <a:rPr lang="en" sz="1600" u="sng">
                <a:solidFill>
                  <a:schemeClr val="hlink"/>
                </a:solidFill>
                <a:hlinkClick r:id="rId4"/>
              </a:rPr>
              <a:t>sahajayoga.org</a:t>
            </a:r>
            <a:endParaRPr sz="1600"/>
          </a:p>
          <a:p>
            <a:pPr marL="914400" lvl="1" indent="-330200" algn="just" rtl="0">
              <a:lnSpc>
                <a:spcPct val="115000"/>
              </a:lnSpc>
              <a:spcBef>
                <a:spcPts val="0"/>
              </a:spcBef>
              <a:spcAft>
                <a:spcPts val="0"/>
              </a:spcAft>
              <a:buSzPts val="1600"/>
              <a:buChar char="○"/>
            </a:pPr>
            <a:r>
              <a:rPr lang="en" sz="1600" u="sng">
                <a:solidFill>
                  <a:schemeClr val="hlink"/>
                </a:solidFill>
                <a:hlinkClick r:id="rId5"/>
              </a:rPr>
              <a:t>freemeditation.com</a:t>
            </a:r>
            <a:endParaRPr sz="1600" u="sng">
              <a:solidFill>
                <a:schemeClr val="hlink"/>
              </a:solidFill>
            </a:endParaRPr>
          </a:p>
          <a:p>
            <a:pPr marL="914400" lvl="1" indent="-330200" algn="just" rtl="0">
              <a:lnSpc>
                <a:spcPct val="115000"/>
              </a:lnSpc>
              <a:spcBef>
                <a:spcPts val="0"/>
              </a:spcBef>
              <a:spcAft>
                <a:spcPts val="0"/>
              </a:spcAft>
              <a:buSzPts val="1600"/>
              <a:buChar char="○"/>
            </a:pPr>
            <a:r>
              <a:rPr lang="en" sz="1600" u="sng">
                <a:solidFill>
                  <a:schemeClr val="hlink"/>
                </a:solidFill>
                <a:hlinkClick r:id="rId6"/>
              </a:rPr>
              <a:t>sahajayoga.org.in</a:t>
            </a:r>
            <a:endParaRPr sz="1600" u="sng">
              <a:solidFill>
                <a:schemeClr val="hlink"/>
              </a:solidFill>
            </a:endParaRPr>
          </a:p>
        </p:txBody>
      </p:sp>
      <p:sp>
        <p:nvSpPr>
          <p:cNvPr id="136" name="Google Shape;136;p7"/>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800"/>
              </a:spcAft>
              <a:buClr>
                <a:schemeClr val="dk1"/>
              </a:buClr>
              <a:buSzPts val="1100"/>
              <a:buFont typeface="Arial"/>
              <a:buNone/>
            </a:pPr>
            <a:r>
              <a:rPr lang="en" sz="3200" b="1" u="sng" dirty="0">
                <a:solidFill>
                  <a:srgbClr val="993F0D"/>
                </a:solidFill>
              </a:rPr>
              <a:t>Collective  meditation &amp; References</a:t>
            </a:r>
            <a:endParaRPr sz="32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6"/>
          <p:cNvSpPr txBox="1">
            <a:spLocks noGrp="1"/>
          </p:cNvSpPr>
          <p:nvPr>
            <p:ph type="title"/>
          </p:nvPr>
        </p:nvSpPr>
        <p:spPr>
          <a:xfrm>
            <a:off x="0" y="2090588"/>
            <a:ext cx="914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800"/>
              </a:spcAft>
              <a:buClr>
                <a:schemeClr val="dk1"/>
              </a:buClr>
              <a:buSzPts val="1100"/>
              <a:buFont typeface="Arial"/>
              <a:buNone/>
            </a:pPr>
            <a:r>
              <a:rPr lang="en" sz="3200" b="1" u="sng">
                <a:solidFill>
                  <a:srgbClr val="993F0D"/>
                </a:solidFill>
              </a:rPr>
              <a:t>Thank you!</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Shape 145"/>
        <p:cNvGrpSpPr/>
        <p:nvPr/>
      </p:nvGrpSpPr>
      <p:grpSpPr>
        <a:xfrm>
          <a:off x="0" y="0"/>
          <a:ext cx="0" cy="0"/>
          <a:chOff x="0" y="0"/>
          <a:chExt cx="0" cy="0"/>
        </a:xfrm>
      </p:grpSpPr>
      <p:sp>
        <p:nvSpPr>
          <p:cNvPr id="146" name="Google Shape;146;p27"/>
          <p:cNvSpPr txBox="1">
            <a:spLocks noGrp="1"/>
          </p:cNvSpPr>
          <p:nvPr>
            <p:ph type="title"/>
          </p:nvPr>
        </p:nvSpPr>
        <p:spPr>
          <a:xfrm>
            <a:off x="0" y="0"/>
            <a:ext cx="9144000" cy="576072"/>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Clr>
                <a:schemeClr val="dk1"/>
              </a:buClr>
              <a:buSzPct val="30554"/>
              <a:buFont typeface="Arial"/>
              <a:buNone/>
            </a:pPr>
            <a:r>
              <a:rPr lang="en" sz="3600" b="1" i="1" u="sng" dirty="0">
                <a:solidFill>
                  <a:srgbClr val="993F0D"/>
                </a:solidFill>
              </a:rPr>
              <a:t>Old-Experience Self-Realization by Shri Mataji</a:t>
            </a:r>
            <a:endParaRPr sz="3600" b="1" i="1" u="sng" dirty="0">
              <a:solidFill>
                <a:srgbClr val="993F0D"/>
              </a:solidFill>
            </a:endParaRPr>
          </a:p>
        </p:txBody>
      </p:sp>
      <p:sp>
        <p:nvSpPr>
          <p:cNvPr id="147" name="Google Shape;147;p27"/>
          <p:cNvSpPr txBox="1"/>
          <p:nvPr/>
        </p:nvSpPr>
        <p:spPr>
          <a:xfrm>
            <a:off x="2121225" y="1126325"/>
            <a:ext cx="4430100" cy="12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48" name="Google Shape;148;p27" title="HH Shri Mataji Nirmala Devi gives Self Realization - English">
            <a:hlinkClick r:id="rId3"/>
          </p:cNvPr>
          <p:cNvPicPr preferRelativeResize="0"/>
          <p:nvPr/>
        </p:nvPicPr>
        <p:blipFill rotWithShape="1">
          <a:blip r:embed="rId4">
            <a:alphaModFix/>
          </a:blip>
          <a:srcRect/>
          <a:stretch/>
        </p:blipFill>
        <p:spPr>
          <a:xfrm>
            <a:off x="0" y="739461"/>
            <a:ext cx="9143838" cy="4403929"/>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8"/>
                                        </p:tgtEl>
                                        <p:attrNameLst>
                                          <p:attrName>style.visibility</p:attrName>
                                        </p:attrNameLst>
                                      </p:cBhvr>
                                      <p:to>
                                        <p:strVal val="visible"/>
                                      </p:to>
                                    </p:set>
                                    <p:animEffect transition="in" filter="fade">
                                      <p:cBhvr>
                                        <p:cTn id="7" dur="10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i="1" u="sng" dirty="0">
                <a:solidFill>
                  <a:srgbClr val="993F0D"/>
                </a:solidFill>
              </a:rPr>
              <a:t>Old - Chakras, Channels &amp; Self-Realization </a:t>
            </a:r>
            <a:endParaRPr b="1" i="1" u="sng" dirty="0"/>
          </a:p>
          <a:p>
            <a:pPr marL="0" lvl="0" indent="0" algn="l" rtl="0">
              <a:lnSpc>
                <a:spcPct val="100000"/>
              </a:lnSpc>
              <a:spcBef>
                <a:spcPts val="0"/>
              </a:spcBef>
              <a:spcAft>
                <a:spcPts val="0"/>
              </a:spcAft>
              <a:buSzPct val="111111"/>
              <a:buNone/>
            </a:pPr>
            <a:endParaRPr dirty="0"/>
          </a:p>
        </p:txBody>
      </p:sp>
      <p:sp>
        <p:nvSpPr>
          <p:cNvPr id="154" name="Google Shape;154;p28"/>
          <p:cNvSpPr txBox="1">
            <a:spLocks noGrp="1"/>
          </p:cNvSpPr>
          <p:nvPr>
            <p:ph type="body" idx="1"/>
          </p:nvPr>
        </p:nvSpPr>
        <p:spPr>
          <a:xfrm>
            <a:off x="5950" y="560525"/>
            <a:ext cx="4955700" cy="7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u="sng">
                <a:solidFill>
                  <a:schemeClr val="dk1"/>
                </a:solidFill>
              </a:rPr>
              <a:t>Chakras:</a:t>
            </a:r>
            <a:r>
              <a:rPr lang="en" sz="1600" b="1">
                <a:solidFill>
                  <a:schemeClr val="dk1"/>
                </a:solidFill>
              </a:rPr>
              <a:t> </a:t>
            </a:r>
            <a:r>
              <a:rPr lang="en" sz="1600">
                <a:solidFill>
                  <a:schemeClr val="dk1"/>
                </a:solidFill>
              </a:rPr>
              <a:t>Chakras are like energy centers located near different parts of our spinal cord, and control our physical and mental states. Sahaja Yoga guides us on how to take care of our seven chakras: Mooladhara, Swadhisthana, Nabhi (Void), Anahata, Vishuddhi, Agnya, and Sahastrara. When our chakras are in balance, we will be healthy physically and mentally. </a:t>
            </a:r>
            <a:endParaRPr/>
          </a:p>
          <a:p>
            <a:pPr marL="0" lvl="0" indent="0" algn="l" rtl="0">
              <a:lnSpc>
                <a:spcPct val="115000"/>
              </a:lnSpc>
              <a:spcBef>
                <a:spcPts val="1200"/>
              </a:spcBef>
              <a:spcAft>
                <a:spcPts val="0"/>
              </a:spcAft>
              <a:buSzPts val="1800"/>
              <a:buNone/>
            </a:pPr>
            <a:endParaRPr sz="1600">
              <a:solidFill>
                <a:schemeClr val="dk1"/>
              </a:solidFill>
            </a:endParaRPr>
          </a:p>
          <a:p>
            <a:pPr marL="0" lvl="0" indent="0" algn="l" rtl="0">
              <a:lnSpc>
                <a:spcPct val="115000"/>
              </a:lnSpc>
              <a:spcBef>
                <a:spcPts val="1200"/>
              </a:spcBef>
              <a:spcAft>
                <a:spcPts val="1200"/>
              </a:spcAft>
              <a:buSzPts val="1800"/>
              <a:buNone/>
            </a:pPr>
            <a:r>
              <a:rPr lang="en" sz="1600">
                <a:solidFill>
                  <a:schemeClr val="dk1"/>
                </a:solidFill>
              </a:rPr>
              <a:t>.</a:t>
            </a:r>
            <a:endParaRPr sz="1600">
              <a:solidFill>
                <a:schemeClr val="dk1"/>
              </a:solidFill>
            </a:endParaRPr>
          </a:p>
        </p:txBody>
      </p:sp>
      <p:sp>
        <p:nvSpPr>
          <p:cNvPr id="155" name="Google Shape;155;p28"/>
          <p:cNvSpPr txBox="1">
            <a:spLocks noGrp="1"/>
          </p:cNvSpPr>
          <p:nvPr>
            <p:ph type="body" idx="1"/>
          </p:nvPr>
        </p:nvSpPr>
        <p:spPr>
          <a:xfrm>
            <a:off x="5950" y="2766650"/>
            <a:ext cx="4955700" cy="790800"/>
          </a:xfrm>
          <a:prstGeom prst="rect">
            <a:avLst/>
          </a:prstGeom>
          <a:noFill/>
          <a:ln>
            <a:noFill/>
          </a:ln>
        </p:spPr>
        <p:txBody>
          <a:bodyPr spcFirstLastPara="1" wrap="square" lIns="91425" tIns="91425" rIns="91425" bIns="91425" anchor="t" anchorCtr="0">
            <a:normAutofit fontScale="92500" lnSpcReduction="20000"/>
          </a:bodyPr>
          <a:lstStyle/>
          <a:p>
            <a:pPr marL="0" lvl="0" indent="0" algn="l" rtl="0">
              <a:lnSpc>
                <a:spcPct val="115000"/>
              </a:lnSpc>
              <a:spcBef>
                <a:spcPts val="0"/>
              </a:spcBef>
              <a:spcAft>
                <a:spcPts val="1200"/>
              </a:spcAft>
              <a:buSzPct val="143108"/>
              <a:buNone/>
            </a:pPr>
            <a:r>
              <a:rPr lang="en" sz="1600" b="1" u="sng">
                <a:solidFill>
                  <a:schemeClr val="dk1"/>
                </a:solidFill>
              </a:rPr>
              <a:t>Channels:</a:t>
            </a:r>
            <a:r>
              <a:rPr lang="en" sz="1600" b="1">
                <a:solidFill>
                  <a:schemeClr val="dk1"/>
                </a:solidFill>
              </a:rPr>
              <a:t> </a:t>
            </a:r>
            <a:r>
              <a:rPr lang="en" sz="1600">
                <a:solidFill>
                  <a:schemeClr val="dk1"/>
                </a:solidFill>
              </a:rPr>
              <a:t>There are 3 Channels within us which control our past, present and future activities.</a:t>
            </a:r>
            <a:endParaRPr sz="1600">
              <a:solidFill>
                <a:schemeClr val="dk1"/>
              </a:solidFill>
            </a:endParaRPr>
          </a:p>
        </p:txBody>
      </p:sp>
      <p:sp>
        <p:nvSpPr>
          <p:cNvPr id="156" name="Google Shape;156;p28"/>
          <p:cNvSpPr txBox="1">
            <a:spLocks noGrp="1"/>
          </p:cNvSpPr>
          <p:nvPr>
            <p:ph type="body" idx="1"/>
          </p:nvPr>
        </p:nvSpPr>
        <p:spPr>
          <a:xfrm>
            <a:off x="0" y="3311125"/>
            <a:ext cx="4955700" cy="1019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2118"/>
              <a:buNone/>
            </a:pPr>
            <a:r>
              <a:rPr lang="en" sz="1600" b="1" u="sng">
                <a:solidFill>
                  <a:schemeClr val="dk1"/>
                </a:solidFill>
              </a:rPr>
              <a:t>Kundalini energy:</a:t>
            </a:r>
            <a:r>
              <a:rPr lang="en" sz="1600">
                <a:solidFill>
                  <a:schemeClr val="dk1"/>
                </a:solidFill>
              </a:rPr>
              <a:t> Kundalini energy is motherly energy inside us. It’s in the bottom of the spinal cord in a triangular bone.</a:t>
            </a:r>
            <a:endParaRPr sz="1600">
              <a:solidFill>
                <a:schemeClr val="dk1"/>
              </a:solidFill>
            </a:endParaRPr>
          </a:p>
        </p:txBody>
      </p:sp>
      <p:sp>
        <p:nvSpPr>
          <p:cNvPr id="157" name="Google Shape;157;p28"/>
          <p:cNvSpPr txBox="1">
            <a:spLocks noGrp="1"/>
          </p:cNvSpPr>
          <p:nvPr>
            <p:ph type="body" idx="1"/>
          </p:nvPr>
        </p:nvSpPr>
        <p:spPr>
          <a:xfrm>
            <a:off x="6100" y="4150825"/>
            <a:ext cx="9079800" cy="790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1200"/>
              </a:spcAft>
              <a:buSzPts val="1800"/>
              <a:buNone/>
            </a:pPr>
            <a:r>
              <a:rPr lang="en" sz="1600" b="1" u="sng">
                <a:solidFill>
                  <a:schemeClr val="dk1"/>
                </a:solidFill>
              </a:rPr>
              <a:t>Self-Realization:</a:t>
            </a:r>
            <a:r>
              <a:rPr lang="en" sz="1600">
                <a:solidFill>
                  <a:schemeClr val="dk1"/>
                </a:solidFill>
              </a:rPr>
              <a:t> When our Kundalini energy rises, and passes through all the chakras, and reaches the chakra on top of our head, and gets connected with the divine energy around us, this is called Self-Realization. We can feel this in our hands, and on top of our head as a cool breeze.</a:t>
            </a:r>
            <a:endParaRPr sz="1600">
              <a:solidFill>
                <a:schemeClr val="dk1"/>
              </a:solidFill>
            </a:endParaRPr>
          </a:p>
        </p:txBody>
      </p:sp>
      <p:pic>
        <p:nvPicPr>
          <p:cNvPr id="158" name="Google Shape;158;p28" descr="Image"/>
          <p:cNvPicPr preferRelativeResize="0"/>
          <p:nvPr/>
        </p:nvPicPr>
        <p:blipFill rotWithShape="1">
          <a:blip r:embed="rId3">
            <a:alphaModFix/>
          </a:blip>
          <a:srcRect/>
          <a:stretch/>
        </p:blipFill>
        <p:spPr>
          <a:xfrm>
            <a:off x="4834900" y="1007250"/>
            <a:ext cx="4250998" cy="3020474"/>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Shape 162"/>
        <p:cNvGrpSpPr/>
        <p:nvPr/>
      </p:nvGrpSpPr>
      <p:grpSpPr>
        <a:xfrm>
          <a:off x="0" y="0"/>
          <a:ext cx="0" cy="0"/>
          <a:chOff x="0" y="0"/>
          <a:chExt cx="0" cy="0"/>
        </a:xfrm>
      </p:grpSpPr>
      <p:sp>
        <p:nvSpPr>
          <p:cNvPr id="163" name="Google Shape;163;p3"/>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Old - Chakras and Channels</a:t>
            </a:r>
            <a:endParaRPr b="1" u="sng" dirty="0"/>
          </a:p>
          <a:p>
            <a:pPr marL="0" lvl="0" indent="0" algn="l" rtl="0">
              <a:lnSpc>
                <a:spcPct val="100000"/>
              </a:lnSpc>
              <a:spcBef>
                <a:spcPts val="0"/>
              </a:spcBef>
              <a:spcAft>
                <a:spcPts val="0"/>
              </a:spcAft>
              <a:buSzPct val="111111"/>
              <a:buNone/>
            </a:pPr>
            <a:endParaRPr dirty="0"/>
          </a:p>
        </p:txBody>
      </p:sp>
      <p:sp>
        <p:nvSpPr>
          <p:cNvPr id="164" name="Google Shape;164;p3"/>
          <p:cNvSpPr txBox="1">
            <a:spLocks noGrp="1"/>
          </p:cNvSpPr>
          <p:nvPr>
            <p:ph type="body" idx="1"/>
          </p:nvPr>
        </p:nvSpPr>
        <p:spPr>
          <a:xfrm>
            <a:off x="219456" y="621900"/>
            <a:ext cx="5028405" cy="31445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u="sng">
                <a:solidFill>
                  <a:schemeClr val="dk1"/>
                </a:solidFill>
              </a:rPr>
              <a:t>Chakras:</a:t>
            </a:r>
            <a:r>
              <a:rPr lang="en" sz="1600" b="1">
                <a:solidFill>
                  <a:schemeClr val="dk1"/>
                </a:solidFill>
              </a:rPr>
              <a:t> </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Chakras are like energy centers located near different parts of our spinal cord, and control our physical and mental states. </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Sahaja Yoga guides us on how to take care of our seven chakras: </a:t>
            </a:r>
            <a:endParaRPr/>
          </a:p>
          <a:p>
            <a:pPr marL="742950" lvl="1" indent="-285750" algn="l" rtl="0">
              <a:lnSpc>
                <a:spcPct val="115000"/>
              </a:lnSpc>
              <a:spcBef>
                <a:spcPts val="0"/>
              </a:spcBef>
              <a:spcAft>
                <a:spcPts val="0"/>
              </a:spcAft>
              <a:buClr>
                <a:schemeClr val="dk1"/>
              </a:buClr>
              <a:buSzPts val="1400"/>
              <a:buChar char="○"/>
            </a:pPr>
            <a:r>
              <a:rPr lang="en" sz="1600">
                <a:solidFill>
                  <a:schemeClr val="dk1"/>
                </a:solidFill>
              </a:rPr>
              <a:t>Mooladhara, Swadhisthana, Nabhi (Void), Anahata, Vishuddhi, Agnya, and Sahastrara. </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Each When our chakras are in balance, we will be healthy physically and mentally. </a:t>
            </a:r>
            <a:endParaRPr/>
          </a:p>
        </p:txBody>
      </p:sp>
      <p:pic>
        <p:nvPicPr>
          <p:cNvPr id="165" name="Google Shape;165;p3" descr="Image"/>
          <p:cNvPicPr preferRelativeResize="0"/>
          <p:nvPr/>
        </p:nvPicPr>
        <p:blipFill rotWithShape="1">
          <a:blip r:embed="rId3">
            <a:alphaModFix/>
          </a:blip>
          <a:srcRect/>
          <a:stretch/>
        </p:blipFill>
        <p:spPr>
          <a:xfrm>
            <a:off x="5152445" y="889555"/>
            <a:ext cx="3982866" cy="2623241"/>
          </a:xfrm>
          <a:prstGeom prst="rect">
            <a:avLst/>
          </a:prstGeom>
          <a:noFill/>
          <a:ln>
            <a:noFill/>
          </a:ln>
        </p:spPr>
      </p:pic>
      <p:sp>
        <p:nvSpPr>
          <p:cNvPr id="166" name="Google Shape;166;p3"/>
          <p:cNvSpPr txBox="1"/>
          <p:nvPr/>
        </p:nvSpPr>
        <p:spPr>
          <a:xfrm>
            <a:off x="219456" y="3513768"/>
            <a:ext cx="9006601" cy="1955380"/>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600" b="1" i="0" u="sng" strike="noStrike" cap="none">
                <a:solidFill>
                  <a:schemeClr val="dk1"/>
                </a:solidFill>
                <a:latin typeface="Arial"/>
                <a:ea typeface="Arial"/>
                <a:cs typeface="Arial"/>
                <a:sym typeface="Arial"/>
              </a:rPr>
              <a:t>Channels:</a:t>
            </a:r>
            <a:r>
              <a:rPr lang="en" sz="1600" b="1" i="0" u="none" strike="noStrike" cap="none">
                <a:solidFill>
                  <a:schemeClr val="dk1"/>
                </a:solidFill>
                <a:latin typeface="Arial"/>
                <a:ea typeface="Arial"/>
                <a:cs typeface="Arial"/>
                <a:sym typeface="Arial"/>
              </a:rPr>
              <a:t> </a:t>
            </a:r>
            <a:endParaRPr/>
          </a:p>
          <a:p>
            <a:pPr marL="285750" marR="0" lvl="0" indent="-285750" algn="l" rtl="0">
              <a:lnSpc>
                <a:spcPct val="115000"/>
              </a:lnSpc>
              <a:spcBef>
                <a:spcPts val="0"/>
              </a:spcBef>
              <a:spcAft>
                <a:spcPts val="0"/>
              </a:spcAft>
              <a:buClr>
                <a:schemeClr val="dk1"/>
              </a:buClr>
              <a:buSzPts val="1800"/>
              <a:buFont typeface="Arial"/>
              <a:buChar char="●"/>
            </a:pPr>
            <a:r>
              <a:rPr lang="en" sz="1600" b="0" i="0" u="none" strike="noStrike" cap="none">
                <a:solidFill>
                  <a:schemeClr val="dk1"/>
                </a:solidFill>
                <a:latin typeface="Arial"/>
                <a:ea typeface="Arial"/>
                <a:cs typeface="Arial"/>
                <a:sym typeface="Arial"/>
              </a:rPr>
              <a:t> There are 3 Channels within us which control our past, present and future activities.  </a:t>
            </a:r>
            <a:endParaRPr/>
          </a:p>
          <a:p>
            <a:pPr marL="742950" marR="0" lvl="1" indent="-285750" algn="l" rtl="0">
              <a:lnSpc>
                <a:spcPct val="115000"/>
              </a:lnSpc>
              <a:spcBef>
                <a:spcPts val="0"/>
              </a:spcBef>
              <a:spcAft>
                <a:spcPts val="0"/>
              </a:spcAft>
              <a:buClr>
                <a:schemeClr val="dk1"/>
              </a:buClr>
              <a:buSzPts val="1400"/>
              <a:buFont typeface="Arial"/>
              <a:buChar char="○"/>
            </a:pPr>
            <a:r>
              <a:rPr lang="en" sz="1600" b="0" i="0" u="none" strike="noStrike" cap="none">
                <a:solidFill>
                  <a:schemeClr val="dk1"/>
                </a:solidFill>
                <a:latin typeface="Arial"/>
                <a:ea typeface="Arial"/>
                <a:cs typeface="Arial"/>
                <a:sym typeface="Arial"/>
              </a:rPr>
              <a:t>Left channel (Past) – Takes care of our desires, emotions and feelings.</a:t>
            </a:r>
            <a:endParaRPr/>
          </a:p>
          <a:p>
            <a:pPr marL="742950" marR="0" lvl="1" indent="-285750" algn="l" rtl="0">
              <a:lnSpc>
                <a:spcPct val="115000"/>
              </a:lnSpc>
              <a:spcBef>
                <a:spcPts val="0"/>
              </a:spcBef>
              <a:spcAft>
                <a:spcPts val="0"/>
              </a:spcAft>
              <a:buClr>
                <a:schemeClr val="dk1"/>
              </a:buClr>
              <a:buSzPts val="1400"/>
              <a:buFont typeface="Arial"/>
              <a:buChar char="○"/>
            </a:pPr>
            <a:r>
              <a:rPr lang="en" sz="1600" b="0" i="0" u="none" strike="noStrike" cap="none">
                <a:solidFill>
                  <a:schemeClr val="dk1"/>
                </a:solidFill>
                <a:latin typeface="Arial"/>
                <a:ea typeface="Arial"/>
                <a:cs typeface="Arial"/>
                <a:sym typeface="Arial"/>
              </a:rPr>
              <a:t>Right channel (Future) – Takes care of our planning, physical and mental activities. </a:t>
            </a:r>
            <a:endParaRPr/>
          </a:p>
          <a:p>
            <a:pPr marL="742950" marR="0" lvl="1" indent="-285750" algn="l" rtl="0">
              <a:lnSpc>
                <a:spcPct val="115000"/>
              </a:lnSpc>
              <a:spcBef>
                <a:spcPts val="0"/>
              </a:spcBef>
              <a:spcAft>
                <a:spcPts val="0"/>
              </a:spcAft>
              <a:buClr>
                <a:schemeClr val="dk1"/>
              </a:buClr>
              <a:buSzPts val="1400"/>
              <a:buFont typeface="Arial"/>
              <a:buChar char="○"/>
            </a:pPr>
            <a:r>
              <a:rPr lang="en" sz="1600" b="0" i="0" u="none" strike="noStrike" cap="none">
                <a:solidFill>
                  <a:schemeClr val="dk1"/>
                </a:solidFill>
                <a:latin typeface="Arial"/>
                <a:ea typeface="Arial"/>
                <a:cs typeface="Arial"/>
                <a:sym typeface="Arial"/>
              </a:rPr>
              <a:t>Center Channel (Present) – Takes care of our spiritual growth and maintaining balance.</a:t>
            </a:r>
            <a:endParaRPr sz="1600" b="0" i="0" u="none" strike="noStrike" cap="none">
              <a:solidFill>
                <a:schemeClr val="dk2"/>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Shape 170"/>
        <p:cNvGrpSpPr/>
        <p:nvPr/>
      </p:nvGrpSpPr>
      <p:grpSpPr>
        <a:xfrm>
          <a:off x="0" y="0"/>
          <a:ext cx="0" cy="0"/>
          <a:chOff x="0" y="0"/>
          <a:chExt cx="0" cy="0"/>
        </a:xfrm>
      </p:grpSpPr>
      <p:sp>
        <p:nvSpPr>
          <p:cNvPr id="171" name="Google Shape;171;p29"/>
          <p:cNvSpPr txBox="1">
            <a:spLocks noGrp="1"/>
          </p:cNvSpPr>
          <p:nvPr>
            <p:ph type="title"/>
          </p:nvPr>
        </p:nvSpPr>
        <p:spPr>
          <a:xfrm>
            <a:off x="-1" y="0"/>
            <a:ext cx="9144000" cy="5760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 sz="3200" b="1" i="1" u="sng" dirty="0">
                <a:solidFill>
                  <a:srgbClr val="993F0D"/>
                </a:solidFill>
              </a:rPr>
              <a:t>Old - Bandhan (uppy uppy), and foot-soaking:</a:t>
            </a:r>
            <a:endParaRPr sz="3200" b="1" i="1" u="sng" dirty="0">
              <a:solidFill>
                <a:srgbClr val="993F0D"/>
              </a:solidFill>
            </a:endParaRPr>
          </a:p>
        </p:txBody>
      </p:sp>
      <p:sp>
        <p:nvSpPr>
          <p:cNvPr id="172" name="Google Shape;172;p29"/>
          <p:cNvSpPr txBox="1">
            <a:spLocks noGrp="1"/>
          </p:cNvSpPr>
          <p:nvPr>
            <p:ph type="body" idx="1"/>
          </p:nvPr>
        </p:nvSpPr>
        <p:spPr>
          <a:xfrm>
            <a:off x="0" y="651600"/>
            <a:ext cx="4572000" cy="4491900"/>
          </a:xfrm>
          <a:prstGeom prst="rect">
            <a:avLst/>
          </a:prstGeom>
          <a:noFill/>
          <a:ln>
            <a:noFill/>
          </a:ln>
        </p:spPr>
        <p:txBody>
          <a:bodyPr spcFirstLastPara="1" wrap="square" lIns="91425" tIns="91425" rIns="91425" bIns="91425" anchor="t" anchorCtr="0">
            <a:normAutofit lnSpcReduction="10000"/>
          </a:bodyPr>
          <a:lstStyle/>
          <a:p>
            <a:pPr marL="146050" lvl="0" indent="0" algn="l" rtl="0">
              <a:lnSpc>
                <a:spcPct val="115000"/>
              </a:lnSpc>
              <a:spcBef>
                <a:spcPts val="0"/>
              </a:spcBef>
              <a:spcAft>
                <a:spcPts val="0"/>
              </a:spcAft>
              <a:buClr>
                <a:schemeClr val="dk1"/>
              </a:buClr>
              <a:buSzPts val="1300"/>
              <a:buNone/>
            </a:pPr>
            <a:r>
              <a:rPr lang="en" sz="1300" b="1" i="1" u="sng">
                <a:solidFill>
                  <a:schemeClr val="dk1"/>
                </a:solidFill>
              </a:rPr>
              <a:t>Bandhan:</a:t>
            </a:r>
            <a:endParaRPr/>
          </a:p>
          <a:p>
            <a:pPr marL="431800" lvl="0" indent="-285750" algn="l" rtl="0">
              <a:lnSpc>
                <a:spcPct val="115000"/>
              </a:lnSpc>
              <a:spcBef>
                <a:spcPts val="0"/>
              </a:spcBef>
              <a:spcAft>
                <a:spcPts val="0"/>
              </a:spcAft>
              <a:buClr>
                <a:schemeClr val="dk1"/>
              </a:buClr>
              <a:buSzPts val="1300"/>
              <a:buChar char="●"/>
            </a:pPr>
            <a:r>
              <a:rPr lang="en" sz="1300">
                <a:solidFill>
                  <a:schemeClr val="dk1"/>
                </a:solidFill>
              </a:rPr>
              <a:t>Bandhan means rising our Kundalini energy</a:t>
            </a:r>
            <a:endParaRPr/>
          </a:p>
          <a:p>
            <a:pPr marL="431800" lvl="0" indent="-285750" algn="l" rtl="0">
              <a:lnSpc>
                <a:spcPct val="115000"/>
              </a:lnSpc>
              <a:spcBef>
                <a:spcPts val="0"/>
              </a:spcBef>
              <a:spcAft>
                <a:spcPts val="0"/>
              </a:spcAft>
              <a:buClr>
                <a:schemeClr val="dk1"/>
              </a:buClr>
              <a:buSzPts val="1300"/>
              <a:buChar char="●"/>
            </a:pPr>
            <a:r>
              <a:rPr lang="en" sz="1300">
                <a:solidFill>
                  <a:schemeClr val="dk1"/>
                </a:solidFill>
              </a:rPr>
              <a:t>We follow the steps below to rise our Kundalini energy in a bandhan:</a:t>
            </a:r>
            <a:endParaRPr sz="1300">
              <a:solidFill>
                <a:schemeClr val="dk1"/>
              </a:solidFill>
            </a:endParaRPr>
          </a:p>
          <a:p>
            <a:pPr marL="889000" lvl="1" indent="-285750" algn="l" rtl="0">
              <a:lnSpc>
                <a:spcPct val="115000"/>
              </a:lnSpc>
              <a:spcBef>
                <a:spcPts val="0"/>
              </a:spcBef>
              <a:spcAft>
                <a:spcPts val="0"/>
              </a:spcAft>
              <a:buClr>
                <a:schemeClr val="dk1"/>
              </a:buClr>
              <a:buSzPts val="1300"/>
              <a:buChar char="○"/>
            </a:pPr>
            <a:r>
              <a:rPr lang="en" sz="1300">
                <a:solidFill>
                  <a:schemeClr val="dk1"/>
                </a:solidFill>
              </a:rPr>
              <a:t>Firstly, we keep our palms in facing us near the first chakra. </a:t>
            </a:r>
            <a:endParaRPr/>
          </a:p>
          <a:p>
            <a:pPr marL="889000" lvl="1" indent="-285750" algn="l" rtl="0">
              <a:lnSpc>
                <a:spcPct val="115000"/>
              </a:lnSpc>
              <a:spcBef>
                <a:spcPts val="0"/>
              </a:spcBef>
              <a:spcAft>
                <a:spcPts val="0"/>
              </a:spcAft>
              <a:buClr>
                <a:schemeClr val="dk1"/>
              </a:buClr>
              <a:buSzPts val="1300"/>
              <a:buChar char="○"/>
            </a:pPr>
            <a:r>
              <a:rPr lang="en" sz="1300">
                <a:solidFill>
                  <a:schemeClr val="dk1"/>
                </a:solidFill>
              </a:rPr>
              <a:t>We move left palm from bottom of spine to top of our head. While doing this, the right palm moves around the left palm like making a circle around it (clock-wise direction).  </a:t>
            </a:r>
            <a:endParaRPr sz="1300">
              <a:solidFill>
                <a:schemeClr val="dk1"/>
              </a:solidFill>
            </a:endParaRPr>
          </a:p>
          <a:p>
            <a:pPr marL="889000" lvl="1" indent="-285750" algn="l" rtl="0">
              <a:lnSpc>
                <a:spcPct val="115000"/>
              </a:lnSpc>
              <a:spcBef>
                <a:spcPts val="0"/>
              </a:spcBef>
              <a:spcAft>
                <a:spcPts val="0"/>
              </a:spcAft>
              <a:buClr>
                <a:schemeClr val="dk1"/>
              </a:buClr>
              <a:buSzPts val="1300"/>
              <a:buChar char="○"/>
            </a:pPr>
            <a:r>
              <a:rPr lang="en" sz="1300">
                <a:solidFill>
                  <a:schemeClr val="dk1"/>
                </a:solidFill>
              </a:rPr>
              <a:t>We do the above step 3 times and we tie 1 knot on top of head for the first time, 2 knots the second time, and 3 knots third time.</a:t>
            </a:r>
            <a:endParaRPr/>
          </a:p>
          <a:p>
            <a:pPr marL="889000" lvl="1" indent="-285750" algn="l" rtl="0">
              <a:lnSpc>
                <a:spcPct val="115000"/>
              </a:lnSpc>
              <a:spcBef>
                <a:spcPts val="0"/>
              </a:spcBef>
              <a:spcAft>
                <a:spcPts val="0"/>
              </a:spcAft>
              <a:buClr>
                <a:schemeClr val="dk1"/>
              </a:buClr>
              <a:buSzPts val="1300"/>
              <a:buChar char="○"/>
            </a:pPr>
            <a:r>
              <a:rPr lang="en" sz="1300">
                <a:solidFill>
                  <a:schemeClr val="dk1"/>
                </a:solidFill>
              </a:rPr>
              <a:t>We now keep our left hand open on our lap and  move the right hand from left hand to top of our head and then to the right like making a rainbow and then move back the same way from right side to left side. </a:t>
            </a:r>
            <a:endParaRPr sz="1300">
              <a:solidFill>
                <a:schemeClr val="dk1"/>
              </a:solidFill>
            </a:endParaRPr>
          </a:p>
          <a:p>
            <a:pPr marL="889000" lvl="1" indent="-285750" algn="l" rtl="0">
              <a:lnSpc>
                <a:spcPct val="115000"/>
              </a:lnSpc>
              <a:spcBef>
                <a:spcPts val="0"/>
              </a:spcBef>
              <a:spcAft>
                <a:spcPts val="0"/>
              </a:spcAft>
              <a:buClr>
                <a:schemeClr val="dk1"/>
              </a:buClr>
              <a:buSzPts val="1300"/>
              <a:buChar char="○"/>
            </a:pPr>
            <a:r>
              <a:rPr lang="en" sz="1300">
                <a:solidFill>
                  <a:schemeClr val="dk1"/>
                </a:solidFill>
              </a:rPr>
              <a:t>We repeat the above step 7 times. </a:t>
            </a:r>
            <a:endParaRPr sz="1300">
              <a:solidFill>
                <a:schemeClr val="dk1"/>
              </a:solidFill>
            </a:endParaRPr>
          </a:p>
        </p:txBody>
      </p:sp>
      <p:sp>
        <p:nvSpPr>
          <p:cNvPr id="173" name="Google Shape;173;p29"/>
          <p:cNvSpPr txBox="1"/>
          <p:nvPr/>
        </p:nvSpPr>
        <p:spPr>
          <a:xfrm>
            <a:off x="4572000" y="649185"/>
            <a:ext cx="4572000" cy="4491900"/>
          </a:xfrm>
          <a:prstGeom prst="rect">
            <a:avLst/>
          </a:prstGeom>
          <a:noFill/>
          <a:ln>
            <a:noFill/>
          </a:ln>
        </p:spPr>
        <p:txBody>
          <a:bodyPr spcFirstLastPara="1" wrap="square" lIns="91425" tIns="91425" rIns="91425" bIns="91425" anchor="t" anchorCtr="0">
            <a:normAutofit/>
          </a:bodyPr>
          <a:lstStyle/>
          <a:p>
            <a:pPr marL="146050" marR="0" lvl="0" indent="0" algn="l" rtl="0">
              <a:lnSpc>
                <a:spcPct val="115000"/>
              </a:lnSpc>
              <a:spcBef>
                <a:spcPts val="0"/>
              </a:spcBef>
              <a:spcAft>
                <a:spcPts val="0"/>
              </a:spcAft>
              <a:buClr>
                <a:schemeClr val="dk1"/>
              </a:buClr>
              <a:buSzPts val="1300"/>
              <a:buFont typeface="Arial"/>
              <a:buNone/>
            </a:pPr>
            <a:r>
              <a:rPr lang="en" sz="1300" b="1" i="1" u="sng" strike="noStrike" cap="none">
                <a:solidFill>
                  <a:schemeClr val="dk1"/>
                </a:solidFill>
                <a:latin typeface="Arial"/>
                <a:ea typeface="Arial"/>
                <a:cs typeface="Arial"/>
                <a:sym typeface="Arial"/>
              </a:rPr>
              <a:t>Foot-Soaking:</a:t>
            </a:r>
            <a:endParaRPr/>
          </a:p>
          <a:p>
            <a:pPr marL="431800" marR="0" lvl="0"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Foot soaking is a method to cleanse our inner being using water element.   </a:t>
            </a:r>
            <a:endParaRPr/>
          </a:p>
          <a:p>
            <a:pPr marL="431800" marR="0" lvl="0"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follow the steps mentioned below to perform Foot-Soaking:</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fill a tub with  clean water and add salt to it.</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keep a towel, and freshwater aside. </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sit on a chair and give bandhan to ourselves at the beginning of the meditation </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keep our feet in the water tub to cleanse our left, right, and central channels (about 5-10 minutes as shown in image below)</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After we are done, we wash our feet with freshwater and wipe with the towel. </a:t>
            </a:r>
            <a:endParaRPr/>
          </a:p>
          <a:p>
            <a:pPr marL="889000" marR="0" lvl="1" indent="-285750" algn="l" rtl="0">
              <a:lnSpc>
                <a:spcPct val="115000"/>
              </a:lnSpc>
              <a:spcBef>
                <a:spcPts val="0"/>
              </a:spcBef>
              <a:spcAft>
                <a:spcPts val="0"/>
              </a:spcAft>
              <a:buClr>
                <a:schemeClr val="dk1"/>
              </a:buClr>
              <a:buSzPts val="1300"/>
              <a:buFont typeface="Arial"/>
              <a:buChar char="○"/>
            </a:pPr>
            <a:r>
              <a:rPr lang="en" sz="1300" b="0" i="0" u="none" strike="noStrike" cap="none">
                <a:solidFill>
                  <a:schemeClr val="dk1"/>
                </a:solidFill>
                <a:latin typeface="Arial"/>
                <a:ea typeface="Arial"/>
                <a:cs typeface="Arial"/>
                <a:sym typeface="Arial"/>
              </a:rPr>
              <a:t>We end by giving bandhan to ourself. </a:t>
            </a:r>
            <a:endParaRPr/>
          </a:p>
        </p:txBody>
      </p:sp>
      <p:pic>
        <p:nvPicPr>
          <p:cNvPr id="174" name="Google Shape;174;p29"/>
          <p:cNvPicPr preferRelativeResize="0"/>
          <p:nvPr/>
        </p:nvPicPr>
        <p:blipFill rotWithShape="1">
          <a:blip r:embed="rId3">
            <a:alphaModFix/>
          </a:blip>
          <a:srcRect/>
          <a:stretch/>
        </p:blipFill>
        <p:spPr>
          <a:xfrm>
            <a:off x="7928903" y="4208525"/>
            <a:ext cx="1139425" cy="855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Shape 178"/>
        <p:cNvGrpSpPr/>
        <p:nvPr/>
      </p:nvGrpSpPr>
      <p:grpSpPr>
        <a:xfrm>
          <a:off x="0" y="0"/>
          <a:ext cx="0" cy="0"/>
          <a:chOff x="0" y="0"/>
          <a:chExt cx="0" cy="0"/>
        </a:xfrm>
      </p:grpSpPr>
      <p:sp>
        <p:nvSpPr>
          <p:cNvPr id="179" name="Google Shape;179;g1c38a59204387535_0"/>
          <p:cNvSpPr txBox="1">
            <a:spLocks noGrp="1"/>
          </p:cNvSpPr>
          <p:nvPr>
            <p:ph type="ctrTitle"/>
          </p:nvPr>
        </p:nvSpPr>
        <p:spPr>
          <a:xfrm>
            <a:off x="0" y="40192"/>
            <a:ext cx="9144000" cy="124467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5200"/>
              <a:buNone/>
            </a:pPr>
            <a:r>
              <a:rPr lang="en" sz="3200" b="1" i="1" u="sng" dirty="0">
                <a:solidFill>
                  <a:srgbClr val="980000"/>
                </a:solidFill>
              </a:rPr>
              <a:t>Old - There are 10 Adi gurus (primordial Masters). We have to follow them to have dharmic life:</a:t>
            </a:r>
            <a:endParaRPr sz="3200" b="1" i="1" u="sng" dirty="0">
              <a:solidFill>
                <a:srgbClr val="980000"/>
              </a:solidFill>
            </a:endParaRPr>
          </a:p>
        </p:txBody>
      </p:sp>
      <p:sp>
        <p:nvSpPr>
          <p:cNvPr id="180" name="Google Shape;180;g1c38a59204387535_0"/>
          <p:cNvSpPr txBox="1">
            <a:spLocks noGrp="1"/>
          </p:cNvSpPr>
          <p:nvPr>
            <p:ph type="subTitle" idx="1"/>
          </p:nvPr>
        </p:nvSpPr>
        <p:spPr>
          <a:xfrm>
            <a:off x="0" y="1244672"/>
            <a:ext cx="9144000" cy="4059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rmAutofit/>
          </a:bodyPr>
          <a:lstStyle/>
          <a:p>
            <a:pPr marL="457200" lvl="0" indent="-330200" algn="l" rtl="0">
              <a:lnSpc>
                <a:spcPct val="100000"/>
              </a:lnSpc>
              <a:spcBef>
                <a:spcPts val="0"/>
              </a:spcBef>
              <a:spcAft>
                <a:spcPts val="0"/>
              </a:spcAft>
              <a:buSzPts val="1600"/>
              <a:buChar char="●"/>
            </a:pPr>
            <a:r>
              <a:rPr lang="en" sz="1600">
                <a:solidFill>
                  <a:schemeClr val="dk1"/>
                </a:solidFill>
              </a:rPr>
              <a:t>To see the Adi Gurus’ image, you can go to:</a:t>
            </a:r>
            <a:endParaRPr sz="1600">
              <a:solidFill>
                <a:schemeClr val="dk1"/>
              </a:solidFill>
            </a:endParaRPr>
          </a:p>
          <a:p>
            <a:pPr marL="0" lvl="0" indent="0" algn="l" rtl="0">
              <a:lnSpc>
                <a:spcPct val="100000"/>
              </a:lnSpc>
              <a:spcBef>
                <a:spcPts val="0"/>
              </a:spcBef>
              <a:spcAft>
                <a:spcPts val="0"/>
              </a:spcAft>
              <a:buSzPts val="2800"/>
              <a:buNone/>
            </a:pPr>
            <a:endParaRPr sz="1600">
              <a:solidFill>
                <a:schemeClr val="dk1"/>
              </a:solidFill>
            </a:endParaRPr>
          </a:p>
          <a:p>
            <a:pPr marL="457200" lvl="0" indent="0" algn="l" rtl="0">
              <a:lnSpc>
                <a:spcPct val="100000"/>
              </a:lnSpc>
              <a:spcBef>
                <a:spcPts val="0"/>
              </a:spcBef>
              <a:spcAft>
                <a:spcPts val="0"/>
              </a:spcAft>
              <a:buSzPts val="2800"/>
              <a:buNone/>
            </a:pPr>
            <a:r>
              <a:rPr lang="en" sz="1600">
                <a:solidFill>
                  <a:schemeClr val="dk1"/>
                </a:solidFill>
              </a:rPr>
              <a:t>	</a:t>
            </a:r>
            <a:r>
              <a:rPr lang="en" sz="1600" u="sng">
                <a:solidFill>
                  <a:schemeClr val="hlink"/>
                </a:solidFill>
                <a:hlinkClick r:id="rId3"/>
              </a:rPr>
              <a:t>https://drive.google.com/file/d/1FPS5l3wjXnUhxHYi-mM2fuMwaAuOjxxe/				view?usp=drivesdk</a:t>
            </a:r>
            <a:endParaRPr sz="1600">
              <a:solidFill>
                <a:schemeClr val="dk1"/>
              </a:solidFill>
            </a:endParaRPr>
          </a:p>
          <a:p>
            <a:pPr marL="0" lvl="0" indent="0" algn="l" rtl="0">
              <a:lnSpc>
                <a:spcPct val="100000"/>
              </a:lnSpc>
              <a:spcBef>
                <a:spcPts val="0"/>
              </a:spcBef>
              <a:spcAft>
                <a:spcPts val="0"/>
              </a:spcAft>
              <a:buSzPts val="2800"/>
              <a:buNone/>
            </a:pPr>
            <a:endParaRPr sz="1600">
              <a:solidFill>
                <a:schemeClr val="dk1"/>
              </a:solidFill>
            </a:endParaRPr>
          </a:p>
          <a:p>
            <a:pPr marL="457200" lvl="0" indent="-330200" algn="l" rtl="0">
              <a:lnSpc>
                <a:spcPct val="100000"/>
              </a:lnSpc>
              <a:spcBef>
                <a:spcPts val="0"/>
              </a:spcBef>
              <a:spcAft>
                <a:spcPts val="0"/>
              </a:spcAft>
              <a:buClr>
                <a:schemeClr val="dk1"/>
              </a:buClr>
              <a:buSzPts val="1600"/>
              <a:buChar char="●"/>
            </a:pPr>
            <a:r>
              <a:rPr lang="en" sz="1600">
                <a:solidFill>
                  <a:schemeClr val="dk1"/>
                </a:solidFill>
              </a:rPr>
              <a:t>To the Adi Gurus' stories, coloring, etc, you can go to:</a:t>
            </a:r>
            <a:endParaRPr sz="1600">
              <a:solidFill>
                <a:schemeClr val="dk1"/>
              </a:solidFill>
            </a:endParaRPr>
          </a:p>
          <a:p>
            <a:pPr marL="0" lvl="0" indent="0" algn="l" rtl="0">
              <a:lnSpc>
                <a:spcPct val="100000"/>
              </a:lnSpc>
              <a:spcBef>
                <a:spcPts val="0"/>
              </a:spcBef>
              <a:spcAft>
                <a:spcPts val="0"/>
              </a:spcAft>
              <a:buSzPts val="2800"/>
              <a:buNone/>
            </a:pPr>
            <a:endParaRPr sz="1600">
              <a:solidFill>
                <a:schemeClr val="dk1"/>
              </a:solidFill>
            </a:endParaRPr>
          </a:p>
          <a:p>
            <a:pPr marL="457200" lvl="0" indent="0" algn="l" rtl="0">
              <a:lnSpc>
                <a:spcPct val="100000"/>
              </a:lnSpc>
              <a:spcBef>
                <a:spcPts val="0"/>
              </a:spcBef>
              <a:spcAft>
                <a:spcPts val="0"/>
              </a:spcAft>
              <a:buSzPts val="2800"/>
              <a:buNone/>
            </a:pPr>
            <a:r>
              <a:rPr lang="en" sz="1600">
                <a:solidFill>
                  <a:schemeClr val="dk1"/>
                </a:solidFill>
              </a:rPr>
              <a:t>	</a:t>
            </a:r>
            <a:r>
              <a:rPr lang="en" sz="1600" u="sng">
                <a:solidFill>
                  <a:schemeClr val="hlink"/>
                </a:solidFill>
                <a:hlinkClick r:id="rId4"/>
              </a:rPr>
              <a:t>https://drive.google.com/file/d/1hWysase1rEzrdwm5OVxhL8Svd1VOIO5W/				view?usp=drivesdk</a:t>
            </a:r>
            <a:endParaRPr sz="16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2"/>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2800"/>
              <a:buNone/>
            </a:pPr>
            <a:r>
              <a:rPr lang="en" sz="3200" b="1" u="sng" dirty="0">
                <a:solidFill>
                  <a:srgbClr val="993F0D"/>
                </a:solidFill>
              </a:rPr>
              <a:t>What is Sahaja Yoga?</a:t>
            </a:r>
            <a:endParaRPr sz="3200" dirty="0"/>
          </a:p>
        </p:txBody>
      </p:sp>
      <p:sp>
        <p:nvSpPr>
          <p:cNvPr id="63" name="Google Shape;63;p2"/>
          <p:cNvSpPr txBox="1">
            <a:spLocks noGrp="1"/>
          </p:cNvSpPr>
          <p:nvPr>
            <p:ph type="body" idx="1"/>
          </p:nvPr>
        </p:nvSpPr>
        <p:spPr>
          <a:xfrm>
            <a:off x="26100" y="-1090510"/>
            <a:ext cx="9091800" cy="6377400"/>
          </a:xfrm>
          <a:prstGeom prst="rect">
            <a:avLst/>
          </a:prstGeom>
          <a:noFill/>
          <a:ln>
            <a:noFill/>
          </a:ln>
        </p:spPr>
        <p:txBody>
          <a:bodyPr spcFirstLastPara="1" wrap="square" lIns="91425" tIns="91425" rIns="91425" bIns="91425" anchor="ctr" anchorCtr="0">
            <a:noAutofit/>
          </a:bodyPr>
          <a:lstStyle/>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In the words Sahaja Yoga, ‘Saha’ means ‘with’, ‘Ja’ means ‘born’, and ‘Yoga’ means union or connection with the universal energy or God or Mother Nature. </a:t>
            </a:r>
            <a:endParaRPr sz="1600" dirty="0"/>
          </a:p>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Sahaja yoga helps us easily awaken our inner energy called Kundalini to achieve this union and physically feel it as a cool breeze through a process called self-realization. </a:t>
            </a:r>
            <a:endParaRPr sz="1600" dirty="0"/>
          </a:p>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It is very simple and anybody can feel this experience. </a:t>
            </a:r>
            <a:endParaRPr sz="1600" dirty="0"/>
          </a:p>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Sahaja yoga is always free and is practiced in several countries around the world. </a:t>
            </a:r>
            <a:endParaRPr sz="1600" dirty="0"/>
          </a:p>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Shri Mataji Nirmala Devi is the founder of “Sahaja Yoga” meditation and has given this gift to humanity. </a:t>
            </a:r>
            <a:endParaRPr sz="1600" dirty="0">
              <a:solidFill>
                <a:schemeClr val="dk1"/>
              </a:solidFill>
            </a:endParaRPr>
          </a:p>
          <a:p>
            <a:pPr marL="457200" lvl="0" indent="-330200" algn="just" rtl="0">
              <a:lnSpc>
                <a:spcPct val="115000"/>
              </a:lnSpc>
              <a:spcBef>
                <a:spcPts val="0"/>
              </a:spcBef>
              <a:spcAft>
                <a:spcPts val="0"/>
              </a:spcAft>
              <a:buClr>
                <a:schemeClr val="dk1"/>
              </a:buClr>
              <a:buSzPts val="1600"/>
              <a:buChar char="●"/>
            </a:pPr>
            <a:r>
              <a:rPr lang="en" sz="1600" dirty="0">
                <a:solidFill>
                  <a:schemeClr val="dk1"/>
                </a:solidFill>
              </a:rPr>
              <a:t>By practicing “Sahaja Yoga” meditation, we can always be joyful and peaceful, and achieve the highest state of human life. </a:t>
            </a:r>
            <a:endParaRPr sz="1600" dirty="0">
              <a:solidFill>
                <a:schemeClr val="dk1"/>
              </a:solidFill>
            </a:endParaRPr>
          </a:p>
        </p:txBody>
      </p:sp>
      <p:pic>
        <p:nvPicPr>
          <p:cNvPr id="64" name="Google Shape;64;p2"/>
          <p:cNvPicPr preferRelativeResize="0"/>
          <p:nvPr/>
        </p:nvPicPr>
        <p:blipFill rotWithShape="1">
          <a:blip r:embed="rId3">
            <a:alphaModFix/>
          </a:blip>
          <a:srcRect/>
          <a:stretch/>
        </p:blipFill>
        <p:spPr>
          <a:xfrm>
            <a:off x="3640943" y="3550758"/>
            <a:ext cx="1447892" cy="1172831"/>
          </a:xfrm>
          <a:prstGeom prst="rect">
            <a:avLst/>
          </a:prstGeom>
          <a:noFill/>
          <a:ln>
            <a:noFill/>
          </a:ln>
        </p:spPr>
      </p:pic>
      <p:sp>
        <p:nvSpPr>
          <p:cNvPr id="65" name="Google Shape;65;p2"/>
          <p:cNvSpPr txBox="1"/>
          <p:nvPr/>
        </p:nvSpPr>
        <p:spPr>
          <a:xfrm>
            <a:off x="1551300" y="4723600"/>
            <a:ext cx="6735300" cy="4200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Arial"/>
                <a:ea typeface="Arial"/>
                <a:cs typeface="Arial"/>
                <a:sym typeface="Arial"/>
              </a:rPr>
              <a:t>Shri Mataji Nirmala Devi - the founder of Sahaja Yoga meditation</a:t>
            </a:r>
            <a:endParaRPr sz="1200" b="0" i="0" u="none" strike="noStrike" cap="none">
              <a:solidFill>
                <a:schemeClr val="dk2"/>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20"/>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Chakras and Channels</a:t>
            </a:r>
            <a:endParaRPr b="1" u="sng" dirty="0"/>
          </a:p>
          <a:p>
            <a:pPr marL="0" lvl="0" indent="0" algn="l" rtl="0">
              <a:lnSpc>
                <a:spcPct val="100000"/>
              </a:lnSpc>
              <a:spcBef>
                <a:spcPts val="0"/>
              </a:spcBef>
              <a:spcAft>
                <a:spcPts val="0"/>
              </a:spcAft>
              <a:buSzPct val="111111"/>
              <a:buNone/>
            </a:pPr>
            <a:endParaRPr dirty="0"/>
          </a:p>
        </p:txBody>
      </p:sp>
      <p:sp>
        <p:nvSpPr>
          <p:cNvPr id="71" name="Google Shape;71;p20"/>
          <p:cNvSpPr txBox="1">
            <a:spLocks noGrp="1"/>
          </p:cNvSpPr>
          <p:nvPr>
            <p:ph type="body" idx="1"/>
          </p:nvPr>
        </p:nvSpPr>
        <p:spPr>
          <a:xfrm>
            <a:off x="219457" y="621899"/>
            <a:ext cx="4471814" cy="44430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u="sng" dirty="0">
                <a:solidFill>
                  <a:schemeClr val="dk1"/>
                </a:solidFill>
              </a:rPr>
              <a:t>Chakras:</a:t>
            </a:r>
            <a:r>
              <a:rPr lang="en" sz="1600" b="1" dirty="0">
                <a:solidFill>
                  <a:schemeClr val="dk1"/>
                </a:solidFill>
              </a:rPr>
              <a:t> </a:t>
            </a:r>
            <a:endParaRPr dirty="0"/>
          </a:p>
          <a:p>
            <a:pPr marL="285750" lvl="0" indent="-285750" algn="l" rtl="0">
              <a:lnSpc>
                <a:spcPct val="115000"/>
              </a:lnSpc>
              <a:spcBef>
                <a:spcPts val="0"/>
              </a:spcBef>
              <a:spcAft>
                <a:spcPts val="0"/>
              </a:spcAft>
              <a:buClr>
                <a:schemeClr val="dk1"/>
              </a:buClr>
              <a:buSzPts val="1800"/>
              <a:buChar char="●"/>
            </a:pPr>
            <a:r>
              <a:rPr lang="en" sz="1600" dirty="0">
                <a:solidFill>
                  <a:schemeClr val="dk1"/>
                </a:solidFill>
              </a:rPr>
              <a:t>Chakras are like energy centers located near different parts of our spinal cord, and control our physical and mental states. </a:t>
            </a:r>
            <a:endParaRPr dirty="0"/>
          </a:p>
          <a:p>
            <a:pPr marL="285750" lvl="0" indent="-285750" algn="l" rtl="0">
              <a:lnSpc>
                <a:spcPct val="115000"/>
              </a:lnSpc>
              <a:spcBef>
                <a:spcPts val="0"/>
              </a:spcBef>
              <a:spcAft>
                <a:spcPts val="0"/>
              </a:spcAft>
              <a:buClr>
                <a:schemeClr val="dk1"/>
              </a:buClr>
              <a:buSzPts val="1800"/>
              <a:buChar char="●"/>
            </a:pPr>
            <a:r>
              <a:rPr lang="en" sz="1600" dirty="0">
                <a:solidFill>
                  <a:schemeClr val="dk1"/>
                </a:solidFill>
              </a:rPr>
              <a:t>There are seven chakras in our body:</a:t>
            </a:r>
            <a:endParaRPr dirty="0"/>
          </a:p>
          <a:p>
            <a:pPr marL="742950" lvl="1" indent="-285750" algn="l" rtl="0">
              <a:lnSpc>
                <a:spcPct val="115000"/>
              </a:lnSpc>
              <a:spcBef>
                <a:spcPts val="0"/>
              </a:spcBef>
              <a:spcAft>
                <a:spcPts val="0"/>
              </a:spcAft>
              <a:buClr>
                <a:schemeClr val="dk1"/>
              </a:buClr>
              <a:buSzPts val="1400"/>
              <a:buChar char="○"/>
            </a:pPr>
            <a:r>
              <a:rPr lang="en" sz="1600" dirty="0" err="1">
                <a:solidFill>
                  <a:schemeClr val="dk1"/>
                </a:solidFill>
              </a:rPr>
              <a:t>Mooladhara</a:t>
            </a:r>
            <a:r>
              <a:rPr lang="en" sz="1600" dirty="0">
                <a:solidFill>
                  <a:schemeClr val="dk1"/>
                </a:solidFill>
              </a:rPr>
              <a:t>, </a:t>
            </a:r>
            <a:r>
              <a:rPr lang="en" sz="1600" dirty="0" err="1">
                <a:solidFill>
                  <a:schemeClr val="dk1"/>
                </a:solidFill>
              </a:rPr>
              <a:t>Swadhisthana</a:t>
            </a:r>
            <a:r>
              <a:rPr lang="en" sz="1600" dirty="0">
                <a:solidFill>
                  <a:schemeClr val="dk1"/>
                </a:solidFill>
              </a:rPr>
              <a:t>, Nabhi (Void), Anahata, Vishuddhi, </a:t>
            </a:r>
            <a:r>
              <a:rPr lang="en" sz="1600" dirty="0" err="1">
                <a:solidFill>
                  <a:schemeClr val="dk1"/>
                </a:solidFill>
              </a:rPr>
              <a:t>Agnya</a:t>
            </a:r>
            <a:r>
              <a:rPr lang="en" sz="1600" dirty="0">
                <a:solidFill>
                  <a:schemeClr val="dk1"/>
                </a:solidFill>
              </a:rPr>
              <a:t>, and </a:t>
            </a:r>
            <a:r>
              <a:rPr lang="en" sz="1600" dirty="0" err="1">
                <a:solidFill>
                  <a:schemeClr val="dk1"/>
                </a:solidFill>
              </a:rPr>
              <a:t>Sahastrara</a:t>
            </a:r>
            <a:r>
              <a:rPr lang="en" sz="1600" dirty="0">
                <a:solidFill>
                  <a:schemeClr val="dk1"/>
                </a:solidFill>
              </a:rPr>
              <a:t>. </a:t>
            </a:r>
            <a:endParaRPr dirty="0"/>
          </a:p>
          <a:p>
            <a:pPr marL="285750" lvl="0" indent="-285750" algn="l" rtl="0">
              <a:lnSpc>
                <a:spcPct val="115000"/>
              </a:lnSpc>
              <a:spcBef>
                <a:spcPts val="0"/>
              </a:spcBef>
              <a:spcAft>
                <a:spcPts val="0"/>
              </a:spcAft>
              <a:buClr>
                <a:schemeClr val="dk1"/>
              </a:buClr>
              <a:buSzPts val="1800"/>
              <a:buChar char="●"/>
            </a:pPr>
            <a:r>
              <a:rPr lang="en" sz="1600" dirty="0">
                <a:solidFill>
                  <a:schemeClr val="dk1"/>
                </a:solidFill>
              </a:rPr>
              <a:t>Each chakra helps maintain different emotional and mental qualities. It also takes care of physical organs around it.</a:t>
            </a:r>
            <a:endParaRPr dirty="0"/>
          </a:p>
          <a:p>
            <a:pPr marL="285750" lvl="0" indent="-285750" algn="l" rtl="0">
              <a:lnSpc>
                <a:spcPct val="115000"/>
              </a:lnSpc>
              <a:spcBef>
                <a:spcPts val="0"/>
              </a:spcBef>
              <a:spcAft>
                <a:spcPts val="0"/>
              </a:spcAft>
              <a:buClr>
                <a:schemeClr val="dk1"/>
              </a:buClr>
              <a:buSzPts val="1800"/>
              <a:buChar char="●"/>
            </a:pPr>
            <a:r>
              <a:rPr lang="en" sz="1600" dirty="0">
                <a:solidFill>
                  <a:schemeClr val="dk1"/>
                </a:solidFill>
              </a:rPr>
              <a:t>When our chakras are in balance, we will be healthy physically and mentally. </a:t>
            </a:r>
            <a:endParaRPr dirty="0"/>
          </a:p>
          <a:p>
            <a:pPr marL="285750" lvl="0" indent="-285750" algn="l" rtl="0">
              <a:lnSpc>
                <a:spcPct val="115000"/>
              </a:lnSpc>
              <a:spcBef>
                <a:spcPts val="0"/>
              </a:spcBef>
              <a:spcAft>
                <a:spcPts val="0"/>
              </a:spcAft>
              <a:buClr>
                <a:schemeClr val="dk1"/>
              </a:buClr>
              <a:buSzPts val="1800"/>
              <a:buChar char="●"/>
            </a:pPr>
            <a:r>
              <a:rPr lang="en" sz="1600" dirty="0">
                <a:solidFill>
                  <a:schemeClr val="dk1"/>
                </a:solidFill>
              </a:rPr>
              <a:t>Sahaja Yoga guides us on how to take care of our seven chakras. </a:t>
            </a:r>
            <a:endParaRPr dirty="0"/>
          </a:p>
          <a:p>
            <a:pPr marL="285750" lvl="0" indent="-171450" algn="l" rtl="0">
              <a:lnSpc>
                <a:spcPct val="115000"/>
              </a:lnSpc>
              <a:spcBef>
                <a:spcPts val="0"/>
              </a:spcBef>
              <a:spcAft>
                <a:spcPts val="0"/>
              </a:spcAft>
              <a:buClr>
                <a:schemeClr val="dk1"/>
              </a:buClr>
              <a:buSzPts val="1800"/>
              <a:buNone/>
            </a:pPr>
            <a:endParaRPr sz="1600" dirty="0"/>
          </a:p>
        </p:txBody>
      </p:sp>
      <p:pic>
        <p:nvPicPr>
          <p:cNvPr id="72" name="Google Shape;72;p20" descr="Image"/>
          <p:cNvPicPr preferRelativeResize="0"/>
          <p:nvPr/>
        </p:nvPicPr>
        <p:blipFill rotWithShape="1">
          <a:blip r:embed="rId3">
            <a:alphaModFix/>
          </a:blip>
          <a:srcRect/>
          <a:stretch/>
        </p:blipFill>
        <p:spPr>
          <a:xfrm>
            <a:off x="4691271" y="1231460"/>
            <a:ext cx="4444040" cy="292698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21"/>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Chakras and Channels</a:t>
            </a:r>
            <a:endParaRPr b="1" u="sng" dirty="0"/>
          </a:p>
          <a:p>
            <a:pPr marL="0" lvl="0" indent="0" algn="l" rtl="0">
              <a:lnSpc>
                <a:spcPct val="100000"/>
              </a:lnSpc>
              <a:spcBef>
                <a:spcPts val="0"/>
              </a:spcBef>
              <a:spcAft>
                <a:spcPts val="0"/>
              </a:spcAft>
              <a:buSzPct val="111111"/>
              <a:buNone/>
            </a:pPr>
            <a:endParaRPr dirty="0"/>
          </a:p>
        </p:txBody>
      </p:sp>
      <p:sp>
        <p:nvSpPr>
          <p:cNvPr id="78" name="Google Shape;78;p21"/>
          <p:cNvSpPr txBox="1">
            <a:spLocks noGrp="1"/>
          </p:cNvSpPr>
          <p:nvPr>
            <p:ph type="body" idx="1"/>
          </p:nvPr>
        </p:nvSpPr>
        <p:spPr>
          <a:xfrm>
            <a:off x="219456" y="621899"/>
            <a:ext cx="8646248" cy="4443081"/>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u="sng">
                <a:solidFill>
                  <a:schemeClr val="dk1"/>
                </a:solidFill>
              </a:rPr>
              <a:t>Channels:</a:t>
            </a:r>
            <a:r>
              <a:rPr lang="en" sz="1600" b="1">
                <a:solidFill>
                  <a:schemeClr val="dk1"/>
                </a:solidFill>
              </a:rPr>
              <a:t> </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There are 3 Channels within us which control our past, present and future activities.    </a:t>
            </a:r>
            <a:endParaRPr/>
          </a:p>
          <a:p>
            <a:pPr marL="742950" lvl="1" indent="-285750" algn="l" rtl="0">
              <a:lnSpc>
                <a:spcPct val="115000"/>
              </a:lnSpc>
              <a:spcBef>
                <a:spcPts val="0"/>
              </a:spcBef>
              <a:spcAft>
                <a:spcPts val="0"/>
              </a:spcAft>
              <a:buClr>
                <a:schemeClr val="dk1"/>
              </a:buClr>
              <a:buSzPts val="1400"/>
              <a:buChar char="○"/>
            </a:pPr>
            <a:r>
              <a:rPr lang="en" sz="1600">
                <a:solidFill>
                  <a:schemeClr val="dk1"/>
                </a:solidFill>
              </a:rPr>
              <a:t>Left channel or Moon channel (Past) – Takes care of our desires, emotions and feelings.  </a:t>
            </a:r>
            <a:endParaRPr/>
          </a:p>
          <a:p>
            <a:pPr marL="742950" lvl="1" indent="-285750" algn="l" rtl="0">
              <a:lnSpc>
                <a:spcPct val="115000"/>
              </a:lnSpc>
              <a:spcBef>
                <a:spcPts val="0"/>
              </a:spcBef>
              <a:spcAft>
                <a:spcPts val="0"/>
              </a:spcAft>
              <a:buClr>
                <a:schemeClr val="dk1"/>
              </a:buClr>
              <a:buSzPts val="1400"/>
              <a:buChar char="○"/>
            </a:pPr>
            <a:r>
              <a:rPr lang="en" sz="1600">
                <a:solidFill>
                  <a:schemeClr val="dk1"/>
                </a:solidFill>
              </a:rPr>
              <a:t>Right channel or Sun channel (Future) – Takes care of our planning, physical and mental activities.   </a:t>
            </a:r>
            <a:endParaRPr/>
          </a:p>
          <a:p>
            <a:pPr marL="742950" lvl="1" indent="-285750" algn="l" rtl="0">
              <a:lnSpc>
                <a:spcPct val="115000"/>
              </a:lnSpc>
              <a:spcBef>
                <a:spcPts val="0"/>
              </a:spcBef>
              <a:spcAft>
                <a:spcPts val="0"/>
              </a:spcAft>
              <a:buClr>
                <a:schemeClr val="dk1"/>
              </a:buClr>
              <a:buSzPts val="1400"/>
              <a:buChar char="○"/>
            </a:pPr>
            <a:r>
              <a:rPr lang="en" sz="1600">
                <a:solidFill>
                  <a:schemeClr val="dk1"/>
                </a:solidFill>
              </a:rPr>
              <a:t>Center Channel (Present) – Takes care of our spiritual growth and maintaining balance. </a:t>
            </a:r>
            <a:endParaRPr sz="1600"/>
          </a:p>
        </p:txBody>
      </p:sp>
      <p:pic>
        <p:nvPicPr>
          <p:cNvPr id="79" name="Google Shape;79;p21" descr="Image"/>
          <p:cNvPicPr preferRelativeResize="0"/>
          <p:nvPr/>
        </p:nvPicPr>
        <p:blipFill rotWithShape="1">
          <a:blip r:embed="rId3">
            <a:alphaModFix/>
          </a:blip>
          <a:srcRect/>
          <a:stretch/>
        </p:blipFill>
        <p:spPr>
          <a:xfrm>
            <a:off x="2677705" y="2822798"/>
            <a:ext cx="3524312" cy="232122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22"/>
          <p:cNvSpPr txBox="1">
            <a:spLocks noGrp="1"/>
          </p:cNvSpPr>
          <p:nvPr>
            <p:ph type="title"/>
          </p:nvPr>
        </p:nvSpPr>
        <p:spPr>
          <a:xfrm>
            <a:off x="0" y="0"/>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Self-Realization </a:t>
            </a:r>
            <a:endParaRPr dirty="0"/>
          </a:p>
        </p:txBody>
      </p:sp>
      <p:sp>
        <p:nvSpPr>
          <p:cNvPr id="85" name="Google Shape;85;p22"/>
          <p:cNvSpPr txBox="1">
            <a:spLocks noGrp="1"/>
          </p:cNvSpPr>
          <p:nvPr>
            <p:ph type="body" idx="1"/>
          </p:nvPr>
        </p:nvSpPr>
        <p:spPr>
          <a:xfrm>
            <a:off x="219456" y="613716"/>
            <a:ext cx="4846581" cy="3144574"/>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 sz="1600" b="1" u="sng">
                <a:solidFill>
                  <a:schemeClr val="dk1"/>
                </a:solidFill>
              </a:rPr>
              <a:t>Kundalini energy:</a:t>
            </a:r>
            <a:endParaRPr sz="1600" b="1" u="sng">
              <a:solidFill>
                <a:schemeClr val="dk1"/>
              </a:solidFill>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Kundalini energy is motherly energy inside us. </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It is in the bottom of the spinal cord in a triangular bone called sacrum bone.</a:t>
            </a:r>
            <a:endParaRPr/>
          </a:p>
          <a:p>
            <a:pPr marL="285750" lvl="0" indent="-285750" algn="l" rtl="0">
              <a:lnSpc>
                <a:spcPct val="115000"/>
              </a:lnSpc>
              <a:spcBef>
                <a:spcPts val="0"/>
              </a:spcBef>
              <a:spcAft>
                <a:spcPts val="0"/>
              </a:spcAft>
              <a:buClr>
                <a:schemeClr val="dk1"/>
              </a:buClr>
              <a:buSzPts val="1800"/>
              <a:buChar char="●"/>
            </a:pPr>
            <a:r>
              <a:rPr lang="en" sz="1600">
                <a:solidFill>
                  <a:schemeClr val="dk1"/>
                </a:solidFill>
              </a:rPr>
              <a:t>It stays in a dormant state.</a:t>
            </a:r>
            <a:endParaRPr/>
          </a:p>
        </p:txBody>
      </p:sp>
      <p:pic>
        <p:nvPicPr>
          <p:cNvPr id="86" name="Google Shape;86;p22" descr="Image"/>
          <p:cNvPicPr preferRelativeResize="0"/>
          <p:nvPr/>
        </p:nvPicPr>
        <p:blipFill rotWithShape="1">
          <a:blip r:embed="rId3">
            <a:alphaModFix/>
          </a:blip>
          <a:srcRect l="29568" r="31008" b="29731"/>
          <a:stretch/>
        </p:blipFill>
        <p:spPr>
          <a:xfrm>
            <a:off x="5558163" y="814682"/>
            <a:ext cx="3465254" cy="4088912"/>
          </a:xfrm>
          <a:prstGeom prst="rect">
            <a:avLst/>
          </a:prstGeom>
          <a:noFill/>
          <a:ln>
            <a:noFill/>
          </a:ln>
        </p:spPr>
      </p:pic>
      <p:sp>
        <p:nvSpPr>
          <p:cNvPr id="87" name="Google Shape;87;p22"/>
          <p:cNvSpPr txBox="1"/>
          <p:nvPr/>
        </p:nvSpPr>
        <p:spPr>
          <a:xfrm>
            <a:off x="219456" y="2425301"/>
            <a:ext cx="5368851" cy="3089987"/>
          </a:xfrm>
          <a:prstGeom prst="rect">
            <a:avLst/>
          </a:prstGeom>
          <a:noFill/>
          <a:ln>
            <a:noFill/>
          </a:ln>
        </p:spPr>
        <p:txBody>
          <a:bodyPr spcFirstLastPara="1" wrap="square" lIns="91425" tIns="91425" rIns="91425" bIns="91425" anchor="t" anchorCtr="0">
            <a:noAutofit/>
          </a:bodyPr>
          <a:lstStyle/>
          <a:p>
            <a:pPr marL="0" marR="0" lvl="0" indent="0" algn="l" rtl="0">
              <a:lnSpc>
                <a:spcPct val="115000"/>
              </a:lnSpc>
              <a:spcBef>
                <a:spcPts val="0"/>
              </a:spcBef>
              <a:spcAft>
                <a:spcPts val="0"/>
              </a:spcAft>
              <a:buClr>
                <a:schemeClr val="dk2"/>
              </a:buClr>
              <a:buSzPts val="1800"/>
              <a:buFont typeface="Arial"/>
              <a:buNone/>
            </a:pPr>
            <a:r>
              <a:rPr lang="en" sz="1600" b="1" i="0" u="sng" strike="noStrike" cap="none">
                <a:solidFill>
                  <a:schemeClr val="dk1"/>
                </a:solidFill>
                <a:latin typeface="Arial"/>
                <a:ea typeface="Arial"/>
                <a:cs typeface="Arial"/>
                <a:sym typeface="Arial"/>
              </a:rPr>
              <a:t>Self-Realization:</a:t>
            </a:r>
            <a:endParaRPr sz="1600" b="1" i="0" u="none" strike="noStrike" cap="none">
              <a:solidFill>
                <a:schemeClr val="dk1"/>
              </a:solidFill>
              <a:latin typeface="Arial"/>
              <a:ea typeface="Arial"/>
              <a:cs typeface="Arial"/>
              <a:sym typeface="Arial"/>
            </a:endParaRPr>
          </a:p>
          <a:p>
            <a:pPr marL="285750" marR="0" lvl="0" indent="-285750" algn="l" rtl="0">
              <a:lnSpc>
                <a:spcPct val="115000"/>
              </a:lnSpc>
              <a:spcBef>
                <a:spcPts val="0"/>
              </a:spcBef>
              <a:spcAft>
                <a:spcPts val="0"/>
              </a:spcAft>
              <a:buClr>
                <a:schemeClr val="dk1"/>
              </a:buClr>
              <a:buSzPts val="1800"/>
              <a:buFont typeface="Arial"/>
              <a:buChar char="●"/>
            </a:pPr>
            <a:r>
              <a:rPr lang="en" sz="1600" b="0" i="0" u="none" strike="noStrike" cap="none">
                <a:solidFill>
                  <a:schemeClr val="dk1"/>
                </a:solidFill>
                <a:latin typeface="Arial"/>
                <a:ea typeface="Arial"/>
                <a:cs typeface="Arial"/>
                <a:sym typeface="Arial"/>
              </a:rPr>
              <a:t>When our Kundalini energy rises, and passes through all the chakras, and reaches the chakra on top of our head, and gets connected with the divine energy around us, this is called Self-Realization.</a:t>
            </a:r>
            <a:endParaRPr/>
          </a:p>
          <a:p>
            <a:pPr marL="285750" marR="0" lvl="0" indent="-285750" algn="l" rtl="0">
              <a:lnSpc>
                <a:spcPct val="115000"/>
              </a:lnSpc>
              <a:spcBef>
                <a:spcPts val="0"/>
              </a:spcBef>
              <a:spcAft>
                <a:spcPts val="0"/>
              </a:spcAft>
              <a:buClr>
                <a:schemeClr val="dk1"/>
              </a:buClr>
              <a:buSzPts val="1800"/>
              <a:buFont typeface="Arial"/>
              <a:buChar char="●"/>
            </a:pPr>
            <a:r>
              <a:rPr lang="en" sz="1600" b="0" i="0" u="none" strike="noStrike" cap="none">
                <a:solidFill>
                  <a:schemeClr val="dk1"/>
                </a:solidFill>
                <a:latin typeface="Arial"/>
                <a:ea typeface="Arial"/>
                <a:cs typeface="Arial"/>
                <a:sym typeface="Arial"/>
              </a:rPr>
              <a:t>We can feel this in our hands, and on top of our head as a cool breeze.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4"/>
          <p:cNvSpPr txBox="1">
            <a:spLocks noGrp="1"/>
          </p:cNvSpPr>
          <p:nvPr>
            <p:ph type="title"/>
          </p:nvPr>
        </p:nvSpPr>
        <p:spPr>
          <a:xfrm>
            <a:off x="0" y="2503"/>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Benefits </a:t>
            </a:r>
            <a:endParaRPr u="sng" dirty="0"/>
          </a:p>
        </p:txBody>
      </p:sp>
      <p:sp>
        <p:nvSpPr>
          <p:cNvPr id="93" name="Google Shape;93;p4"/>
          <p:cNvSpPr txBox="1">
            <a:spLocks noGrp="1"/>
          </p:cNvSpPr>
          <p:nvPr>
            <p:ph type="body" idx="1"/>
          </p:nvPr>
        </p:nvSpPr>
        <p:spPr>
          <a:xfrm>
            <a:off x="-189176" y="-32611"/>
            <a:ext cx="9333175" cy="4696655"/>
          </a:xfrm>
          <a:prstGeom prst="rect">
            <a:avLst/>
          </a:prstGeom>
          <a:noFill/>
          <a:ln>
            <a:noFill/>
          </a:ln>
        </p:spPr>
        <p:txBody>
          <a:bodyPr spcFirstLastPara="1" wrap="square" lIns="91425" tIns="914400" rIns="91425" bIns="91425" anchor="ctr" anchorCtr="0">
            <a:spAutoFit/>
          </a:bodyPr>
          <a:lstStyle/>
          <a:p>
            <a:pPr marL="457200" lvl="0" indent="0" algn="just" rtl="0">
              <a:lnSpc>
                <a:spcPct val="115000"/>
              </a:lnSpc>
              <a:spcBef>
                <a:spcPts val="0"/>
              </a:spcBef>
              <a:spcAft>
                <a:spcPts val="0"/>
              </a:spcAft>
              <a:buSzPts val="1800"/>
              <a:buNone/>
            </a:pPr>
            <a:r>
              <a:rPr lang="en" sz="1600" dirty="0">
                <a:solidFill>
                  <a:schemeClr val="dk1"/>
                </a:solidFill>
              </a:rPr>
              <a:t>When we practice Sahaja Yoga meditation everyday morning and evening (around 5 to 10 minutes), and meditate in a group (called as collective meditation) at least once a week, it helps us in many ways:</a:t>
            </a:r>
            <a:endParaRPr dirty="0"/>
          </a:p>
          <a:p>
            <a:pPr marL="0" lvl="0" indent="0" algn="just" rtl="0">
              <a:lnSpc>
                <a:spcPct val="115000"/>
              </a:lnSpc>
              <a:spcBef>
                <a:spcPts val="0"/>
              </a:spcBef>
              <a:spcAft>
                <a:spcPts val="0"/>
              </a:spcAft>
              <a:buSzPts val="1800"/>
              <a:buNone/>
            </a:pPr>
            <a:endParaRPr sz="1600" dirty="0">
              <a:solidFill>
                <a:schemeClr val="dk1"/>
              </a:solidFill>
            </a:endParaRPr>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The main benefit is that we will be always connected to God, or the Universal energy.</a:t>
            </a:r>
            <a:endParaRPr dirty="0"/>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cures all physical, mental, and emotional problems. </a:t>
            </a:r>
            <a:endParaRPr dirty="0"/>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makes us peaceful and always keeps us in balance. </a:t>
            </a:r>
            <a:endParaRPr sz="1600" dirty="0">
              <a:solidFill>
                <a:schemeClr val="dk1"/>
              </a:solidFill>
            </a:endParaRPr>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balances our chakras which improve the qualities associated with those chakras within us. For example, when the </a:t>
            </a:r>
            <a:r>
              <a:rPr lang="en" sz="1600" dirty="0" err="1">
                <a:solidFill>
                  <a:schemeClr val="dk1"/>
                </a:solidFill>
              </a:rPr>
              <a:t>swadisthana</a:t>
            </a:r>
            <a:r>
              <a:rPr lang="en" sz="1600" dirty="0">
                <a:solidFill>
                  <a:schemeClr val="dk1"/>
                </a:solidFill>
              </a:rPr>
              <a:t> (2nd chakra) gets balanced, our creativity improves (and reflects in various forms such as singing, dancing, painting, etc.) </a:t>
            </a:r>
            <a:endParaRPr sz="1600" dirty="0">
              <a:solidFill>
                <a:schemeClr val="dk1"/>
              </a:solidFill>
            </a:endParaRPr>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gives us good health, and happiness.</a:t>
            </a:r>
            <a:endParaRPr dirty="0"/>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teaches us to help each other and enjoy as a group.</a:t>
            </a:r>
            <a:endParaRPr dirty="0"/>
          </a:p>
          <a:p>
            <a:pPr marL="914400" lvl="1" indent="-330200" algn="just" rtl="0">
              <a:lnSpc>
                <a:spcPct val="115000"/>
              </a:lnSpc>
              <a:spcBef>
                <a:spcPts val="0"/>
              </a:spcBef>
              <a:spcAft>
                <a:spcPts val="0"/>
              </a:spcAft>
              <a:buClr>
                <a:schemeClr val="dk1"/>
              </a:buClr>
              <a:buSzPts val="1600"/>
              <a:buChar char="○"/>
            </a:pPr>
            <a:r>
              <a:rPr lang="en" sz="1600" dirty="0">
                <a:solidFill>
                  <a:schemeClr val="dk1"/>
                </a:solidFill>
              </a:rPr>
              <a:t>It will make us free from stress, and tensions.</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5"/>
          <p:cNvSpPr txBox="1">
            <a:spLocks noGrp="1"/>
          </p:cNvSpPr>
          <p:nvPr>
            <p:ph type="title"/>
          </p:nvPr>
        </p:nvSpPr>
        <p:spPr>
          <a:xfrm>
            <a:off x="0" y="4325"/>
            <a:ext cx="9144000" cy="576072"/>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15000"/>
              </a:lnSpc>
              <a:spcBef>
                <a:spcPts val="0"/>
              </a:spcBef>
              <a:spcAft>
                <a:spcPts val="0"/>
              </a:spcAft>
              <a:buClr>
                <a:schemeClr val="dk1"/>
              </a:buClr>
              <a:buSzPct val="30554"/>
              <a:buFont typeface="Arial"/>
              <a:buNone/>
            </a:pPr>
            <a:r>
              <a:rPr lang="en" sz="3600" b="1" u="sng" dirty="0">
                <a:solidFill>
                  <a:srgbClr val="993F0D"/>
                </a:solidFill>
              </a:rPr>
              <a:t>Experience Self-Realization by Shri Mataji</a:t>
            </a:r>
            <a:endParaRPr sz="3600" b="1" u="sng" dirty="0">
              <a:solidFill>
                <a:srgbClr val="993F0D"/>
              </a:solidFill>
            </a:endParaRPr>
          </a:p>
        </p:txBody>
      </p:sp>
      <p:sp>
        <p:nvSpPr>
          <p:cNvPr id="99" name="Google Shape;99;p5"/>
          <p:cNvSpPr txBox="1"/>
          <p:nvPr/>
        </p:nvSpPr>
        <p:spPr>
          <a:xfrm>
            <a:off x="2121225" y="1126325"/>
            <a:ext cx="4430100" cy="12363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2"/>
              </a:solidFill>
              <a:latin typeface="Arial"/>
              <a:ea typeface="Arial"/>
              <a:cs typeface="Arial"/>
              <a:sym typeface="Arial"/>
            </a:endParaRPr>
          </a:p>
        </p:txBody>
      </p:sp>
      <p:pic>
        <p:nvPicPr>
          <p:cNvPr id="100" name="Google Shape;100;p5" descr="HH Shri Mataji Nirmala Devi gives Self Realization - English"/>
          <p:cNvPicPr preferRelativeResize="0"/>
          <p:nvPr/>
        </p:nvPicPr>
        <p:blipFill rotWithShape="1">
          <a:blip r:embed="rId3">
            <a:alphaModFix/>
          </a:blip>
          <a:srcRect/>
          <a:stretch/>
        </p:blipFill>
        <p:spPr>
          <a:xfrm>
            <a:off x="1306286" y="580397"/>
            <a:ext cx="7106194" cy="443566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0"/>
                                        </p:tgtEl>
                                        <p:attrNameLst>
                                          <p:attrName>style.visibility</p:attrName>
                                        </p:attrNameLst>
                                      </p:cBhvr>
                                      <p:to>
                                        <p:strVal val="visible"/>
                                      </p:to>
                                    </p:set>
                                    <p:animEffect transition="in" filter="fade">
                                      <p:cBhvr>
                                        <p:cTn id="7" dur="1"/>
                                        <p:tgtEl>
                                          <p:spTgt spid="1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6"/>
          <p:cNvSpPr txBox="1">
            <a:spLocks noGrp="1"/>
          </p:cNvSpPr>
          <p:nvPr>
            <p:ph type="title"/>
          </p:nvPr>
        </p:nvSpPr>
        <p:spPr>
          <a:xfrm>
            <a:off x="0" y="0"/>
            <a:ext cx="9144000" cy="576072"/>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Clr>
                <a:schemeClr val="dk1"/>
              </a:buClr>
              <a:buSzPts val="1100"/>
              <a:buFont typeface="Arial"/>
              <a:buNone/>
            </a:pPr>
            <a:r>
              <a:rPr lang="en" sz="3200" b="1" u="sng" dirty="0">
                <a:solidFill>
                  <a:srgbClr val="993F0D"/>
                </a:solidFill>
              </a:rPr>
              <a:t>Daily meditation</a:t>
            </a:r>
            <a:endParaRPr sz="3200" b="1" u="sng" dirty="0">
              <a:solidFill>
                <a:srgbClr val="993F0D"/>
              </a:solidFill>
            </a:endParaRPr>
          </a:p>
          <a:p>
            <a:pPr marL="0" lvl="0" indent="0" algn="ctr" rtl="0">
              <a:lnSpc>
                <a:spcPct val="100000"/>
              </a:lnSpc>
              <a:spcBef>
                <a:spcPts val="800"/>
              </a:spcBef>
              <a:spcAft>
                <a:spcPts val="0"/>
              </a:spcAft>
              <a:buSzPts val="2800"/>
              <a:buNone/>
            </a:pPr>
            <a:endParaRPr sz="2400" dirty="0"/>
          </a:p>
        </p:txBody>
      </p:sp>
      <p:pic>
        <p:nvPicPr>
          <p:cNvPr id="106" name="Google Shape;106;p6"/>
          <p:cNvPicPr preferRelativeResize="0"/>
          <p:nvPr/>
        </p:nvPicPr>
        <p:blipFill rotWithShape="1">
          <a:blip r:embed="rId3">
            <a:alphaModFix/>
          </a:blip>
          <a:srcRect/>
          <a:stretch/>
        </p:blipFill>
        <p:spPr>
          <a:xfrm>
            <a:off x="0" y="1323276"/>
            <a:ext cx="9144000" cy="3011613"/>
          </a:xfrm>
          <a:prstGeom prst="rect">
            <a:avLst/>
          </a:prstGeom>
          <a:noFill/>
          <a:ln>
            <a:noFill/>
          </a:ln>
        </p:spPr>
      </p:pic>
      <p:sp>
        <p:nvSpPr>
          <p:cNvPr id="107" name="Google Shape;107;p6"/>
          <p:cNvSpPr txBox="1"/>
          <p:nvPr/>
        </p:nvSpPr>
        <p:spPr>
          <a:xfrm>
            <a:off x="152550" y="4248150"/>
            <a:ext cx="2992200" cy="58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Mother Kundalini, please balance my Left channel </a:t>
            </a:r>
            <a:endParaRPr sz="1200" b="1" i="0" u="none" strike="noStrike" cap="none">
              <a:solidFill>
                <a:schemeClr val="dk1"/>
              </a:solidFill>
              <a:latin typeface="Arial"/>
              <a:ea typeface="Arial"/>
              <a:cs typeface="Arial"/>
              <a:sym typeface="Arial"/>
            </a:endParaRPr>
          </a:p>
        </p:txBody>
      </p:sp>
      <p:sp>
        <p:nvSpPr>
          <p:cNvPr id="108" name="Google Shape;108;p6"/>
          <p:cNvSpPr txBox="1"/>
          <p:nvPr/>
        </p:nvSpPr>
        <p:spPr>
          <a:xfrm>
            <a:off x="355725" y="581700"/>
            <a:ext cx="8680200" cy="840600"/>
          </a:xfrm>
          <a:prstGeom prst="rect">
            <a:avLst/>
          </a:prstGeom>
          <a:noFill/>
          <a:ln>
            <a:noFill/>
          </a:ln>
        </p:spPr>
        <p:txBody>
          <a:bodyPr spcFirstLastPara="1" wrap="square" lIns="91425" tIns="91425" rIns="91425" bIns="91425" anchor="ctr" anchorCtr="0">
            <a:noAutofit/>
          </a:bodyPr>
          <a:lstStyle/>
          <a:p>
            <a:pPr marL="127000" marR="0" lvl="0" indent="0" algn="just" rtl="0">
              <a:lnSpc>
                <a:spcPct val="100000"/>
              </a:lnSpc>
              <a:spcBef>
                <a:spcPts val="0"/>
              </a:spcBef>
              <a:spcAft>
                <a:spcPts val="0"/>
              </a:spcAft>
              <a:buClr>
                <a:srgbClr val="000000"/>
              </a:buClr>
              <a:buSzPts val="1600"/>
              <a:buFont typeface="Arial"/>
              <a:buNone/>
            </a:pPr>
            <a:r>
              <a:rPr lang="en" sz="1600" b="0" i="0" u="none" strike="noStrike" cap="none">
                <a:solidFill>
                  <a:schemeClr val="dk1"/>
                </a:solidFill>
                <a:latin typeface="Arial"/>
                <a:ea typeface="Arial"/>
                <a:cs typeface="Arial"/>
                <a:sym typeface="Arial"/>
              </a:rPr>
              <a:t>We can follow these simple steps to remove imbalances and then sit in silent meditation for a few (~10) minutes to feel the cool breeze and peacefulness. This is called Meditation.</a:t>
            </a:r>
            <a:endParaRPr sz="1600" b="0" i="0" u="none" strike="noStrike" cap="none">
              <a:solidFill>
                <a:schemeClr val="dk1"/>
              </a:solidFill>
              <a:latin typeface="Arial"/>
              <a:ea typeface="Arial"/>
              <a:cs typeface="Arial"/>
              <a:sym typeface="Arial"/>
            </a:endParaRPr>
          </a:p>
        </p:txBody>
      </p:sp>
      <p:sp>
        <p:nvSpPr>
          <p:cNvPr id="109" name="Google Shape;109;p6"/>
          <p:cNvSpPr txBox="1"/>
          <p:nvPr/>
        </p:nvSpPr>
        <p:spPr>
          <a:xfrm>
            <a:off x="3195825" y="4238250"/>
            <a:ext cx="3000000" cy="5817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Mother Kundalini, please balance my Right channel	</a:t>
            </a:r>
            <a:endParaRPr sz="1200" b="1" i="0" u="none" strike="noStrike" cap="none">
              <a:solidFill>
                <a:schemeClr val="dk1"/>
              </a:solidFill>
              <a:latin typeface="Arial"/>
              <a:ea typeface="Arial"/>
              <a:cs typeface="Arial"/>
              <a:sym typeface="Arial"/>
            </a:endParaRPr>
          </a:p>
        </p:txBody>
      </p:sp>
      <p:sp>
        <p:nvSpPr>
          <p:cNvPr id="110" name="Google Shape;110;p6"/>
          <p:cNvSpPr txBox="1"/>
          <p:nvPr/>
        </p:nvSpPr>
        <p:spPr>
          <a:xfrm>
            <a:off x="6300025" y="4238250"/>
            <a:ext cx="2844000" cy="794100"/>
          </a:xfrm>
          <a:prstGeom prst="rect">
            <a:avLst/>
          </a:prstGeom>
          <a:noFill/>
          <a:ln>
            <a:noFill/>
          </a:ln>
        </p:spPr>
        <p:txBody>
          <a:bodyPr spcFirstLastPara="1" wrap="square" lIns="91425" tIns="91425" rIns="91425" bIns="91425" anchor="ctr" anchorCtr="0">
            <a:noAutofit/>
          </a:bodyPr>
          <a:lstStyle/>
          <a:p>
            <a:pPr marL="0" marR="0" lvl="0" indent="0" algn="ctr" rtl="0">
              <a:lnSpc>
                <a:spcPct val="115000"/>
              </a:lnSpc>
              <a:spcBef>
                <a:spcPts val="0"/>
              </a:spcBef>
              <a:spcAft>
                <a:spcPts val="0"/>
              </a:spcAft>
              <a:buClr>
                <a:srgbClr val="000000"/>
              </a:buClr>
              <a:buSzPts val="1200"/>
              <a:buFont typeface="Arial"/>
              <a:buNone/>
            </a:pPr>
            <a:r>
              <a:rPr lang="en" sz="1200" b="1" i="0" u="none" strike="noStrike" cap="none">
                <a:solidFill>
                  <a:schemeClr val="dk1"/>
                </a:solidFill>
                <a:latin typeface="Arial"/>
                <a:ea typeface="Arial"/>
                <a:cs typeface="Arial"/>
                <a:sym typeface="Arial"/>
              </a:rPr>
              <a:t>Mother Kundalini, please keep me in the present. Please give me self-realization. </a:t>
            </a:r>
            <a:endParaRPr sz="1200" b="1" i="0" u="none" strike="noStrike" cap="non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0" y="1143"/>
            <a:ext cx="9144000" cy="5727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86419"/>
              <a:buNone/>
            </a:pPr>
            <a:r>
              <a:rPr lang="en" sz="3600" b="1" u="sng" dirty="0">
                <a:solidFill>
                  <a:srgbClr val="993F0D"/>
                </a:solidFill>
              </a:rPr>
              <a:t>Bandhan (uppy uppy)</a:t>
            </a:r>
            <a:endParaRPr u="sng" dirty="0"/>
          </a:p>
        </p:txBody>
      </p:sp>
      <p:sp>
        <p:nvSpPr>
          <p:cNvPr id="116" name="Google Shape;116;p23"/>
          <p:cNvSpPr txBox="1"/>
          <p:nvPr/>
        </p:nvSpPr>
        <p:spPr>
          <a:xfrm>
            <a:off x="0" y="497037"/>
            <a:ext cx="9043516" cy="4415352"/>
          </a:xfrm>
          <a:prstGeom prst="rect">
            <a:avLst/>
          </a:prstGeom>
          <a:noFill/>
          <a:ln>
            <a:noFill/>
          </a:ln>
        </p:spPr>
        <p:txBody>
          <a:bodyPr spcFirstLastPara="1" wrap="square" lIns="91425" tIns="91425" rIns="91425" bIns="91425" anchor="t" anchorCtr="0">
            <a:noAutofit/>
          </a:bodyPr>
          <a:lstStyle/>
          <a:p>
            <a:pPr marL="127000" marR="0" lvl="0" indent="0" algn="l" rtl="0">
              <a:lnSpc>
                <a:spcPct val="115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Bandhan means rising our Kundalini energy.</a:t>
            </a:r>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follow the steps below to rise our Kundalini energy in a bandhan: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Firstly, we keep our palms in facing us near the first chakra (below sacrum bone).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move left palm from bottom of spine to top of our head. While doing this, the right palm moves around the left palm like making a circle around it (inside</a:t>
            </a:r>
            <a:r>
              <a:rPr lang="en" sz="1600">
                <a:solidFill>
                  <a:schemeClr val="dk1"/>
                </a:solidFill>
              </a:rPr>
              <a:t>-</a:t>
            </a:r>
            <a:r>
              <a:rPr lang="en" sz="1600" b="0" i="0" u="none" strike="noStrike" cap="none">
                <a:solidFill>
                  <a:schemeClr val="dk1"/>
                </a:solidFill>
                <a:latin typeface="Arial"/>
                <a:ea typeface="Arial"/>
                <a:cs typeface="Arial"/>
                <a:sym typeface="Arial"/>
              </a:rPr>
              <a:t>out </a:t>
            </a:r>
            <a:r>
              <a:rPr lang="en" sz="1600">
                <a:solidFill>
                  <a:schemeClr val="dk1"/>
                </a:solidFill>
              </a:rPr>
              <a:t>or</a:t>
            </a:r>
            <a:r>
              <a:rPr lang="en" sz="1600" b="0" i="0" u="none" strike="noStrike" cap="none">
                <a:solidFill>
                  <a:schemeClr val="dk1"/>
                </a:solidFill>
                <a:latin typeface="Arial"/>
                <a:ea typeface="Arial"/>
                <a:cs typeface="Arial"/>
                <a:sym typeface="Arial"/>
              </a:rPr>
              <a:t> clock-wise direction).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do the above step 3 times, and we tie 1 knot on top of head for the first time, 2 knots the second time, and 3 knots the third time.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now keep our left hand open on our lap and move the right hand from left hand to top of our head and then to the right like making a rainbow and then move back the same way from right side to left side.   </a:t>
            </a:r>
            <a:endParaRPr/>
          </a:p>
          <a:p>
            <a:pPr marL="914400" marR="0" lvl="1"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repeat the above step 7 times.   </a:t>
            </a:r>
            <a:endParaRPr/>
          </a:p>
          <a:p>
            <a:pPr marL="457200" marR="0" lvl="0" indent="-330200" algn="l" rtl="0">
              <a:lnSpc>
                <a:spcPct val="115000"/>
              </a:lnSpc>
              <a:spcBef>
                <a:spcPts val="0"/>
              </a:spcBef>
              <a:spcAft>
                <a:spcPts val="0"/>
              </a:spcAft>
              <a:buClr>
                <a:schemeClr val="dk1"/>
              </a:buClr>
              <a:buSzPts val="1600"/>
              <a:buFont typeface="Arial"/>
              <a:buChar char="●"/>
            </a:pPr>
            <a:r>
              <a:rPr lang="en" sz="1600" b="0" i="0" u="none" strike="noStrike" cap="none">
                <a:solidFill>
                  <a:schemeClr val="dk1"/>
                </a:solidFill>
                <a:latin typeface="Arial"/>
                <a:ea typeface="Arial"/>
                <a:cs typeface="Arial"/>
                <a:sym typeface="Arial"/>
              </a:rPr>
              <a:t>We should raise our kundalini and give bandhan every time before and after meditation. </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8C5A5A"/>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2053</Words>
  <Application>Microsoft Office PowerPoint</Application>
  <PresentationFormat>On-screen Show (16:9)</PresentationFormat>
  <Paragraphs>153</Paragraphs>
  <Slides>18</Slides>
  <Notes>18</Notes>
  <HiddenSlides>5</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18</vt:i4>
      </vt:variant>
    </vt:vector>
  </HeadingPairs>
  <TitlesOfParts>
    <vt:vector size="20" baseType="lpstr">
      <vt:lpstr>Arial</vt:lpstr>
      <vt:lpstr>Simple Light</vt:lpstr>
      <vt:lpstr>Introduction to Sahaja Yoga</vt:lpstr>
      <vt:lpstr>What is Sahaja Yoga?</vt:lpstr>
      <vt:lpstr>Chakras and Channels </vt:lpstr>
      <vt:lpstr>Chakras and Channels </vt:lpstr>
      <vt:lpstr>Self-Realization </vt:lpstr>
      <vt:lpstr>Benefits </vt:lpstr>
      <vt:lpstr>Experience Self-Realization by Shri Mataji</vt:lpstr>
      <vt:lpstr>Daily meditation </vt:lpstr>
      <vt:lpstr>Bandhan (uppy uppy)</vt:lpstr>
      <vt:lpstr>Foot-Soaking</vt:lpstr>
      <vt:lpstr>Primordial Masters</vt:lpstr>
      <vt:lpstr>Collective  meditation &amp; References</vt:lpstr>
      <vt:lpstr>Thank you!</vt:lpstr>
      <vt:lpstr>Old-Experience Self-Realization by Shri Mataji</vt:lpstr>
      <vt:lpstr>Old - Chakras, Channels &amp; Self-Realization  </vt:lpstr>
      <vt:lpstr>Old - Chakras and Channels </vt:lpstr>
      <vt:lpstr>Old - Bandhan (uppy uppy), and foot-soaking:</vt:lpstr>
      <vt:lpstr>Old - There are 10 Adi gurus (primordial Masters). We have to follow them to have dharmic life: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Krishna Pusuluri</cp:lastModifiedBy>
  <cp:revision>20</cp:revision>
  <dcterms:modified xsi:type="dcterms:W3CDTF">2025-10-29T00:31:18Z</dcterms:modified>
</cp:coreProperties>
</file>