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51f82cf09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51f82cf09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51f82cf09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51f82cf09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51f82cf09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51f82cf09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51f82cf09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51f82cf09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51f82cf09d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51f82cf09d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www.youtube.com/watch?v=zScYiVX_6uM" TargetMode="External"/><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ahajayoga.org" TargetMode="External"/><Relationship Id="rId4" Type="http://schemas.openxmlformats.org/officeDocument/2006/relationships/hyperlink" Target="http://freemeditation.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lnSpc>
                <a:spcPct val="106000"/>
              </a:lnSpc>
              <a:spcBef>
                <a:spcPts val="0"/>
              </a:spcBef>
              <a:spcAft>
                <a:spcPts val="0"/>
              </a:spcAft>
              <a:buClr>
                <a:schemeClr val="dk1"/>
              </a:buClr>
              <a:buSzPts val="990"/>
              <a:buFont typeface="Arial"/>
              <a:buNone/>
            </a:pPr>
            <a:r>
              <a:rPr b="1" lang="en" sz="6000">
                <a:solidFill>
                  <a:srgbClr val="C00000"/>
                </a:solidFill>
                <a:latin typeface="Aharoni"/>
                <a:ea typeface="Aharoni"/>
                <a:cs typeface="Aharoni"/>
                <a:sym typeface="Aharoni"/>
              </a:rPr>
              <a:t>Introduction to Sahaja Yoga</a:t>
            </a:r>
            <a:endParaRPr b="1" sz="6000">
              <a:solidFill>
                <a:srgbClr val="C00000"/>
              </a:solidFill>
              <a:latin typeface="Aharoni"/>
              <a:ea typeface="Aharoni"/>
              <a:cs typeface="Aharoni"/>
              <a:sym typeface="Aharoni"/>
            </a:endParaRPr>
          </a:p>
          <a:p>
            <a:pPr indent="0" lvl="0" marL="0" rtl="0" algn="ctr">
              <a:spcBef>
                <a:spcPts val="70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lnSpc>
                <a:spcPct val="106000"/>
              </a:lnSpc>
              <a:spcBef>
                <a:spcPts val="0"/>
              </a:spcBef>
              <a:spcAft>
                <a:spcPts val="0"/>
              </a:spcAft>
              <a:buClr>
                <a:schemeClr val="dk1"/>
              </a:buClr>
              <a:buSzPts val="1100"/>
              <a:buFont typeface="Arial"/>
              <a:buNone/>
            </a:pPr>
            <a:r>
              <a:rPr b="1" lang="en" sz="1800">
                <a:solidFill>
                  <a:srgbClr val="1E4649"/>
                </a:solidFill>
              </a:rPr>
              <a:t>Grade 1, Nirmala Vishwa Vidya Peetham (Home School), Dunwoody GA (Dekalb County)</a:t>
            </a:r>
            <a:endParaRPr b="1" sz="1800">
              <a:solidFill>
                <a:srgbClr val="1E4649"/>
              </a:solidFill>
            </a:endParaRPr>
          </a:p>
          <a:p>
            <a:pPr indent="0" lvl="0" marL="0" rtl="0" algn="ctr">
              <a:spcBef>
                <a:spcPts val="700"/>
              </a:spcBef>
              <a:spcAft>
                <a:spcPts val="0"/>
              </a:spcAft>
              <a:buNone/>
            </a:pPr>
            <a:r>
              <a:t/>
            </a:r>
            <a:endParaRPr sz="305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4000" u="sng">
                <a:solidFill>
                  <a:srgbClr val="993F0D"/>
                </a:solidFill>
              </a:rPr>
              <a:t>Sahaja Yoga:</a:t>
            </a:r>
            <a:endParaRPr/>
          </a:p>
        </p:txBody>
      </p:sp>
      <p:sp>
        <p:nvSpPr>
          <p:cNvPr id="61" name="Google Shape;61;p14"/>
          <p:cNvSpPr txBox="1"/>
          <p:nvPr>
            <p:ph idx="1" type="body"/>
          </p:nvPr>
        </p:nvSpPr>
        <p:spPr>
          <a:xfrm>
            <a:off x="311700" y="1189900"/>
            <a:ext cx="3990000" cy="3841500"/>
          </a:xfrm>
          <a:prstGeom prst="rect">
            <a:avLst/>
          </a:prstGeom>
        </p:spPr>
        <p:txBody>
          <a:bodyPr anchorCtr="0" anchor="t" bIns="91425" lIns="91425" spcFirstLastPara="1" rIns="91425" wrap="square" tIns="91425">
            <a:normAutofit fontScale="47500"/>
          </a:bodyPr>
          <a:lstStyle/>
          <a:p>
            <a:pPr indent="0" lvl="0" marL="0" rtl="0" algn="just">
              <a:lnSpc>
                <a:spcPct val="115000"/>
              </a:lnSpc>
              <a:spcBef>
                <a:spcPts val="0"/>
              </a:spcBef>
              <a:spcAft>
                <a:spcPts val="0"/>
              </a:spcAft>
              <a:buClr>
                <a:schemeClr val="dk1"/>
              </a:buClr>
              <a:buSzPct val="30555"/>
              <a:buFont typeface="Arial"/>
              <a:buNone/>
            </a:pPr>
            <a:r>
              <a:rPr lang="en" sz="3600">
                <a:solidFill>
                  <a:schemeClr val="dk1"/>
                </a:solidFill>
              </a:rPr>
              <a:t>Sahaja Yoga includes union with God. Sahaja Yoga includes Kundalini. In Kundalini, if will are balanced we will get Self-Realization and feel the something cool on top of oud head. Sahaja Yoga includes seven chakras: Mooladhara, Swadhisthana, Nabhi Void, Anahata, Vishuddhi, Agnya, and Sahastrara. Shri Mataji taught Sahaja Yoga in 1970.</a:t>
            </a:r>
            <a:endParaRPr sz="3600">
              <a:solidFill>
                <a:schemeClr val="dk1"/>
              </a:solidFill>
            </a:endParaRPr>
          </a:p>
          <a:p>
            <a:pPr indent="0" lvl="0" marL="0" rtl="0" algn="just">
              <a:lnSpc>
                <a:spcPct val="115000"/>
              </a:lnSpc>
              <a:spcBef>
                <a:spcPts val="800"/>
              </a:spcBef>
              <a:spcAft>
                <a:spcPts val="800"/>
              </a:spcAft>
              <a:buNone/>
            </a:pPr>
            <a:r>
              <a:t/>
            </a:r>
            <a:endParaRPr sz="3600">
              <a:solidFill>
                <a:schemeClr val="dk1"/>
              </a:solidFill>
            </a:endParaRPr>
          </a:p>
        </p:txBody>
      </p:sp>
      <p:sp>
        <p:nvSpPr>
          <p:cNvPr id="62" name="Google Shape;62;p14"/>
          <p:cNvSpPr txBox="1"/>
          <p:nvPr/>
        </p:nvSpPr>
        <p:spPr>
          <a:xfrm>
            <a:off x="5106100" y="1440175"/>
            <a:ext cx="3726300" cy="308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pic>
        <p:nvPicPr>
          <p:cNvPr id="63" name="Google Shape;63;p14"/>
          <p:cNvPicPr preferRelativeResize="0"/>
          <p:nvPr/>
        </p:nvPicPr>
        <p:blipFill>
          <a:blip r:embed="rId3">
            <a:alphaModFix/>
          </a:blip>
          <a:stretch>
            <a:fillRect/>
          </a:stretch>
        </p:blipFill>
        <p:spPr>
          <a:xfrm>
            <a:off x="4572000" y="1300575"/>
            <a:ext cx="3795899" cy="25129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3600">
                <a:solidFill>
                  <a:srgbClr val="993F0D"/>
                </a:solidFill>
              </a:rPr>
              <a:t>Benefits: </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n" sz="3600">
                <a:solidFill>
                  <a:schemeClr val="dk1"/>
                </a:solidFill>
              </a:rPr>
              <a:t>Sahaja yoga helps us to be good, helps to do good things, it will cure physical or mental problems, gives us good health, etc. and does help us.</a:t>
            </a:r>
            <a:endParaRPr sz="36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Clr>
                <a:schemeClr val="dk1"/>
              </a:buClr>
              <a:buSzPct val="30555"/>
              <a:buFont typeface="Arial"/>
              <a:buNone/>
            </a:pPr>
            <a:r>
              <a:rPr b="1" lang="en" sz="3600" u="sng">
                <a:solidFill>
                  <a:srgbClr val="DB5418"/>
                </a:solidFill>
              </a:rPr>
              <a:t>How to get the Expereince</a:t>
            </a:r>
            <a:endParaRPr b="1" sz="3600" u="sng">
              <a:solidFill>
                <a:srgbClr val="DB5418"/>
              </a:solidFill>
            </a:endParaRPr>
          </a:p>
        </p:txBody>
      </p:sp>
      <p:sp>
        <p:nvSpPr>
          <p:cNvPr id="75" name="Google Shape;75;p16"/>
          <p:cNvSpPr txBox="1"/>
          <p:nvPr/>
        </p:nvSpPr>
        <p:spPr>
          <a:xfrm>
            <a:off x="2121225" y="1126325"/>
            <a:ext cx="4430100" cy="1236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3600">
                <a:solidFill>
                  <a:schemeClr val="dk1"/>
                </a:solidFill>
              </a:rPr>
              <a:t>10 minutes talk by Shri Mataji</a:t>
            </a:r>
            <a:endParaRPr sz="3600">
              <a:solidFill>
                <a:schemeClr val="dk1"/>
              </a:solidFill>
            </a:endParaRPr>
          </a:p>
          <a:p>
            <a:pPr indent="0" lvl="0" marL="0" rtl="0" algn="l">
              <a:spcBef>
                <a:spcPts val="0"/>
              </a:spcBef>
              <a:spcAft>
                <a:spcPts val="0"/>
              </a:spcAft>
              <a:buNone/>
            </a:pPr>
            <a:r>
              <a:t/>
            </a:r>
            <a:endParaRPr sz="1800">
              <a:solidFill>
                <a:schemeClr val="dk2"/>
              </a:solidFill>
            </a:endParaRPr>
          </a:p>
        </p:txBody>
      </p:sp>
      <p:pic>
        <p:nvPicPr>
          <p:cNvPr id="76" name="Google Shape;76;p16" title="HH Shri Mataji Nirmala Devi gives Self Realization - English">
            <a:hlinkClick r:id="rId3"/>
          </p:cNvPr>
          <p:cNvPicPr preferRelativeResize="0"/>
          <p:nvPr/>
        </p:nvPicPr>
        <p:blipFill>
          <a:blip r:embed="rId4">
            <a:alphaModFix/>
          </a:blip>
          <a:stretch>
            <a:fillRect/>
          </a:stretch>
        </p:blipFill>
        <p:spPr>
          <a:xfrm>
            <a:off x="2648700" y="2471225"/>
            <a:ext cx="3601650" cy="20865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10791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1800" u="sng">
                <a:solidFill>
                  <a:srgbClr val="DB5418"/>
                </a:solidFill>
              </a:rPr>
              <a:t>Daily meditation</a:t>
            </a:r>
            <a:endParaRPr b="1" sz="1000" u="sng">
              <a:solidFill>
                <a:srgbClr val="DB5418"/>
              </a:solidFill>
            </a:endParaRPr>
          </a:p>
          <a:p>
            <a:pPr indent="0" lvl="0" marL="0" rtl="0" algn="l">
              <a:spcBef>
                <a:spcPts val="800"/>
              </a:spcBef>
              <a:spcAft>
                <a:spcPts val="0"/>
              </a:spcAft>
              <a:buNone/>
            </a:pPr>
            <a:r>
              <a:t/>
            </a:r>
            <a:endParaRPr sz="2400"/>
          </a:p>
        </p:txBody>
      </p:sp>
      <p:pic>
        <p:nvPicPr>
          <p:cNvPr id="82" name="Google Shape;82;p17"/>
          <p:cNvPicPr preferRelativeResize="0"/>
          <p:nvPr/>
        </p:nvPicPr>
        <p:blipFill>
          <a:blip r:embed="rId3">
            <a:alphaModFix/>
          </a:blip>
          <a:stretch>
            <a:fillRect/>
          </a:stretch>
        </p:blipFill>
        <p:spPr>
          <a:xfrm>
            <a:off x="152400" y="1962150"/>
            <a:ext cx="8839199" cy="2514601"/>
          </a:xfrm>
          <a:prstGeom prst="rect">
            <a:avLst/>
          </a:prstGeom>
          <a:noFill/>
          <a:ln>
            <a:noFill/>
          </a:ln>
        </p:spPr>
      </p:pic>
      <p:sp>
        <p:nvSpPr>
          <p:cNvPr id="83" name="Google Shape;83;p17"/>
          <p:cNvSpPr txBox="1"/>
          <p:nvPr/>
        </p:nvSpPr>
        <p:spPr>
          <a:xfrm>
            <a:off x="152550" y="4476750"/>
            <a:ext cx="8839200" cy="276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600">
                <a:solidFill>
                  <a:schemeClr val="dk1"/>
                </a:solidFill>
              </a:rPr>
              <a:t>                                      Mother, please balance my Left channel                                                             	Mother, please balance my Right channel         	Mother, please keep me in the present (</a:t>
            </a:r>
            <a:r>
              <a:rPr b="1" i="1" lang="en" sz="600">
                <a:solidFill>
                  <a:schemeClr val="dk1"/>
                </a:solidFill>
              </a:rPr>
              <a:t>balancing the Central channel</a:t>
            </a:r>
            <a:r>
              <a:rPr b="1" lang="en" sz="600">
                <a:solidFill>
                  <a:schemeClr val="dk1"/>
                </a:solidFill>
              </a:rPr>
              <a:t>)</a:t>
            </a:r>
            <a:endParaRPr b="1" sz="600">
              <a:solidFill>
                <a:schemeClr val="dk1"/>
              </a:solidFill>
            </a:endParaRPr>
          </a:p>
        </p:txBody>
      </p:sp>
      <p:sp>
        <p:nvSpPr>
          <p:cNvPr id="84" name="Google Shape;84;p17"/>
          <p:cNvSpPr txBox="1"/>
          <p:nvPr/>
        </p:nvSpPr>
        <p:spPr>
          <a:xfrm>
            <a:off x="0" y="845025"/>
            <a:ext cx="8742000" cy="111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800" u="sng">
                <a:solidFill>
                  <a:schemeClr val="dk1"/>
                </a:solidFill>
              </a:rPr>
              <a:t>You need to balance all the 3 channels: the Left channel, the Right channel, and the Central channel. That is important because, you can take away all your bad negativities. To balance all 3 channels, you need to do like in this image:</a:t>
            </a:r>
            <a:endParaRPr b="1" sz="1800" u="sng">
              <a:solidFill>
                <a:schemeClr val="dk1"/>
              </a:solidFill>
            </a:endParaRPr>
          </a:p>
          <a:p>
            <a:pPr indent="0" lvl="0" marL="0" rtl="0" algn="l">
              <a:spcBef>
                <a:spcPts val="800"/>
              </a:spcBef>
              <a:spcAft>
                <a:spcPts val="0"/>
              </a:spcAft>
              <a:buNone/>
            </a:pPr>
            <a:r>
              <a:t/>
            </a:r>
            <a:endParaRPr sz="18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Clr>
                <a:schemeClr val="dk1"/>
              </a:buClr>
              <a:buSzPct val="30555"/>
              <a:buFont typeface="Arial"/>
              <a:buNone/>
            </a:pPr>
            <a:r>
              <a:rPr b="1" lang="en" sz="3600" u="sng">
                <a:solidFill>
                  <a:srgbClr val="993F0D"/>
                </a:solidFill>
              </a:rPr>
              <a:t>Collective  meditation (~ References)</a:t>
            </a:r>
            <a:endParaRPr b="1" sz="3600" u="sng">
              <a:solidFill>
                <a:srgbClr val="993F0D"/>
              </a:solidFill>
            </a:endParaRPr>
          </a:p>
          <a:p>
            <a:pPr indent="0" lvl="0" marL="0" rtl="0" algn="l">
              <a:spcBef>
                <a:spcPts val="800"/>
              </a:spcBef>
              <a:spcAft>
                <a:spcPts val="0"/>
              </a:spcAft>
              <a:buNone/>
            </a:pPr>
            <a:r>
              <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a:bodyPr>
          <a:lstStyle/>
          <a:p>
            <a:pPr indent="-354330" lvl="0" marL="457200" rtl="0" algn="l">
              <a:spcBef>
                <a:spcPts val="0"/>
              </a:spcBef>
              <a:spcAft>
                <a:spcPts val="0"/>
              </a:spcAft>
              <a:buClr>
                <a:schemeClr val="dk1"/>
              </a:buClr>
              <a:buSzPct val="100000"/>
              <a:buChar char="●"/>
            </a:pPr>
            <a:r>
              <a:rPr lang="en" sz="3600">
                <a:solidFill>
                  <a:schemeClr val="dk1"/>
                </a:solidFill>
              </a:rPr>
              <a:t>Collective meditation is important because you can learn so many new things like how to do Pujas, etc. </a:t>
            </a:r>
            <a:endParaRPr sz="3600">
              <a:solidFill>
                <a:schemeClr val="dk1"/>
              </a:solidFill>
            </a:endParaRPr>
          </a:p>
          <a:p>
            <a:pPr indent="-354330" lvl="0" marL="457200" rtl="0" algn="l">
              <a:spcBef>
                <a:spcPts val="0"/>
              </a:spcBef>
              <a:spcAft>
                <a:spcPts val="0"/>
              </a:spcAft>
              <a:buClr>
                <a:schemeClr val="dk1"/>
              </a:buClr>
              <a:buSzPct val="100000"/>
              <a:buChar char="●"/>
            </a:pPr>
            <a:r>
              <a:rPr lang="en" sz="3600">
                <a:solidFill>
                  <a:schemeClr val="dk1"/>
                </a:solidFill>
              </a:rPr>
              <a:t>To go to the collective meditation in Atlanta GA, you can go to 1122 Cambridge Square to the 1st floor, and you can search other centers (e.g. Sahaja Yoga International School, Canajoharie is in New York when we search it in Google Maps)</a:t>
            </a:r>
            <a:endParaRPr sz="3600">
              <a:solidFill>
                <a:schemeClr val="dk1"/>
              </a:solidFill>
            </a:endParaRPr>
          </a:p>
          <a:p>
            <a:pPr indent="-354330" lvl="0" marL="457200" rtl="0" algn="l">
              <a:spcBef>
                <a:spcPts val="0"/>
              </a:spcBef>
              <a:spcAft>
                <a:spcPts val="0"/>
              </a:spcAft>
              <a:buClr>
                <a:schemeClr val="dk1"/>
              </a:buClr>
              <a:buSzPct val="100000"/>
              <a:buChar char="●"/>
            </a:pPr>
            <a:r>
              <a:rPr lang="en" sz="3600">
                <a:solidFill>
                  <a:schemeClr val="dk1"/>
                </a:solidFill>
              </a:rPr>
              <a:t>For more information, visit: </a:t>
            </a:r>
            <a:endParaRPr sz="3600">
              <a:solidFill>
                <a:schemeClr val="dk1"/>
              </a:solidFill>
            </a:endParaRPr>
          </a:p>
          <a:p>
            <a:pPr indent="-354330" lvl="1" marL="914400" rtl="0" algn="l">
              <a:spcBef>
                <a:spcPts val="0"/>
              </a:spcBef>
              <a:spcAft>
                <a:spcPts val="0"/>
              </a:spcAft>
              <a:buClr>
                <a:schemeClr val="dk1"/>
              </a:buClr>
              <a:buSzPct val="257142"/>
              <a:buChar char="○"/>
            </a:pPr>
            <a:r>
              <a:rPr lang="en" u="sng">
                <a:solidFill>
                  <a:schemeClr val="hlink"/>
                </a:solidFill>
                <a:hlinkClick r:id="rId3"/>
              </a:rPr>
              <a:t>Sahajayoga.org</a:t>
            </a:r>
            <a:endParaRPr/>
          </a:p>
          <a:p>
            <a:pPr indent="-354330" lvl="1" marL="914400" rtl="0" algn="l">
              <a:spcBef>
                <a:spcPts val="0"/>
              </a:spcBef>
              <a:spcAft>
                <a:spcPts val="0"/>
              </a:spcAft>
              <a:buClr>
                <a:schemeClr val="dk1"/>
              </a:buClr>
              <a:buSzPct val="257142"/>
              <a:buChar char="○"/>
            </a:pPr>
            <a:r>
              <a:rPr lang="en" u="sng">
                <a:solidFill>
                  <a:schemeClr val="hlink"/>
                </a:solidFill>
                <a:hlinkClick r:id="rId4"/>
              </a:rPr>
              <a:t>freemeditation.com</a:t>
            </a:r>
            <a:r>
              <a:rPr lang="en"/>
              <a:t>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8C5A5A"/>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