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13" roundtripDataSignature="AMtx7milxE7V1SbSjqQiXNzoH+iXT3st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Hi! My name is Virata! In this presentation I am going to give a short introduction to Sahaja yoga. I will explain about Sahaja Yoga, Kundalini energy, and about Self-Realization.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6"/>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CECD5"/>
            </a:gs>
            <a:gs pos="100000">
              <a:srgbClr val="92BC81"/>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youtube.com/watch?v=zScYiVX_6uM" TargetMode="Externa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ahajayoga.org" TargetMode="External"/><Relationship Id="rId4" Type="http://schemas.openxmlformats.org/officeDocument/2006/relationships/hyperlink" Target="http://freemeditation.com" TargetMode="External"/><Relationship Id="rId5" Type="http://schemas.openxmlformats.org/officeDocument/2006/relationships/hyperlink" Target="https://drive.google.com/open?id=1dFmRkmVTf-KVdxytBaLWX7uIR9HVE_fW" TargetMode="External"/><Relationship Id="rId6" Type="http://schemas.openxmlformats.org/officeDocument/2006/relationships/hyperlink" Target="https://drive.google.com/open?id=1dFmRkmVTf-KVdxytBaLWX7uIR9HVE_f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path path="circle">
            <a:fillToRect b="50%" l="50%" r="50%" t="50%"/>
          </a:path>
          <a:tileRect/>
        </a:gradFill>
      </p:bgPr>
    </p:bg>
    <p:spTree>
      <p:nvGrpSpPr>
        <p:cNvPr id="53" name="Shape 53"/>
        <p:cNvGrpSpPr/>
        <p:nvPr/>
      </p:nvGrpSpPr>
      <p:grpSpPr>
        <a:xfrm>
          <a:off x="0" y="0"/>
          <a:ext cx="0" cy="0"/>
          <a:chOff x="0" y="0"/>
          <a:chExt cx="0" cy="0"/>
        </a:xfrm>
      </p:grpSpPr>
      <p:sp>
        <p:nvSpPr>
          <p:cNvPr id="54" name="Google Shape;54;p1"/>
          <p:cNvSpPr txBox="1"/>
          <p:nvPr>
            <p:ph type="ctrTitle"/>
          </p:nvPr>
        </p:nvSpPr>
        <p:spPr>
          <a:xfrm>
            <a:off x="-168950" y="522800"/>
            <a:ext cx="9533100" cy="2049000"/>
          </a:xfrm>
          <a:prstGeom prst="rect">
            <a:avLst/>
          </a:prstGeom>
          <a:noFill/>
          <a:ln>
            <a:noFill/>
          </a:ln>
        </p:spPr>
        <p:txBody>
          <a:bodyPr anchorCtr="0" anchor="ctr" bIns="91425" lIns="91425" spcFirstLastPara="1" rIns="91425" wrap="square" tIns="91425">
            <a:noAutofit/>
          </a:bodyPr>
          <a:lstStyle/>
          <a:p>
            <a:pPr indent="0" lvl="0" marL="0" rtl="0" algn="ctr">
              <a:lnSpc>
                <a:spcPct val="106000"/>
              </a:lnSpc>
              <a:spcBef>
                <a:spcPts val="0"/>
              </a:spcBef>
              <a:spcAft>
                <a:spcPts val="700"/>
              </a:spcAft>
              <a:buClr>
                <a:schemeClr val="dk1"/>
              </a:buClr>
              <a:buSzPts val="1100"/>
              <a:buFont typeface="Arial"/>
              <a:buNone/>
            </a:pPr>
            <a:r>
              <a:rPr b="1" lang="en" sz="5000">
                <a:solidFill>
                  <a:srgbClr val="C00000"/>
                </a:solidFill>
              </a:rPr>
              <a:t>Introduction to Sahaja Yoga</a:t>
            </a:r>
            <a:endParaRPr b="1" sz="5000"/>
          </a:p>
        </p:txBody>
      </p:sp>
      <p:sp>
        <p:nvSpPr>
          <p:cNvPr id="55" name="Google Shape;55;p1"/>
          <p:cNvSpPr txBox="1"/>
          <p:nvPr>
            <p:ph idx="1" type="subTitle"/>
          </p:nvPr>
        </p:nvSpPr>
        <p:spPr>
          <a:xfrm>
            <a:off x="0" y="2440175"/>
            <a:ext cx="9144000" cy="480900"/>
          </a:xfrm>
          <a:prstGeom prst="rect">
            <a:avLst/>
          </a:prstGeom>
          <a:noFill/>
          <a:ln>
            <a:noFill/>
          </a:ln>
        </p:spPr>
        <p:txBody>
          <a:bodyPr anchorCtr="0" anchor="ctr" bIns="91425" lIns="91425" spcFirstLastPara="1" rIns="91425" wrap="square" tIns="91425">
            <a:noAutofit/>
          </a:bodyPr>
          <a:lstStyle/>
          <a:p>
            <a:pPr indent="0" lvl="0" marL="0" rtl="0" algn="ctr">
              <a:lnSpc>
                <a:spcPct val="106000"/>
              </a:lnSpc>
              <a:spcBef>
                <a:spcPts val="0"/>
              </a:spcBef>
              <a:spcAft>
                <a:spcPts val="700"/>
              </a:spcAft>
              <a:buClr>
                <a:schemeClr val="dk1"/>
              </a:buClr>
              <a:buSzPts val="1100"/>
              <a:buFont typeface="Arial"/>
              <a:buNone/>
            </a:pPr>
            <a:r>
              <a:rPr b="1" lang="en" sz="1600">
                <a:solidFill>
                  <a:srgbClr val="1E4649"/>
                </a:solidFill>
              </a:rPr>
              <a:t>Gr</a:t>
            </a:r>
            <a:r>
              <a:rPr b="1" lang="en" sz="1600">
                <a:solidFill>
                  <a:srgbClr val="1E4649"/>
                </a:solidFill>
              </a:rPr>
              <a:t>ade 1, </a:t>
            </a:r>
            <a:r>
              <a:rPr b="1" lang="en" sz="1600">
                <a:solidFill>
                  <a:srgbClr val="1E4649"/>
                </a:solidFill>
              </a:rPr>
              <a:t>Nirmala Vishwa Vidya  Peetham (Home School), Dunwoody GA (Dekalb County)</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70950"/>
            <a:ext cx="85206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 sz="3200" u="sng">
                <a:solidFill>
                  <a:srgbClr val="993F0D"/>
                </a:solidFill>
              </a:rPr>
              <a:t>What is Sahaja Yoga?</a:t>
            </a:r>
            <a:endParaRPr sz="3200"/>
          </a:p>
        </p:txBody>
      </p:sp>
      <p:sp>
        <p:nvSpPr>
          <p:cNvPr id="61" name="Google Shape;61;p2"/>
          <p:cNvSpPr txBox="1"/>
          <p:nvPr>
            <p:ph idx="1" type="body"/>
          </p:nvPr>
        </p:nvSpPr>
        <p:spPr>
          <a:xfrm>
            <a:off x="568975" y="1189800"/>
            <a:ext cx="7978200" cy="3953700"/>
          </a:xfrm>
          <a:prstGeom prst="rect">
            <a:avLst/>
          </a:prstGeom>
          <a:noFill/>
          <a:ln>
            <a:noFill/>
          </a:ln>
        </p:spPr>
        <p:txBody>
          <a:bodyPr anchorCtr="0" anchor="ctr" bIns="91425" lIns="91425" spcFirstLastPara="1" rIns="91425" wrap="square" tIns="91425">
            <a:noAutofit/>
          </a:bodyPr>
          <a:lstStyle/>
          <a:p>
            <a:pPr indent="-330200" lvl="0" marL="457200" rtl="0" algn="just">
              <a:lnSpc>
                <a:spcPct val="115000"/>
              </a:lnSpc>
              <a:spcBef>
                <a:spcPts val="0"/>
              </a:spcBef>
              <a:spcAft>
                <a:spcPts val="0"/>
              </a:spcAft>
              <a:buClr>
                <a:schemeClr val="dk1"/>
              </a:buClr>
              <a:buSzPts val="1600"/>
              <a:buChar char="●"/>
            </a:pPr>
            <a:r>
              <a:rPr lang="en" sz="1600">
                <a:solidFill>
                  <a:schemeClr val="dk1"/>
                </a:solidFill>
              </a:rPr>
              <a:t>We are surrounded by energy, we can call this energy as God or Mother Nature or Universal energy. But we don’t know how to get connected to this energy or feel its presence. </a:t>
            </a:r>
            <a:endParaRPr sz="1600">
              <a:solidFill>
                <a:schemeClr val="dk1"/>
              </a:solidFill>
            </a:endParaRPr>
          </a:p>
          <a:p>
            <a:pPr indent="-330200" lvl="0" marL="457200" rtl="0" algn="just">
              <a:lnSpc>
                <a:spcPct val="115000"/>
              </a:lnSpc>
              <a:spcBef>
                <a:spcPts val="0"/>
              </a:spcBef>
              <a:spcAft>
                <a:spcPts val="0"/>
              </a:spcAft>
              <a:buClr>
                <a:schemeClr val="dk1"/>
              </a:buClr>
              <a:buSzPts val="1600"/>
              <a:buChar char="●"/>
            </a:pPr>
            <a:r>
              <a:rPr lang="en" sz="1600">
                <a:solidFill>
                  <a:schemeClr val="dk1"/>
                </a:solidFill>
              </a:rPr>
              <a:t>Sahaja Yoga makes us physically feel its presence by a process called self-realization. </a:t>
            </a:r>
            <a:endParaRPr sz="1600">
              <a:solidFill>
                <a:schemeClr val="dk1"/>
              </a:solidFill>
            </a:endParaRPr>
          </a:p>
          <a:p>
            <a:pPr indent="-330200" lvl="0" marL="457200" rtl="0" algn="just">
              <a:lnSpc>
                <a:spcPct val="115000"/>
              </a:lnSpc>
              <a:spcBef>
                <a:spcPts val="0"/>
              </a:spcBef>
              <a:spcAft>
                <a:spcPts val="0"/>
              </a:spcAft>
              <a:buClr>
                <a:schemeClr val="dk1"/>
              </a:buClr>
              <a:buSzPts val="1600"/>
              <a:buChar char="●"/>
            </a:pPr>
            <a:r>
              <a:rPr lang="en" sz="1600">
                <a:solidFill>
                  <a:schemeClr val="dk1"/>
                </a:solidFill>
              </a:rPr>
              <a:t>Shri Mataji Nirmala Devi is the founder of “Sahaja Yoga” meditation, who has given this gift to awaken our inner energy and connect it to the universal energy around us. </a:t>
            </a:r>
            <a:endParaRPr sz="1600">
              <a:solidFill>
                <a:schemeClr val="dk1"/>
              </a:solidFill>
            </a:endParaRPr>
          </a:p>
          <a:p>
            <a:pPr indent="-330200" lvl="0" marL="457200" rtl="0" algn="just">
              <a:lnSpc>
                <a:spcPct val="115000"/>
              </a:lnSpc>
              <a:spcBef>
                <a:spcPts val="0"/>
              </a:spcBef>
              <a:spcAft>
                <a:spcPts val="0"/>
              </a:spcAft>
              <a:buClr>
                <a:schemeClr val="dk1"/>
              </a:buClr>
              <a:buSzPts val="1600"/>
              <a:buChar char="●"/>
            </a:pPr>
            <a:r>
              <a:rPr lang="en" sz="1600">
                <a:solidFill>
                  <a:schemeClr val="dk1"/>
                </a:solidFill>
              </a:rPr>
              <a:t>It is very simple and anybody can feel this experience. </a:t>
            </a:r>
            <a:endParaRPr sz="1600">
              <a:solidFill>
                <a:schemeClr val="dk1"/>
              </a:solidFill>
            </a:endParaRPr>
          </a:p>
          <a:p>
            <a:pPr indent="-330200" lvl="0" marL="457200" rtl="0" algn="just">
              <a:lnSpc>
                <a:spcPct val="115000"/>
              </a:lnSpc>
              <a:spcBef>
                <a:spcPts val="0"/>
              </a:spcBef>
              <a:spcAft>
                <a:spcPts val="0"/>
              </a:spcAft>
              <a:buClr>
                <a:schemeClr val="dk1"/>
              </a:buClr>
              <a:buSzPts val="1600"/>
              <a:buChar char="●"/>
            </a:pPr>
            <a:r>
              <a:rPr lang="en" sz="1600">
                <a:solidFill>
                  <a:schemeClr val="dk1"/>
                </a:solidFill>
              </a:rPr>
              <a:t>By practicing “Sahaja Yoga” meditation, we can always be happy and peaceful.</a:t>
            </a:r>
            <a:endParaRPr sz="1600">
              <a:solidFill>
                <a:schemeClr val="dk1"/>
              </a:solidFill>
            </a:endParaRPr>
          </a:p>
        </p:txBody>
      </p:sp>
      <p:pic>
        <p:nvPicPr>
          <p:cNvPr id="62" name="Google Shape;62;p2"/>
          <p:cNvPicPr preferRelativeResize="0"/>
          <p:nvPr/>
        </p:nvPicPr>
        <p:blipFill rotWithShape="1">
          <a:blip r:embed="rId3">
            <a:alphaModFix/>
          </a:blip>
          <a:srcRect b="-76563" l="-76563" r="-76563" t="-76563"/>
          <a:stretch/>
        </p:blipFill>
        <p:spPr>
          <a:xfrm>
            <a:off x="7539228" y="3538728"/>
            <a:ext cx="1543050" cy="1543050"/>
          </a:xfrm>
          <a:prstGeom prst="ellipse">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488625" y="-12175"/>
            <a:ext cx="101154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86419"/>
              <a:buNone/>
            </a:pPr>
            <a:r>
              <a:rPr b="1" lang="en" sz="3600" u="sng">
                <a:solidFill>
                  <a:srgbClr val="993F0D"/>
                </a:solidFill>
              </a:rPr>
              <a:t>Chakras, Channels &amp; Self-Realization </a:t>
            </a:r>
            <a:endParaRPr u="sng"/>
          </a:p>
          <a:p>
            <a:pPr indent="0" lvl="0" marL="0" rtl="0" algn="l">
              <a:lnSpc>
                <a:spcPct val="100000"/>
              </a:lnSpc>
              <a:spcBef>
                <a:spcPts val="0"/>
              </a:spcBef>
              <a:spcAft>
                <a:spcPts val="0"/>
              </a:spcAft>
              <a:buSzPct val="111111"/>
              <a:buNone/>
            </a:pPr>
            <a:r>
              <a:t/>
            </a:r>
            <a:endParaRPr/>
          </a:p>
        </p:txBody>
      </p:sp>
      <p:sp>
        <p:nvSpPr>
          <p:cNvPr id="68" name="Google Shape;68;p3"/>
          <p:cNvSpPr txBox="1"/>
          <p:nvPr>
            <p:ph idx="1" type="body"/>
          </p:nvPr>
        </p:nvSpPr>
        <p:spPr>
          <a:xfrm>
            <a:off x="5950" y="671450"/>
            <a:ext cx="4955700" cy="679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b="1" lang="en" sz="1600" u="sng">
                <a:solidFill>
                  <a:schemeClr val="dk1"/>
                </a:solidFill>
              </a:rPr>
              <a:t>Chakras:</a:t>
            </a:r>
            <a:r>
              <a:rPr b="1" lang="en" sz="1600">
                <a:solidFill>
                  <a:schemeClr val="dk1"/>
                </a:solidFill>
              </a:rPr>
              <a:t> </a:t>
            </a:r>
            <a:r>
              <a:rPr lang="en" sz="1600">
                <a:solidFill>
                  <a:schemeClr val="dk1"/>
                </a:solidFill>
              </a:rPr>
              <a:t>Chakras are like energy centers which control different parts within us. Sahaja Yoga guides on how to take care of our seven chakras: Mooladhara, Swadhisthana, Nabhi (Void), Anahata, Vishuddhi, Agnya, and Sahastrara. When our chakras are in balance, we will be healthy.</a:t>
            </a:r>
            <a:endParaRPr sz="1600">
              <a:solidFill>
                <a:schemeClr val="dk1"/>
              </a:solidFill>
            </a:endParaRPr>
          </a:p>
        </p:txBody>
      </p:sp>
      <p:sp>
        <p:nvSpPr>
          <p:cNvPr id="69" name="Google Shape;69;p3"/>
          <p:cNvSpPr txBox="1"/>
          <p:nvPr>
            <p:ph idx="1" type="body"/>
          </p:nvPr>
        </p:nvSpPr>
        <p:spPr>
          <a:xfrm>
            <a:off x="0" y="2599675"/>
            <a:ext cx="4955700" cy="679800"/>
          </a:xfrm>
          <a:prstGeom prst="rect">
            <a:avLst/>
          </a:prstGeom>
          <a:noFill/>
          <a:ln>
            <a:noFill/>
          </a:ln>
        </p:spPr>
        <p:txBody>
          <a:bodyPr anchorCtr="0" anchor="t" bIns="91425" lIns="91425" spcFirstLastPara="1" rIns="91425" wrap="square" tIns="91425">
            <a:normAutofit fontScale="85000" lnSpcReduction="20000"/>
          </a:bodyPr>
          <a:lstStyle/>
          <a:p>
            <a:pPr indent="-314960" lvl="0" marL="457200" rtl="0" algn="l">
              <a:lnSpc>
                <a:spcPct val="115000"/>
              </a:lnSpc>
              <a:spcBef>
                <a:spcPts val="0"/>
              </a:spcBef>
              <a:spcAft>
                <a:spcPts val="0"/>
              </a:spcAft>
              <a:buClr>
                <a:schemeClr val="dk1"/>
              </a:buClr>
              <a:buSzPct val="100000"/>
              <a:buChar char="●"/>
            </a:pPr>
            <a:r>
              <a:rPr b="1" lang="en" sz="1600" u="sng">
                <a:solidFill>
                  <a:schemeClr val="dk1"/>
                </a:solidFill>
              </a:rPr>
              <a:t>Channels:</a:t>
            </a:r>
            <a:r>
              <a:rPr b="1" lang="en" sz="1600">
                <a:solidFill>
                  <a:schemeClr val="dk1"/>
                </a:solidFill>
              </a:rPr>
              <a:t> </a:t>
            </a:r>
            <a:r>
              <a:rPr lang="en" sz="1600">
                <a:solidFill>
                  <a:schemeClr val="dk1"/>
                </a:solidFill>
              </a:rPr>
              <a:t>There are 3 Channels within us which control our past, present and future activities.</a:t>
            </a:r>
            <a:endParaRPr sz="1600">
              <a:solidFill>
                <a:schemeClr val="dk1"/>
              </a:solidFill>
            </a:endParaRPr>
          </a:p>
        </p:txBody>
      </p:sp>
      <p:sp>
        <p:nvSpPr>
          <p:cNvPr id="70" name="Google Shape;70;p3"/>
          <p:cNvSpPr txBox="1"/>
          <p:nvPr>
            <p:ph idx="1" type="body"/>
          </p:nvPr>
        </p:nvSpPr>
        <p:spPr>
          <a:xfrm>
            <a:off x="5950" y="3190825"/>
            <a:ext cx="4955700" cy="955500"/>
          </a:xfrm>
          <a:prstGeom prst="rect">
            <a:avLst/>
          </a:prstGeom>
          <a:noFill/>
          <a:ln>
            <a:noFill/>
          </a:ln>
        </p:spPr>
        <p:txBody>
          <a:bodyPr anchorCtr="0" anchor="t" bIns="91425" lIns="91425" spcFirstLastPara="1" rIns="91425" wrap="square" tIns="91425">
            <a:normAutofit fontScale="85000" lnSpcReduction="20000"/>
          </a:bodyPr>
          <a:lstStyle/>
          <a:p>
            <a:pPr indent="-314960" lvl="0" marL="457200" rtl="0" algn="l">
              <a:lnSpc>
                <a:spcPct val="115000"/>
              </a:lnSpc>
              <a:spcBef>
                <a:spcPts val="0"/>
              </a:spcBef>
              <a:spcAft>
                <a:spcPts val="0"/>
              </a:spcAft>
              <a:buClr>
                <a:schemeClr val="dk1"/>
              </a:buClr>
              <a:buSzPct val="100000"/>
              <a:buChar char="●"/>
            </a:pPr>
            <a:r>
              <a:rPr b="1" lang="en" sz="1600" u="sng">
                <a:solidFill>
                  <a:schemeClr val="dk1"/>
                </a:solidFill>
              </a:rPr>
              <a:t>Kundalini energy:</a:t>
            </a:r>
            <a:r>
              <a:rPr lang="en" sz="1600">
                <a:solidFill>
                  <a:schemeClr val="dk1"/>
                </a:solidFill>
              </a:rPr>
              <a:t> Kundalini energy is motherly energy inside us. It’s in the bottom of the spinal cord in a triangular bone.</a:t>
            </a:r>
            <a:endParaRPr sz="1600">
              <a:solidFill>
                <a:schemeClr val="dk1"/>
              </a:solidFill>
            </a:endParaRPr>
          </a:p>
        </p:txBody>
      </p:sp>
      <p:sp>
        <p:nvSpPr>
          <p:cNvPr id="71" name="Google Shape;71;p3"/>
          <p:cNvSpPr txBox="1"/>
          <p:nvPr>
            <p:ph idx="1" type="body"/>
          </p:nvPr>
        </p:nvSpPr>
        <p:spPr>
          <a:xfrm>
            <a:off x="5950" y="4185250"/>
            <a:ext cx="9079800" cy="955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b="1" lang="en" sz="1600" u="sng">
                <a:solidFill>
                  <a:schemeClr val="dk1"/>
                </a:solidFill>
              </a:rPr>
              <a:t>Self-Realization:</a:t>
            </a:r>
            <a:r>
              <a:rPr lang="en" sz="1600">
                <a:solidFill>
                  <a:schemeClr val="dk1"/>
                </a:solidFill>
              </a:rPr>
              <a:t> When our Kundalini energy rises and passes through all the chakras and reaches the chakra on top of our head, and gets connected with the divine energy around us, this is called Self-Realization. We can feel this in our hands as cool breeze.</a:t>
            </a:r>
            <a:endParaRPr sz="1600">
              <a:solidFill>
                <a:schemeClr val="dk1"/>
              </a:solidFill>
            </a:endParaRPr>
          </a:p>
        </p:txBody>
      </p:sp>
      <p:pic>
        <p:nvPicPr>
          <p:cNvPr descr="Image" id="72" name="Google Shape;72;p3"/>
          <p:cNvPicPr preferRelativeResize="0"/>
          <p:nvPr/>
        </p:nvPicPr>
        <p:blipFill rotWithShape="1">
          <a:blip r:embed="rId3">
            <a:alphaModFix/>
          </a:blip>
          <a:srcRect b="0" l="0" r="0" t="0"/>
          <a:stretch/>
        </p:blipFill>
        <p:spPr>
          <a:xfrm>
            <a:off x="4834900" y="1007250"/>
            <a:ext cx="4250997" cy="31015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311700" y="445025"/>
            <a:ext cx="85050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86419"/>
              <a:buNone/>
            </a:pPr>
            <a:r>
              <a:rPr b="1" lang="en" sz="3600" u="sng">
                <a:solidFill>
                  <a:srgbClr val="993F0D"/>
                </a:solidFill>
              </a:rPr>
              <a:t>Benefits </a:t>
            </a:r>
            <a:endParaRPr u="sng"/>
          </a:p>
        </p:txBody>
      </p:sp>
      <p:sp>
        <p:nvSpPr>
          <p:cNvPr id="78" name="Google Shape;78;p4"/>
          <p:cNvSpPr txBox="1"/>
          <p:nvPr>
            <p:ph idx="1" type="body"/>
          </p:nvPr>
        </p:nvSpPr>
        <p:spPr>
          <a:xfrm>
            <a:off x="0" y="1228675"/>
            <a:ext cx="9144000" cy="3849000"/>
          </a:xfrm>
          <a:prstGeom prst="rect">
            <a:avLst/>
          </a:prstGeom>
          <a:noFill/>
          <a:ln>
            <a:noFill/>
          </a:ln>
        </p:spPr>
        <p:txBody>
          <a:bodyPr anchorCtr="0" anchor="ctr" bIns="91425" lIns="91425" spcFirstLastPara="1" rIns="91425" wrap="square" tIns="91425">
            <a:noAutofit/>
          </a:bodyPr>
          <a:lstStyle/>
          <a:p>
            <a:pPr indent="0" lvl="0" marL="457200" rtl="0" algn="just">
              <a:lnSpc>
                <a:spcPct val="115000"/>
              </a:lnSpc>
              <a:spcBef>
                <a:spcPts val="0"/>
              </a:spcBef>
              <a:spcAft>
                <a:spcPts val="0"/>
              </a:spcAft>
              <a:buNone/>
            </a:pPr>
            <a:r>
              <a:rPr lang="en" sz="1600">
                <a:solidFill>
                  <a:schemeClr val="dk1"/>
                </a:solidFill>
              </a:rPr>
              <a:t>When we practice Sahaja Yoga meditation everyday morning and evening (around 5 to 10 minutes), and meditate in a group (called as collective meditation) at least once a week, it helps us in many ways:</a:t>
            </a:r>
            <a:endParaRPr sz="1600">
              <a:solidFill>
                <a:schemeClr val="dk1"/>
              </a:solidFill>
            </a:endParaRPr>
          </a:p>
          <a:p>
            <a:pPr indent="0" lvl="0" marL="0" rtl="0" algn="just">
              <a:lnSpc>
                <a:spcPct val="115000"/>
              </a:lnSpc>
              <a:spcBef>
                <a:spcPts val="0"/>
              </a:spcBef>
              <a:spcAft>
                <a:spcPts val="0"/>
              </a:spcAft>
              <a:buSzPts val="1800"/>
              <a:buNone/>
            </a:pPr>
            <a:r>
              <a:t/>
            </a:r>
            <a:endParaRPr sz="1600">
              <a:solidFill>
                <a:schemeClr val="dk1"/>
              </a:solidFill>
            </a:endParaRPr>
          </a:p>
          <a:p>
            <a:pPr indent="-330200" lvl="1" marL="914400" rtl="0" algn="just">
              <a:lnSpc>
                <a:spcPct val="115000"/>
              </a:lnSpc>
              <a:spcBef>
                <a:spcPts val="0"/>
              </a:spcBef>
              <a:spcAft>
                <a:spcPts val="0"/>
              </a:spcAft>
              <a:buClr>
                <a:schemeClr val="dk1"/>
              </a:buClr>
              <a:buSzPts val="1600"/>
              <a:buChar char="○"/>
            </a:pPr>
            <a:r>
              <a:rPr lang="en" sz="1600">
                <a:solidFill>
                  <a:schemeClr val="dk1"/>
                </a:solidFill>
              </a:rPr>
              <a:t>It cures all physical, mental, and emotional problems </a:t>
            </a:r>
            <a:endParaRPr sz="1600">
              <a:solidFill>
                <a:schemeClr val="dk1"/>
              </a:solidFill>
            </a:endParaRPr>
          </a:p>
          <a:p>
            <a:pPr indent="-330200" lvl="1" marL="914400" rtl="0" algn="just">
              <a:lnSpc>
                <a:spcPct val="115000"/>
              </a:lnSpc>
              <a:spcBef>
                <a:spcPts val="0"/>
              </a:spcBef>
              <a:spcAft>
                <a:spcPts val="0"/>
              </a:spcAft>
              <a:buClr>
                <a:schemeClr val="dk1"/>
              </a:buClr>
              <a:buSzPts val="1600"/>
              <a:buChar char="○"/>
            </a:pPr>
            <a:r>
              <a:rPr lang="en" sz="1600">
                <a:solidFill>
                  <a:schemeClr val="dk1"/>
                </a:solidFill>
              </a:rPr>
              <a:t>It makes us peaceful, and always keeps us in balance </a:t>
            </a:r>
            <a:endParaRPr sz="1600">
              <a:solidFill>
                <a:schemeClr val="dk1"/>
              </a:solidFill>
            </a:endParaRPr>
          </a:p>
          <a:p>
            <a:pPr indent="-330200" lvl="1" marL="914400" rtl="0" algn="just">
              <a:lnSpc>
                <a:spcPct val="115000"/>
              </a:lnSpc>
              <a:spcBef>
                <a:spcPts val="0"/>
              </a:spcBef>
              <a:spcAft>
                <a:spcPts val="0"/>
              </a:spcAft>
              <a:buClr>
                <a:schemeClr val="dk1"/>
              </a:buClr>
              <a:buSzPts val="1600"/>
              <a:buChar char="○"/>
            </a:pPr>
            <a:r>
              <a:rPr lang="en" sz="1600">
                <a:solidFill>
                  <a:schemeClr val="dk1"/>
                </a:solidFill>
              </a:rPr>
              <a:t>It gives us good health, and happiness</a:t>
            </a:r>
            <a:endParaRPr sz="1600">
              <a:solidFill>
                <a:schemeClr val="dk1"/>
              </a:solidFill>
            </a:endParaRPr>
          </a:p>
          <a:p>
            <a:pPr indent="-330200" lvl="1" marL="914400" rtl="0" algn="just">
              <a:lnSpc>
                <a:spcPct val="115000"/>
              </a:lnSpc>
              <a:spcBef>
                <a:spcPts val="0"/>
              </a:spcBef>
              <a:spcAft>
                <a:spcPts val="0"/>
              </a:spcAft>
              <a:buClr>
                <a:schemeClr val="dk1"/>
              </a:buClr>
              <a:buSzPts val="1600"/>
              <a:buChar char="○"/>
            </a:pPr>
            <a:r>
              <a:rPr lang="en" sz="1600">
                <a:solidFill>
                  <a:schemeClr val="dk1"/>
                </a:solidFill>
              </a:rPr>
              <a:t>It teaches us to help each other, and enjoy as a group</a:t>
            </a:r>
            <a:endParaRPr sz="1600">
              <a:solidFill>
                <a:schemeClr val="dk1"/>
              </a:solidFill>
            </a:endParaRPr>
          </a:p>
          <a:p>
            <a:pPr indent="-330200" lvl="1" marL="914400" rtl="0" algn="just">
              <a:lnSpc>
                <a:spcPct val="115000"/>
              </a:lnSpc>
              <a:spcBef>
                <a:spcPts val="0"/>
              </a:spcBef>
              <a:spcAft>
                <a:spcPts val="0"/>
              </a:spcAft>
              <a:buClr>
                <a:schemeClr val="dk1"/>
              </a:buClr>
              <a:buSzPts val="1600"/>
              <a:buChar char="○"/>
            </a:pPr>
            <a:r>
              <a:rPr lang="en" sz="1600">
                <a:solidFill>
                  <a:schemeClr val="dk1"/>
                </a:solidFill>
              </a:rPr>
              <a:t>It will make us free from stress, and tensions</a:t>
            </a:r>
            <a:endParaRPr sz="1600">
              <a:solidFill>
                <a:schemeClr val="dk1"/>
              </a:solidFill>
            </a:endParaRPr>
          </a:p>
          <a:p>
            <a:pPr indent="0" lvl="0" marL="0" rtl="0" algn="just">
              <a:lnSpc>
                <a:spcPct val="115000"/>
              </a:lnSpc>
              <a:spcBef>
                <a:spcPts val="0"/>
              </a:spcBef>
              <a:spcAft>
                <a:spcPts val="0"/>
              </a:spcAft>
              <a:buSzPts val="1800"/>
              <a:buNone/>
            </a:pPr>
            <a:r>
              <a:t/>
            </a:r>
            <a:endParaRPr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ph type="title"/>
          </p:nvPr>
        </p:nvSpPr>
        <p:spPr>
          <a:xfrm>
            <a:off x="0" y="90050"/>
            <a:ext cx="9144000" cy="5889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30554"/>
              <a:buFont typeface="Arial"/>
              <a:buNone/>
            </a:pPr>
            <a:r>
              <a:rPr b="1" lang="en" sz="3600" u="sng">
                <a:solidFill>
                  <a:srgbClr val="993F0D"/>
                </a:solidFill>
              </a:rPr>
              <a:t>Experience Self-Realization by Shri Mataji</a:t>
            </a:r>
            <a:endParaRPr b="1" sz="3600" u="sng">
              <a:solidFill>
                <a:srgbClr val="993F0D"/>
              </a:solidFill>
            </a:endParaRPr>
          </a:p>
        </p:txBody>
      </p:sp>
      <p:sp>
        <p:nvSpPr>
          <p:cNvPr id="84" name="Google Shape;84;p5"/>
          <p:cNvSpPr txBox="1"/>
          <p:nvPr/>
        </p:nvSpPr>
        <p:spPr>
          <a:xfrm>
            <a:off x="2121225" y="1126325"/>
            <a:ext cx="4430100" cy="123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85" name="Google Shape;85;p5" title="HH Shri Mataji Nirmala Devi gives Self Realization - English">
            <a:hlinkClick r:id="rId3"/>
          </p:cNvPr>
          <p:cNvPicPr preferRelativeResize="0"/>
          <p:nvPr/>
        </p:nvPicPr>
        <p:blipFill rotWithShape="1">
          <a:blip r:embed="rId4">
            <a:alphaModFix/>
          </a:blip>
          <a:srcRect b="0" l="0" r="0" t="0"/>
          <a:stretch/>
        </p:blipFill>
        <p:spPr>
          <a:xfrm>
            <a:off x="75" y="775100"/>
            <a:ext cx="9143850" cy="4643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ph type="title"/>
          </p:nvPr>
        </p:nvSpPr>
        <p:spPr>
          <a:xfrm>
            <a:off x="311700" y="297875"/>
            <a:ext cx="8520600" cy="581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3200" u="sng">
                <a:solidFill>
                  <a:srgbClr val="993F0D"/>
                </a:solidFill>
              </a:rPr>
              <a:t>Daily meditation</a:t>
            </a:r>
            <a:endParaRPr b="1" sz="3200" u="sng">
              <a:solidFill>
                <a:srgbClr val="993F0D"/>
              </a:solidFill>
            </a:endParaRPr>
          </a:p>
          <a:p>
            <a:pPr indent="0" lvl="0" marL="0" rtl="0" algn="ctr">
              <a:lnSpc>
                <a:spcPct val="100000"/>
              </a:lnSpc>
              <a:spcBef>
                <a:spcPts val="800"/>
              </a:spcBef>
              <a:spcAft>
                <a:spcPts val="0"/>
              </a:spcAft>
              <a:buSzPts val="2800"/>
              <a:buNone/>
            </a:pPr>
            <a:r>
              <a:t/>
            </a:r>
            <a:endParaRPr sz="2400"/>
          </a:p>
        </p:txBody>
      </p:sp>
      <p:pic>
        <p:nvPicPr>
          <p:cNvPr id="91" name="Google Shape;91;p6"/>
          <p:cNvPicPr preferRelativeResize="0"/>
          <p:nvPr/>
        </p:nvPicPr>
        <p:blipFill rotWithShape="1">
          <a:blip r:embed="rId3">
            <a:alphaModFix/>
          </a:blip>
          <a:srcRect b="0" l="0" r="0" t="0"/>
          <a:stretch/>
        </p:blipFill>
        <p:spPr>
          <a:xfrm>
            <a:off x="152550" y="1719888"/>
            <a:ext cx="8839199" cy="2514601"/>
          </a:xfrm>
          <a:prstGeom prst="rect">
            <a:avLst/>
          </a:prstGeom>
          <a:noFill/>
          <a:ln>
            <a:noFill/>
          </a:ln>
        </p:spPr>
      </p:pic>
      <p:sp>
        <p:nvSpPr>
          <p:cNvPr id="92" name="Google Shape;92;p6"/>
          <p:cNvSpPr txBox="1"/>
          <p:nvPr/>
        </p:nvSpPr>
        <p:spPr>
          <a:xfrm>
            <a:off x="152550" y="4248150"/>
            <a:ext cx="2992200" cy="581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Mother Kundalini, please balance my Left channel </a:t>
            </a:r>
            <a:endParaRPr b="1" i="0" sz="1200" u="none" cap="none" strike="noStrike">
              <a:solidFill>
                <a:schemeClr val="dk1"/>
              </a:solidFill>
              <a:latin typeface="Arial"/>
              <a:ea typeface="Arial"/>
              <a:cs typeface="Arial"/>
              <a:sym typeface="Arial"/>
            </a:endParaRPr>
          </a:p>
        </p:txBody>
      </p:sp>
      <p:sp>
        <p:nvSpPr>
          <p:cNvPr id="93" name="Google Shape;93;p6"/>
          <p:cNvSpPr txBox="1"/>
          <p:nvPr/>
        </p:nvSpPr>
        <p:spPr>
          <a:xfrm>
            <a:off x="311700" y="879575"/>
            <a:ext cx="8680200" cy="840600"/>
          </a:xfrm>
          <a:prstGeom prst="rect">
            <a:avLst/>
          </a:prstGeom>
          <a:noFill/>
          <a:ln>
            <a:noFill/>
          </a:ln>
        </p:spPr>
        <p:txBody>
          <a:bodyPr anchorCtr="0" anchor="ctr" bIns="91425" lIns="91425" spcFirstLastPara="1" rIns="91425" wrap="square" tIns="91425">
            <a:noAutofit/>
          </a:bodyPr>
          <a:lstStyle/>
          <a:p>
            <a:pPr indent="0" lvl="0" marL="457200" marR="0" rtl="0" algn="just">
              <a:lnSpc>
                <a:spcPct val="100000"/>
              </a:lnSpc>
              <a:spcBef>
                <a:spcPts val="0"/>
              </a:spcBef>
              <a:spcAft>
                <a:spcPts val="0"/>
              </a:spcAft>
              <a:buNone/>
            </a:pPr>
            <a:r>
              <a:rPr b="0" i="0" lang="en" sz="1600" u="none" cap="none" strike="noStrike">
                <a:solidFill>
                  <a:schemeClr val="dk1"/>
                </a:solidFill>
                <a:latin typeface="Arial"/>
                <a:ea typeface="Arial"/>
                <a:cs typeface="Arial"/>
                <a:sym typeface="Arial"/>
              </a:rPr>
              <a:t>You need to clean all 3 channels: left, right and central channels daily to remove imbalances, and sit in balance for a few minutes to feel the cool breeze and peacefulness. This is called Meditation.</a:t>
            </a:r>
            <a:endParaRPr b="0" i="0" sz="1600" u="none" cap="none" strike="noStrike">
              <a:solidFill>
                <a:schemeClr val="dk1"/>
              </a:solidFill>
              <a:latin typeface="Arial"/>
              <a:ea typeface="Arial"/>
              <a:cs typeface="Arial"/>
              <a:sym typeface="Arial"/>
            </a:endParaRPr>
          </a:p>
        </p:txBody>
      </p:sp>
      <p:sp>
        <p:nvSpPr>
          <p:cNvPr id="94" name="Google Shape;94;p6"/>
          <p:cNvSpPr txBox="1"/>
          <p:nvPr/>
        </p:nvSpPr>
        <p:spPr>
          <a:xfrm>
            <a:off x="3195825" y="4238250"/>
            <a:ext cx="3000000" cy="581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Mother Kundalini, please balance my Right channel	</a:t>
            </a:r>
            <a:endParaRPr b="1" i="0" sz="1200" u="none" cap="none" strike="noStrike">
              <a:solidFill>
                <a:schemeClr val="dk1"/>
              </a:solidFill>
              <a:latin typeface="Arial"/>
              <a:ea typeface="Arial"/>
              <a:cs typeface="Arial"/>
              <a:sym typeface="Arial"/>
            </a:endParaRPr>
          </a:p>
        </p:txBody>
      </p:sp>
      <p:sp>
        <p:nvSpPr>
          <p:cNvPr id="95" name="Google Shape;95;p6"/>
          <p:cNvSpPr txBox="1"/>
          <p:nvPr/>
        </p:nvSpPr>
        <p:spPr>
          <a:xfrm>
            <a:off x="6300025" y="4238250"/>
            <a:ext cx="2844000" cy="7941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Mother Kundalini, please keep me in the present </a:t>
            </a:r>
            <a:br>
              <a:rPr b="1" i="0" lang="en" sz="1200" u="none" cap="none" strike="noStrike">
                <a:solidFill>
                  <a:schemeClr val="dk1"/>
                </a:solidFill>
                <a:latin typeface="Arial"/>
                <a:ea typeface="Arial"/>
                <a:cs typeface="Arial"/>
                <a:sym typeface="Arial"/>
              </a:rPr>
            </a:br>
            <a:r>
              <a:rPr b="1" i="0" lang="en" sz="1200" u="none" cap="none" strike="noStrike">
                <a:solidFill>
                  <a:schemeClr val="dk1"/>
                </a:solidFill>
                <a:latin typeface="Arial"/>
                <a:ea typeface="Arial"/>
                <a:cs typeface="Arial"/>
                <a:sym typeface="Arial"/>
              </a:rPr>
              <a:t>(</a:t>
            </a:r>
            <a:r>
              <a:rPr b="1" i="1" lang="en" sz="1200" u="none" cap="none" strike="noStrike">
                <a:solidFill>
                  <a:schemeClr val="dk1"/>
                </a:solidFill>
                <a:latin typeface="Arial"/>
                <a:ea typeface="Arial"/>
                <a:cs typeface="Arial"/>
                <a:sym typeface="Arial"/>
              </a:rPr>
              <a:t>balancing the Central channel</a:t>
            </a:r>
            <a:r>
              <a:rPr b="1" i="0" lang="en" sz="1200" u="none" cap="none" strike="noStrike">
                <a:solidFill>
                  <a:schemeClr val="dk1"/>
                </a:solidFill>
                <a:latin typeface="Arial"/>
                <a:ea typeface="Arial"/>
                <a:cs typeface="Arial"/>
                <a:sym typeface="Arial"/>
              </a:rPr>
              <a:t>)</a:t>
            </a:r>
            <a:endParaRPr b="1" i="0" sz="12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7"/>
          <p:cNvSpPr txBox="1"/>
          <p:nvPr>
            <p:ph idx="1" type="body"/>
          </p:nvPr>
        </p:nvSpPr>
        <p:spPr>
          <a:xfrm>
            <a:off x="0" y="676575"/>
            <a:ext cx="9144000" cy="4466700"/>
          </a:xfrm>
          <a:prstGeom prst="rect">
            <a:avLst/>
          </a:prstGeom>
          <a:noFill/>
          <a:ln>
            <a:noFill/>
          </a:ln>
        </p:spPr>
        <p:txBody>
          <a:bodyPr anchorCtr="0" anchor="t" bIns="91425" lIns="91425" spcFirstLastPara="1" rIns="91425" wrap="square" tIns="91425">
            <a:normAutofit/>
          </a:bodyPr>
          <a:lstStyle/>
          <a:p>
            <a:pPr indent="-330200" lvl="0" marL="457200" rtl="0" algn="just">
              <a:lnSpc>
                <a:spcPct val="115000"/>
              </a:lnSpc>
              <a:spcBef>
                <a:spcPts val="0"/>
              </a:spcBef>
              <a:spcAft>
                <a:spcPts val="0"/>
              </a:spcAft>
              <a:buClr>
                <a:schemeClr val="dk1"/>
              </a:buClr>
              <a:buSzPts val="1600"/>
              <a:buAutoNum type="arabicPeriod"/>
            </a:pPr>
            <a:r>
              <a:rPr lang="en" sz="1600">
                <a:solidFill>
                  <a:schemeClr val="dk1"/>
                </a:solidFill>
              </a:rPr>
              <a:t>Collective meditation is important because we can feel more calmness, improve our meditation and learn so many techniques to keep us always in balance</a:t>
            </a:r>
            <a:endParaRPr sz="1600">
              <a:solidFill>
                <a:schemeClr val="dk1"/>
              </a:solidFill>
            </a:endParaRPr>
          </a:p>
          <a:p>
            <a:pPr indent="0" lvl="0" marL="0" rtl="0" algn="just">
              <a:lnSpc>
                <a:spcPct val="115000"/>
              </a:lnSpc>
              <a:spcBef>
                <a:spcPts val="0"/>
              </a:spcBef>
              <a:spcAft>
                <a:spcPts val="0"/>
              </a:spcAft>
              <a:buSzPts val="1800"/>
              <a:buNone/>
            </a:pPr>
            <a:r>
              <a:t/>
            </a:r>
            <a:endParaRPr sz="1600">
              <a:solidFill>
                <a:schemeClr val="dk1"/>
              </a:solidFill>
            </a:endParaRPr>
          </a:p>
          <a:p>
            <a:pPr indent="-330200" lvl="0" marL="457200" rtl="0" algn="just">
              <a:lnSpc>
                <a:spcPct val="115000"/>
              </a:lnSpc>
              <a:spcBef>
                <a:spcPts val="0"/>
              </a:spcBef>
              <a:spcAft>
                <a:spcPts val="0"/>
              </a:spcAft>
              <a:buClr>
                <a:schemeClr val="dk1"/>
              </a:buClr>
              <a:buSzPts val="1600"/>
              <a:buAutoNum type="arabicPeriod"/>
            </a:pPr>
            <a:r>
              <a:rPr lang="en" sz="1600">
                <a:solidFill>
                  <a:schemeClr val="dk1"/>
                </a:solidFill>
              </a:rPr>
              <a:t>To attend collective meditation in Atlanta, GA, please visit 1122 Cambridge Square (basement) or search other centers near you (example: Sahaja Yoga International School, Canajoharie is in New York when we search it in Google Maps).</a:t>
            </a:r>
            <a:endParaRPr sz="1600">
              <a:solidFill>
                <a:schemeClr val="dk1"/>
              </a:solidFill>
            </a:endParaRPr>
          </a:p>
          <a:p>
            <a:pPr indent="0" lvl="0" marL="457200" rtl="0" algn="just">
              <a:lnSpc>
                <a:spcPct val="115000"/>
              </a:lnSpc>
              <a:spcBef>
                <a:spcPts val="0"/>
              </a:spcBef>
              <a:spcAft>
                <a:spcPts val="0"/>
              </a:spcAft>
              <a:buSzPts val="1800"/>
              <a:buNone/>
            </a:pPr>
            <a:r>
              <a:t/>
            </a:r>
            <a:endParaRPr sz="1600">
              <a:solidFill>
                <a:schemeClr val="dk1"/>
              </a:solidFill>
            </a:endParaRPr>
          </a:p>
          <a:p>
            <a:pPr indent="-330200" lvl="0" marL="457200" rtl="0" algn="just">
              <a:lnSpc>
                <a:spcPct val="115000"/>
              </a:lnSpc>
              <a:spcBef>
                <a:spcPts val="0"/>
              </a:spcBef>
              <a:spcAft>
                <a:spcPts val="0"/>
              </a:spcAft>
              <a:buClr>
                <a:schemeClr val="dk1"/>
              </a:buClr>
              <a:buSzPts val="1600"/>
              <a:buAutoNum type="arabicPeriod"/>
            </a:pPr>
            <a:r>
              <a:rPr lang="en" sz="1600">
                <a:solidFill>
                  <a:schemeClr val="dk1"/>
                </a:solidFill>
              </a:rPr>
              <a:t>For more information, visit: </a:t>
            </a:r>
            <a:endParaRPr sz="1600">
              <a:solidFill>
                <a:schemeClr val="dk1"/>
              </a:solidFill>
            </a:endParaRPr>
          </a:p>
          <a:p>
            <a:pPr indent="0" lvl="0" marL="0" rtl="0" algn="just">
              <a:lnSpc>
                <a:spcPct val="115000"/>
              </a:lnSpc>
              <a:spcBef>
                <a:spcPts val="0"/>
              </a:spcBef>
              <a:spcAft>
                <a:spcPts val="0"/>
              </a:spcAft>
              <a:buSzPts val="1800"/>
              <a:buNone/>
            </a:pPr>
            <a:r>
              <a:t/>
            </a:r>
            <a:endParaRPr sz="1600">
              <a:solidFill>
                <a:schemeClr val="dk1"/>
              </a:solidFill>
            </a:endParaRPr>
          </a:p>
          <a:p>
            <a:pPr indent="-330200" lvl="1" marL="914400" rtl="0" algn="just">
              <a:lnSpc>
                <a:spcPct val="115000"/>
              </a:lnSpc>
              <a:spcBef>
                <a:spcPts val="0"/>
              </a:spcBef>
              <a:spcAft>
                <a:spcPts val="0"/>
              </a:spcAft>
              <a:buSzPts val="1600"/>
              <a:buChar char="○"/>
            </a:pPr>
            <a:r>
              <a:rPr lang="en" sz="1600" u="sng">
                <a:solidFill>
                  <a:schemeClr val="hlink"/>
                </a:solidFill>
                <a:hlinkClick r:id="rId3"/>
              </a:rPr>
              <a:t>sahajayoga.org</a:t>
            </a:r>
            <a:endParaRPr sz="1600"/>
          </a:p>
          <a:p>
            <a:pPr indent="-330200" lvl="1" marL="914400" rtl="0" algn="just">
              <a:lnSpc>
                <a:spcPct val="115000"/>
              </a:lnSpc>
              <a:spcBef>
                <a:spcPts val="0"/>
              </a:spcBef>
              <a:spcAft>
                <a:spcPts val="0"/>
              </a:spcAft>
              <a:buSzPts val="1600"/>
              <a:buChar char="○"/>
            </a:pPr>
            <a:r>
              <a:rPr lang="en" sz="1600" u="sng">
                <a:solidFill>
                  <a:schemeClr val="hlink"/>
                </a:solidFill>
                <a:hlinkClick r:id="rId4"/>
              </a:rPr>
              <a:t>freemeditation.com</a:t>
            </a:r>
            <a:endParaRPr sz="1600"/>
          </a:p>
          <a:p>
            <a:pPr indent="-330200" lvl="1" marL="914400" rtl="0" algn="just">
              <a:lnSpc>
                <a:spcPct val="115000"/>
              </a:lnSpc>
              <a:spcBef>
                <a:spcPts val="0"/>
              </a:spcBef>
              <a:spcAft>
                <a:spcPts val="0"/>
              </a:spcAft>
              <a:buSzPts val="1600"/>
              <a:buChar char="○"/>
            </a:pPr>
            <a:r>
              <a:rPr lang="en" sz="1600" u="sng">
                <a:solidFill>
                  <a:schemeClr val="accent5"/>
                </a:solidFill>
                <a:hlinkClick r:id="rId5">
                  <a:extLst>
                    <a:ext uri="{A12FA001-AC4F-418D-AE19-62706E023703}">
                      <ahyp:hlinkClr val="tx"/>
                    </a:ext>
                  </a:extLst>
                </a:hlinkClick>
              </a:rPr>
              <a:t>Meditation-at-Home</a:t>
            </a:r>
            <a:r>
              <a:rPr lang="en" sz="1600" u="sng">
                <a:solidFill>
                  <a:schemeClr val="hlink"/>
                </a:solidFill>
                <a:hlinkClick r:id="rId6"/>
              </a:rPr>
              <a:t>-Booklet </a:t>
            </a:r>
            <a:r>
              <a:rPr lang="en" sz="1600"/>
              <a:t> </a:t>
            </a:r>
            <a:r>
              <a:rPr lang="en" sz="1600">
                <a:solidFill>
                  <a:schemeClr val="dk1"/>
                </a:solidFill>
              </a:rPr>
              <a:t>- you can visit other other websites for more information.</a:t>
            </a:r>
            <a:endParaRPr sz="1600">
              <a:solidFill>
                <a:schemeClr val="dk1"/>
              </a:solidFill>
            </a:endParaRPr>
          </a:p>
        </p:txBody>
      </p:sp>
      <p:sp>
        <p:nvSpPr>
          <p:cNvPr id="101" name="Google Shape;101;p7"/>
          <p:cNvSpPr txBox="1"/>
          <p:nvPr>
            <p:ph type="title"/>
          </p:nvPr>
        </p:nvSpPr>
        <p:spPr>
          <a:xfrm>
            <a:off x="0" y="140225"/>
            <a:ext cx="914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800"/>
              </a:spcAft>
              <a:buClr>
                <a:schemeClr val="dk1"/>
              </a:buClr>
              <a:buSzPts val="1100"/>
              <a:buFont typeface="Arial"/>
              <a:buNone/>
            </a:pPr>
            <a:r>
              <a:rPr b="1" lang="en" sz="3200" u="sng">
                <a:solidFill>
                  <a:srgbClr val="993F0D"/>
                </a:solidFill>
              </a:rPr>
              <a:t>Collective  meditation, &amp; References</a:t>
            </a:r>
            <a:endParaRPr sz="3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8C5A5A"/>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