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38" y="252"/>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My name is Virata! In this presentation I am going to give a short introduction to Sahaja yoga. I will explain about Sahaja Yoga, Kundalini energy, and about Self-Realization.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1f82cf09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1f82cf09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80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16e0036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16e0036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1f82cf09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1f82cf09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51f82cf09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51f82cf09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1f82cf09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1f82cf09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1f82cf09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1f82cf09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DCECD5"/>
            </a:gs>
            <a:gs pos="100000">
              <a:srgbClr val="92BC8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zScYiVX_6u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open?id=1dFmRkmVTf-KVdxytBaLWX7uIR9HVE_fW"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www.sahajayoga.org.in/" TargetMode="External"/><Relationship Id="rId5" Type="http://schemas.openxmlformats.org/officeDocument/2006/relationships/hyperlink" Target="http://freemeditation.com" TargetMode="External"/><Relationship Id="rId4" Type="http://schemas.openxmlformats.org/officeDocument/2006/relationships/hyperlink" Target="http://sahajayoga.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2BC81"/>
            </a:gs>
          </a:gsLst>
          <a:path path="circle">
            <a:fillToRect l="50000" t="50000" r="50000" b="50000"/>
          </a:path>
          <a:tileRect/>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68950" y="522800"/>
            <a:ext cx="9533100" cy="2049000"/>
          </a:xfrm>
          <a:prstGeom prst="rect">
            <a:avLst/>
          </a:prstGeom>
        </p:spPr>
        <p:txBody>
          <a:bodyPr spcFirstLastPara="1" wrap="square" lIns="91425" tIns="91425" rIns="91425" bIns="91425" anchor="ctr" anchorCtr="0">
            <a:noAutofit/>
          </a:bodyPr>
          <a:lstStyle/>
          <a:p>
            <a:pPr marL="0" lvl="0" indent="0" algn="ctr" rtl="0">
              <a:lnSpc>
                <a:spcPct val="106000"/>
              </a:lnSpc>
              <a:spcBef>
                <a:spcPts val="0"/>
              </a:spcBef>
              <a:spcAft>
                <a:spcPts val="700"/>
              </a:spcAft>
              <a:buClr>
                <a:schemeClr val="dk1"/>
              </a:buClr>
              <a:buSzPts val="1100"/>
              <a:buFont typeface="Arial"/>
              <a:buNone/>
            </a:pPr>
            <a:r>
              <a:rPr lang="en" sz="5000" b="1" dirty="0">
                <a:solidFill>
                  <a:srgbClr val="C00000"/>
                </a:solidFill>
              </a:rPr>
              <a:t>Introduction to Sahaja Yoga</a:t>
            </a:r>
            <a:endParaRPr sz="5000" b="1" dirty="0"/>
          </a:p>
        </p:txBody>
      </p:sp>
      <p:sp>
        <p:nvSpPr>
          <p:cNvPr id="55" name="Google Shape;55;p13"/>
          <p:cNvSpPr txBox="1">
            <a:spLocks noGrp="1"/>
          </p:cNvSpPr>
          <p:nvPr>
            <p:ph type="subTitle" idx="1"/>
          </p:nvPr>
        </p:nvSpPr>
        <p:spPr>
          <a:xfrm>
            <a:off x="0" y="2440175"/>
            <a:ext cx="9144000" cy="480900"/>
          </a:xfrm>
          <a:prstGeom prst="rect">
            <a:avLst/>
          </a:prstGeom>
        </p:spPr>
        <p:txBody>
          <a:bodyPr spcFirstLastPara="1" wrap="square" lIns="91425" tIns="91425" rIns="91425" bIns="91425" anchor="ctr" anchorCtr="0">
            <a:noAutofit/>
          </a:bodyPr>
          <a:lstStyle/>
          <a:p>
            <a:pPr marL="0" lvl="0" indent="0" algn="ctr" rtl="0">
              <a:lnSpc>
                <a:spcPct val="106000"/>
              </a:lnSpc>
              <a:spcBef>
                <a:spcPts val="0"/>
              </a:spcBef>
              <a:spcAft>
                <a:spcPts val="700"/>
              </a:spcAft>
              <a:buClr>
                <a:schemeClr val="dk1"/>
              </a:buClr>
              <a:buSzPts val="1100"/>
              <a:buFont typeface="Arial"/>
              <a:buNone/>
            </a:pPr>
            <a:r>
              <a:rPr lang="en" sz="1600" b="1" dirty="0">
                <a:solidFill>
                  <a:srgbClr val="1E4649"/>
                </a:solidFill>
              </a:rPr>
              <a:t>Grade 1, Nirmala Vishwa Vidya  Peetham (Home School)</a:t>
            </a:r>
            <a:endParaRPr lang="en-US" sz="1600" dirty="0"/>
          </a:p>
        </p:txBody>
      </p:sp>
    </p:spTree>
  </p:cSld>
  <p:clrMapOvr>
    <a:masterClrMapping/>
  </p:clrMapOvr>
  <mc:AlternateContent xmlns:mc="http://schemas.openxmlformats.org/markup-compatibility/2006" xmlns:p14="http://schemas.microsoft.com/office/powerpoint/2010/main">
    <mc:Choice Requires="p14">
      <p:transition spd="slow" p14:dur="2000" advTm="59"/>
    </mc:Choice>
    <mc:Fallback xmlns="">
      <p:transition spd="slow" advTm="5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70950"/>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u="sng" dirty="0">
                <a:solidFill>
                  <a:srgbClr val="993F0D"/>
                </a:solidFill>
              </a:rPr>
              <a:t>What is Sahaja Yoga?</a:t>
            </a:r>
            <a:endParaRPr sz="3200" dirty="0"/>
          </a:p>
        </p:txBody>
      </p:sp>
      <p:sp>
        <p:nvSpPr>
          <p:cNvPr id="61" name="Google Shape;61;p14"/>
          <p:cNvSpPr txBox="1">
            <a:spLocks noGrp="1"/>
          </p:cNvSpPr>
          <p:nvPr>
            <p:ph type="body" idx="1"/>
          </p:nvPr>
        </p:nvSpPr>
        <p:spPr>
          <a:xfrm>
            <a:off x="568975" y="1189800"/>
            <a:ext cx="7978200" cy="3953700"/>
          </a:xfrm>
          <a:prstGeom prst="rect">
            <a:avLst/>
          </a:prstGeom>
        </p:spPr>
        <p:txBody>
          <a:bodyPr spcFirstLastPara="1" wrap="square" lIns="91425" tIns="91425" rIns="91425" bIns="91425" anchor="ctr" anchorCtr="0">
            <a:noAutofit/>
          </a:bodyPr>
          <a:lstStyle/>
          <a:p>
            <a:pPr indent="-330200" algn="just">
              <a:buClr>
                <a:schemeClr val="dk1"/>
              </a:buClr>
              <a:buSzPts val="1600"/>
            </a:pPr>
            <a:r>
              <a:rPr lang="en" sz="1600" dirty="0">
                <a:solidFill>
                  <a:schemeClr val="dk1"/>
                </a:solidFill>
              </a:rPr>
              <a:t>In the words Sahaja Yoga, ‘Saha’ means ‘with’, ‘Ja’ means ‘born’, and ‘Yoga’ means union or connection with the univeral energy or God. </a:t>
            </a:r>
          </a:p>
          <a:p>
            <a:pPr indent="-330200" algn="just">
              <a:buClr>
                <a:schemeClr val="dk1"/>
              </a:buClr>
              <a:buSzPts val="1600"/>
            </a:pPr>
            <a:r>
              <a:rPr lang="en" sz="1600" dirty="0">
                <a:solidFill>
                  <a:schemeClr val="dk1"/>
                </a:solidFill>
              </a:rPr>
              <a:t>Sahaja yoga helps us </a:t>
            </a:r>
            <a:r>
              <a:rPr lang="en-US" sz="1600" dirty="0">
                <a:solidFill>
                  <a:schemeClr val="dk1"/>
                </a:solidFill>
              </a:rPr>
              <a:t>easily awaken our inner energy called Kundalini to </a:t>
            </a:r>
            <a:r>
              <a:rPr lang="en" sz="1600" dirty="0">
                <a:solidFill>
                  <a:schemeClr val="dk1"/>
                </a:solidFill>
              </a:rPr>
              <a:t>achieve this union and physically feel it as a cool breeze through a process called self-realization. </a:t>
            </a:r>
          </a:p>
          <a:p>
            <a:pPr indent="-330200" algn="just">
              <a:buClr>
                <a:schemeClr val="dk1"/>
              </a:buClr>
              <a:buSzPts val="1600"/>
            </a:pPr>
            <a:r>
              <a:rPr lang="en" sz="1600" dirty="0">
                <a:solidFill>
                  <a:schemeClr val="dk1"/>
                </a:solidFill>
              </a:rPr>
              <a:t>It is very simple and anybody can feel this experience. </a:t>
            </a:r>
          </a:p>
          <a:p>
            <a:pPr indent="-330200" algn="just">
              <a:buClr>
                <a:schemeClr val="dk1"/>
              </a:buClr>
              <a:buSzPts val="1600"/>
            </a:pPr>
            <a:r>
              <a:rPr lang="en-US" sz="1600" dirty="0">
                <a:solidFill>
                  <a:schemeClr val="dk1"/>
                </a:solidFill>
              </a:rPr>
              <a:t>Sahaja yoga is always free and is practiced in several countries around the world. </a:t>
            </a:r>
          </a:p>
          <a:p>
            <a:pPr indent="-330200" algn="just">
              <a:buClr>
                <a:schemeClr val="dk1"/>
              </a:buClr>
              <a:buSzPts val="1600"/>
            </a:pPr>
            <a:r>
              <a:rPr lang="en-US" sz="1600" dirty="0">
                <a:solidFill>
                  <a:schemeClr val="dk1"/>
                </a:solidFill>
              </a:rPr>
              <a:t>Shri Mataji Nirmala Devi is the founder of “Sahaja Yoga” meditation and has given this gift to humanity. </a:t>
            </a:r>
            <a:endParaRPr lang="en" sz="1600" dirty="0">
              <a:solidFill>
                <a:schemeClr val="dk1"/>
              </a:solidFill>
            </a:endParaRPr>
          </a:p>
          <a:p>
            <a:pPr indent="-330200" algn="just">
              <a:buClr>
                <a:schemeClr val="dk1"/>
              </a:buClr>
              <a:buSzPts val="1600"/>
            </a:pPr>
            <a:r>
              <a:rPr lang="en" sz="1600" dirty="0">
                <a:solidFill>
                  <a:schemeClr val="dk1"/>
                </a:solidFill>
              </a:rPr>
              <a:t>By practicing “Sahaja Yoga” meditation, we can always be joyful and peaceful, and achieve the highest state of  human life. </a:t>
            </a:r>
            <a:endParaRPr sz="1600" dirty="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852"/>
    </mc:Choice>
    <mc:Fallback xmlns="">
      <p:transition spd="slow" advTm="285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88625" y="-12175"/>
            <a:ext cx="101154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600" b="1" u="sng" dirty="0">
                <a:solidFill>
                  <a:srgbClr val="993F0D"/>
                </a:solidFill>
              </a:rPr>
              <a:t>Chakras, Channels &amp; Self-Realization </a:t>
            </a:r>
            <a:endParaRPr u="sng" dirty="0"/>
          </a:p>
          <a:p>
            <a:pPr marL="0" lvl="0" indent="0" algn="l" rtl="0">
              <a:spcBef>
                <a:spcPts val="0"/>
              </a:spcBef>
              <a:spcAft>
                <a:spcPts val="0"/>
              </a:spcAft>
              <a:buNone/>
            </a:pPr>
            <a:endParaRPr dirty="0"/>
          </a:p>
        </p:txBody>
      </p:sp>
      <p:sp>
        <p:nvSpPr>
          <p:cNvPr id="67" name="Google Shape;67;p15"/>
          <p:cNvSpPr txBox="1">
            <a:spLocks noGrp="1"/>
          </p:cNvSpPr>
          <p:nvPr>
            <p:ph type="body" idx="1"/>
          </p:nvPr>
        </p:nvSpPr>
        <p:spPr>
          <a:xfrm>
            <a:off x="5950" y="671450"/>
            <a:ext cx="4955700" cy="679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b="1" u="sng" dirty="0">
                <a:solidFill>
                  <a:schemeClr val="dk1"/>
                </a:solidFill>
              </a:rPr>
              <a:t>Chakras:</a:t>
            </a:r>
            <a:r>
              <a:rPr lang="en" sz="1600" b="1" dirty="0">
                <a:solidFill>
                  <a:schemeClr val="dk1"/>
                </a:solidFill>
              </a:rPr>
              <a:t> </a:t>
            </a:r>
            <a:r>
              <a:rPr lang="en" sz="1600" dirty="0">
                <a:solidFill>
                  <a:schemeClr val="dk1"/>
                </a:solidFill>
              </a:rPr>
              <a:t>Chakras are like energy centers located near diffferent parts of our spinal cord, and control our physical and mental states. Sahaja Yoga guides us on how to take care of our seven chakras: Mooladhara, Swadhisthana, Nabhi (Void), Anahata, Vishuddhi, Agnya, and Sahastrara. When our chakras are in balance, we will be healthy physically and mentally. </a:t>
            </a:r>
          </a:p>
          <a:p>
            <a:pPr marL="0" lvl="0" indent="0" algn="l" rtl="0">
              <a:spcBef>
                <a:spcPts val="0"/>
              </a:spcBef>
              <a:spcAft>
                <a:spcPts val="1200"/>
              </a:spcAft>
              <a:buNone/>
            </a:pPr>
            <a:endParaRPr lang="en" sz="1600" dirty="0">
              <a:solidFill>
                <a:schemeClr val="dk1"/>
              </a:solidFill>
            </a:endParaRPr>
          </a:p>
          <a:p>
            <a:pPr marL="0" lvl="0" indent="0" algn="l" rtl="0">
              <a:spcBef>
                <a:spcPts val="0"/>
              </a:spcBef>
              <a:spcAft>
                <a:spcPts val="1200"/>
              </a:spcAft>
              <a:buNone/>
            </a:pPr>
            <a:r>
              <a:rPr lang="en" sz="1600" dirty="0">
                <a:solidFill>
                  <a:schemeClr val="dk1"/>
                </a:solidFill>
              </a:rPr>
              <a:t>.</a:t>
            </a:r>
            <a:endParaRPr sz="1600" dirty="0">
              <a:solidFill>
                <a:schemeClr val="dk1"/>
              </a:solidFill>
            </a:endParaRPr>
          </a:p>
        </p:txBody>
      </p:sp>
      <p:sp>
        <p:nvSpPr>
          <p:cNvPr id="68" name="Google Shape;68;p15"/>
          <p:cNvSpPr txBox="1">
            <a:spLocks noGrp="1"/>
          </p:cNvSpPr>
          <p:nvPr>
            <p:ph type="body" idx="1"/>
          </p:nvPr>
        </p:nvSpPr>
        <p:spPr>
          <a:xfrm>
            <a:off x="0" y="2907475"/>
            <a:ext cx="4955700" cy="761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sz="1600" b="1" u="sng" dirty="0">
                <a:solidFill>
                  <a:schemeClr val="dk1"/>
                </a:solidFill>
              </a:rPr>
              <a:t>Channels:</a:t>
            </a:r>
            <a:r>
              <a:rPr lang="en" sz="1600" b="1" dirty="0">
                <a:solidFill>
                  <a:schemeClr val="dk1"/>
                </a:solidFill>
              </a:rPr>
              <a:t> </a:t>
            </a:r>
            <a:r>
              <a:rPr lang="en" sz="1600" dirty="0">
                <a:solidFill>
                  <a:schemeClr val="dk1"/>
                </a:solidFill>
              </a:rPr>
              <a:t>There are 3 Channels within us which control our past, present and future activities.</a:t>
            </a:r>
            <a:endParaRPr sz="1600" dirty="0">
              <a:solidFill>
                <a:schemeClr val="dk1"/>
              </a:solidFill>
            </a:endParaRPr>
          </a:p>
        </p:txBody>
      </p:sp>
      <p:sp>
        <p:nvSpPr>
          <p:cNvPr id="69" name="Google Shape;69;p15"/>
          <p:cNvSpPr txBox="1">
            <a:spLocks noGrp="1"/>
          </p:cNvSpPr>
          <p:nvPr>
            <p:ph type="body" idx="1"/>
          </p:nvPr>
        </p:nvSpPr>
        <p:spPr>
          <a:xfrm>
            <a:off x="0" y="3374625"/>
            <a:ext cx="4955700" cy="9555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sz="1600" b="1" u="sng" dirty="0">
                <a:solidFill>
                  <a:schemeClr val="dk1"/>
                </a:solidFill>
              </a:rPr>
              <a:t>Kundalini energy:</a:t>
            </a:r>
            <a:r>
              <a:rPr lang="en" sz="1600" dirty="0">
                <a:solidFill>
                  <a:schemeClr val="dk1"/>
                </a:solidFill>
              </a:rPr>
              <a:t> Kundalini energy is motherly energy inside us. It’s in the bottom of the spinal cord in a triangular bone.</a:t>
            </a:r>
            <a:endParaRPr sz="1600" dirty="0">
              <a:solidFill>
                <a:schemeClr val="dk1"/>
              </a:solidFill>
            </a:endParaRPr>
          </a:p>
        </p:txBody>
      </p:sp>
      <p:sp>
        <p:nvSpPr>
          <p:cNvPr id="70" name="Google Shape;70;p15"/>
          <p:cNvSpPr txBox="1">
            <a:spLocks noGrp="1"/>
          </p:cNvSpPr>
          <p:nvPr>
            <p:ph type="body" idx="1"/>
          </p:nvPr>
        </p:nvSpPr>
        <p:spPr>
          <a:xfrm>
            <a:off x="6097" y="3986125"/>
            <a:ext cx="9079800" cy="955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b="1" u="sng" dirty="0">
                <a:solidFill>
                  <a:schemeClr val="dk1"/>
                </a:solidFill>
              </a:rPr>
              <a:t>Self-Realization:</a:t>
            </a:r>
            <a:r>
              <a:rPr lang="en" sz="1600" dirty="0">
                <a:solidFill>
                  <a:schemeClr val="dk1"/>
                </a:solidFill>
              </a:rPr>
              <a:t> When our Kundalini energy rises and passes through all the chakras and reaches the chakra on top of our head, and gets connected with the divine energy around us, this is called Self-Realization. We can feel this in our hands and on top of our head as a cool breeze.</a:t>
            </a:r>
            <a:endParaRPr sz="1600" dirty="0">
              <a:solidFill>
                <a:schemeClr val="dk1"/>
              </a:solidFill>
            </a:endParaRPr>
          </a:p>
        </p:txBody>
      </p:sp>
      <p:pic>
        <p:nvPicPr>
          <p:cNvPr id="71" name="Google Shape;71;p15" descr="Image"/>
          <p:cNvPicPr preferRelativeResize="0"/>
          <p:nvPr/>
        </p:nvPicPr>
        <p:blipFill rotWithShape="1">
          <a:blip r:embed="rId3">
            <a:alphaModFix/>
          </a:blip>
          <a:srcRect/>
          <a:stretch/>
        </p:blipFill>
        <p:spPr>
          <a:xfrm>
            <a:off x="4834900" y="1007250"/>
            <a:ext cx="4250997" cy="31015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05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600" b="1" u="sng">
                <a:solidFill>
                  <a:srgbClr val="993F0D"/>
                </a:solidFill>
              </a:rPr>
              <a:t>Benefits </a:t>
            </a:r>
            <a:endParaRPr u="sng"/>
          </a:p>
        </p:txBody>
      </p:sp>
      <p:sp>
        <p:nvSpPr>
          <p:cNvPr id="77" name="Google Shape;77;p16"/>
          <p:cNvSpPr txBox="1">
            <a:spLocks noGrp="1"/>
          </p:cNvSpPr>
          <p:nvPr>
            <p:ph type="body" idx="1"/>
          </p:nvPr>
        </p:nvSpPr>
        <p:spPr>
          <a:xfrm>
            <a:off x="0" y="1228675"/>
            <a:ext cx="9144000" cy="3849000"/>
          </a:xfrm>
          <a:prstGeom prst="rect">
            <a:avLst/>
          </a:prstGeom>
        </p:spPr>
        <p:txBody>
          <a:bodyPr spcFirstLastPara="1" wrap="square" lIns="91425" tIns="91425" rIns="91425" bIns="91425" anchor="ctr" anchorCtr="0">
            <a:noAutofit/>
          </a:bodyPr>
          <a:lstStyle/>
          <a:p>
            <a:pPr indent="-330200" algn="just">
              <a:buClr>
                <a:schemeClr val="dk1"/>
              </a:buClr>
              <a:buSzPts val="1600"/>
            </a:pPr>
            <a:r>
              <a:rPr lang="en" sz="1600" dirty="0">
                <a:solidFill>
                  <a:schemeClr val="dk1"/>
                </a:solidFill>
              </a:rPr>
              <a:t>When we practice Sahaja Yoga meditation everyday morning and evening (around 5 to 10 minutes), and meditate in a group (called as collective meditation) at least once a week, it helps us in many ways:</a:t>
            </a:r>
            <a:endParaRPr sz="1600" dirty="0">
              <a:solidFill>
                <a:schemeClr val="dk1"/>
              </a:solidFill>
            </a:endParaRPr>
          </a:p>
          <a:p>
            <a:pPr marL="0" lvl="0" indent="0" algn="just" rtl="0">
              <a:spcBef>
                <a:spcPts val="0"/>
              </a:spcBef>
              <a:spcAft>
                <a:spcPts val="0"/>
              </a:spcAft>
              <a:buNone/>
            </a:pPr>
            <a:endParaRPr sz="1600" dirty="0">
              <a:solidFill>
                <a:schemeClr val="dk1"/>
              </a:solidFill>
            </a:endParaRPr>
          </a:p>
          <a:p>
            <a:pPr marL="914400" lvl="1" indent="-330200" algn="just" rtl="0">
              <a:spcBef>
                <a:spcPts val="0"/>
              </a:spcBef>
              <a:spcAft>
                <a:spcPts val="0"/>
              </a:spcAft>
              <a:buClr>
                <a:schemeClr val="dk1"/>
              </a:buClr>
              <a:buSzPts val="1600"/>
              <a:buChar char="○"/>
            </a:pPr>
            <a:r>
              <a:rPr lang="en" sz="1600" dirty="0">
                <a:solidFill>
                  <a:schemeClr val="dk1"/>
                </a:solidFill>
              </a:rPr>
              <a:t>It cures all physical, mental, and emotional problems </a:t>
            </a:r>
            <a:endParaRPr sz="1600" dirty="0">
              <a:solidFill>
                <a:schemeClr val="dk1"/>
              </a:solidFill>
            </a:endParaRPr>
          </a:p>
          <a:p>
            <a:pPr marL="914400" lvl="1" indent="-330200" algn="just" rtl="0">
              <a:spcBef>
                <a:spcPts val="0"/>
              </a:spcBef>
              <a:spcAft>
                <a:spcPts val="0"/>
              </a:spcAft>
              <a:buClr>
                <a:schemeClr val="dk1"/>
              </a:buClr>
              <a:buSzPts val="1600"/>
              <a:buChar char="○"/>
            </a:pPr>
            <a:r>
              <a:rPr lang="en" sz="1600" dirty="0">
                <a:solidFill>
                  <a:schemeClr val="dk1"/>
                </a:solidFill>
              </a:rPr>
              <a:t>It makes us peaceful, and always keeps us in balance </a:t>
            </a:r>
            <a:endParaRPr sz="1600" dirty="0">
              <a:solidFill>
                <a:schemeClr val="dk1"/>
              </a:solidFill>
            </a:endParaRPr>
          </a:p>
          <a:p>
            <a:pPr marL="914400" lvl="1" indent="-330200" algn="just" rtl="0">
              <a:spcBef>
                <a:spcPts val="0"/>
              </a:spcBef>
              <a:spcAft>
                <a:spcPts val="0"/>
              </a:spcAft>
              <a:buClr>
                <a:schemeClr val="dk1"/>
              </a:buClr>
              <a:buSzPts val="1600"/>
              <a:buChar char="○"/>
            </a:pPr>
            <a:r>
              <a:rPr lang="en" sz="1600" dirty="0">
                <a:solidFill>
                  <a:schemeClr val="dk1"/>
                </a:solidFill>
              </a:rPr>
              <a:t>It gives us good health, and happiness</a:t>
            </a:r>
            <a:endParaRPr sz="1600" dirty="0">
              <a:solidFill>
                <a:schemeClr val="dk1"/>
              </a:solidFill>
            </a:endParaRPr>
          </a:p>
          <a:p>
            <a:pPr marL="914400" lvl="1" indent="-330200" algn="just" rtl="0">
              <a:spcBef>
                <a:spcPts val="0"/>
              </a:spcBef>
              <a:spcAft>
                <a:spcPts val="0"/>
              </a:spcAft>
              <a:buClr>
                <a:schemeClr val="dk1"/>
              </a:buClr>
              <a:buSzPts val="1600"/>
              <a:buChar char="○"/>
            </a:pPr>
            <a:r>
              <a:rPr lang="en" sz="1600" dirty="0">
                <a:solidFill>
                  <a:schemeClr val="dk1"/>
                </a:solidFill>
              </a:rPr>
              <a:t>It teaches us to help each other, and enjoy as a group</a:t>
            </a:r>
            <a:endParaRPr sz="1600" dirty="0">
              <a:solidFill>
                <a:schemeClr val="dk1"/>
              </a:solidFill>
            </a:endParaRPr>
          </a:p>
          <a:p>
            <a:pPr marL="914400" lvl="1" indent="-330200" algn="just" rtl="0">
              <a:spcBef>
                <a:spcPts val="0"/>
              </a:spcBef>
              <a:spcAft>
                <a:spcPts val="0"/>
              </a:spcAft>
              <a:buClr>
                <a:schemeClr val="dk1"/>
              </a:buClr>
              <a:buSzPts val="1600"/>
              <a:buChar char="○"/>
            </a:pPr>
            <a:r>
              <a:rPr lang="en" sz="1600" dirty="0">
                <a:solidFill>
                  <a:schemeClr val="dk1"/>
                </a:solidFill>
              </a:rPr>
              <a:t>It will make us free from stress, and tensions</a:t>
            </a:r>
          </a:p>
          <a:p>
            <a:pPr marL="914400" lvl="1" indent="-330200" algn="just" rtl="0">
              <a:spcBef>
                <a:spcPts val="0"/>
              </a:spcBef>
              <a:spcAft>
                <a:spcPts val="0"/>
              </a:spcAft>
              <a:buClr>
                <a:schemeClr val="dk1"/>
              </a:buClr>
              <a:buSzPts val="1600"/>
              <a:buChar char="○"/>
            </a:pPr>
            <a:endParaRPr sz="1600" dirty="0">
              <a:solidFill>
                <a:schemeClr val="dk1"/>
              </a:solidFill>
            </a:endParaRPr>
          </a:p>
          <a:p>
            <a:pPr marL="0" lvl="0" indent="0" algn="just" rtl="0">
              <a:spcBef>
                <a:spcPts val="0"/>
              </a:spcBef>
              <a:spcAft>
                <a:spcPts val="0"/>
              </a:spcAft>
              <a:buNone/>
            </a:pPr>
            <a:endParaRPr sz="16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0" y="90050"/>
            <a:ext cx="9144000" cy="588900"/>
          </a:xfrm>
          <a:prstGeom prst="rect">
            <a:avLst/>
          </a:prstGeom>
        </p:spPr>
        <p:txBody>
          <a:bodyPr spcFirstLastPara="1" wrap="square" lIns="91425" tIns="91425" rIns="91425" bIns="91425" anchor="ctr" anchorCtr="0">
            <a:normAutofit fontScale="90000"/>
          </a:bodyPr>
          <a:lstStyle/>
          <a:p>
            <a:pPr marL="0" lvl="0" indent="0" algn="ctr" rtl="0">
              <a:lnSpc>
                <a:spcPct val="115000"/>
              </a:lnSpc>
              <a:spcBef>
                <a:spcPts val="0"/>
              </a:spcBef>
              <a:spcAft>
                <a:spcPts val="0"/>
              </a:spcAft>
              <a:buClr>
                <a:schemeClr val="dk1"/>
              </a:buClr>
              <a:buSzPct val="30555"/>
              <a:buFont typeface="Arial"/>
              <a:buNone/>
            </a:pPr>
            <a:r>
              <a:rPr lang="en" sz="3600" b="1" u="sng">
                <a:solidFill>
                  <a:srgbClr val="993F0D"/>
                </a:solidFill>
              </a:rPr>
              <a:t>Experience Self-Realization by Shri Mataji</a:t>
            </a:r>
            <a:endParaRPr sz="3600" b="1" u="sng">
              <a:solidFill>
                <a:srgbClr val="993F0D"/>
              </a:solidFill>
            </a:endParaRPr>
          </a:p>
        </p:txBody>
      </p:sp>
      <p:sp>
        <p:nvSpPr>
          <p:cNvPr id="83" name="Google Shape;83;p17"/>
          <p:cNvSpPr txBox="1"/>
          <p:nvPr/>
        </p:nvSpPr>
        <p:spPr>
          <a:xfrm>
            <a:off x="2121225" y="1126325"/>
            <a:ext cx="4430100" cy="12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pic>
        <p:nvPicPr>
          <p:cNvPr id="84" name="Google Shape;84;p17" title="HH Shri Mataji Nirmala Devi gives Self Realization - English">
            <a:hlinkClick r:id="rId3"/>
          </p:cNvPr>
          <p:cNvPicPr preferRelativeResize="0"/>
          <p:nvPr/>
        </p:nvPicPr>
        <p:blipFill>
          <a:blip r:embed="rId4">
            <a:alphaModFix/>
          </a:blip>
          <a:stretch>
            <a:fillRect/>
          </a:stretch>
        </p:blipFill>
        <p:spPr>
          <a:xfrm>
            <a:off x="0" y="739461"/>
            <a:ext cx="9143838" cy="440392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297875"/>
            <a:ext cx="8520600" cy="581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3200" b="1" u="sng">
                <a:solidFill>
                  <a:srgbClr val="993F0D"/>
                </a:solidFill>
              </a:rPr>
              <a:t>Daily meditation</a:t>
            </a:r>
            <a:endParaRPr sz="3200" b="1" u="sng">
              <a:solidFill>
                <a:srgbClr val="993F0D"/>
              </a:solidFill>
            </a:endParaRPr>
          </a:p>
          <a:p>
            <a:pPr marL="0" lvl="0" indent="0" algn="ctr" rtl="0">
              <a:spcBef>
                <a:spcPts val="800"/>
              </a:spcBef>
              <a:spcAft>
                <a:spcPts val="0"/>
              </a:spcAft>
              <a:buNone/>
            </a:pPr>
            <a:endParaRPr sz="2400"/>
          </a:p>
        </p:txBody>
      </p:sp>
      <p:pic>
        <p:nvPicPr>
          <p:cNvPr id="90" name="Google Shape;90;p18"/>
          <p:cNvPicPr preferRelativeResize="0"/>
          <p:nvPr/>
        </p:nvPicPr>
        <p:blipFill>
          <a:blip r:embed="rId3">
            <a:alphaModFix/>
          </a:blip>
          <a:stretch>
            <a:fillRect/>
          </a:stretch>
        </p:blipFill>
        <p:spPr>
          <a:xfrm>
            <a:off x="152550" y="1719888"/>
            <a:ext cx="8839199" cy="2514601"/>
          </a:xfrm>
          <a:prstGeom prst="rect">
            <a:avLst/>
          </a:prstGeom>
          <a:noFill/>
          <a:ln>
            <a:noFill/>
          </a:ln>
        </p:spPr>
      </p:pic>
      <p:sp>
        <p:nvSpPr>
          <p:cNvPr id="91" name="Google Shape;91;p18"/>
          <p:cNvSpPr txBox="1"/>
          <p:nvPr/>
        </p:nvSpPr>
        <p:spPr>
          <a:xfrm>
            <a:off x="152550" y="4248150"/>
            <a:ext cx="2992200" cy="581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a:solidFill>
                  <a:schemeClr val="dk1"/>
                </a:solidFill>
              </a:rPr>
              <a:t>Mother Kundalini, please balance my Left channel </a:t>
            </a:r>
            <a:endParaRPr sz="1200" b="1">
              <a:solidFill>
                <a:schemeClr val="dk1"/>
              </a:solidFill>
            </a:endParaRPr>
          </a:p>
        </p:txBody>
      </p:sp>
      <p:sp>
        <p:nvSpPr>
          <p:cNvPr id="92" name="Google Shape;92;p18"/>
          <p:cNvSpPr txBox="1"/>
          <p:nvPr/>
        </p:nvSpPr>
        <p:spPr>
          <a:xfrm>
            <a:off x="311700" y="879575"/>
            <a:ext cx="8680200" cy="840600"/>
          </a:xfrm>
          <a:prstGeom prst="rect">
            <a:avLst/>
          </a:prstGeom>
          <a:noFill/>
          <a:ln>
            <a:noFill/>
          </a:ln>
        </p:spPr>
        <p:txBody>
          <a:bodyPr spcFirstLastPara="1" wrap="square" lIns="91425" tIns="91425" rIns="91425" bIns="91425" anchor="ctr" anchorCtr="0">
            <a:noAutofit/>
          </a:bodyPr>
          <a:lstStyle/>
          <a:p>
            <a:pPr marL="127000" lvl="0" algn="just">
              <a:buClr>
                <a:schemeClr val="dk1"/>
              </a:buClr>
              <a:buSzPts val="1600"/>
            </a:pPr>
            <a:r>
              <a:rPr lang="en" sz="1600" dirty="0">
                <a:solidFill>
                  <a:schemeClr val="dk1"/>
                </a:solidFill>
              </a:rPr>
              <a:t>We can follow these simple steps to remove imbalances and then sit in silent meditation for a few (~10) minutes to feel the cool breeze and peacefulness. This is called Meditation.</a:t>
            </a:r>
            <a:endParaRPr sz="1600" dirty="0">
              <a:solidFill>
                <a:schemeClr val="dk1"/>
              </a:solidFill>
            </a:endParaRPr>
          </a:p>
        </p:txBody>
      </p:sp>
      <p:sp>
        <p:nvSpPr>
          <p:cNvPr id="93" name="Google Shape;93;p18"/>
          <p:cNvSpPr txBox="1"/>
          <p:nvPr/>
        </p:nvSpPr>
        <p:spPr>
          <a:xfrm>
            <a:off x="3195825" y="4238250"/>
            <a:ext cx="3000000" cy="581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a:solidFill>
                  <a:schemeClr val="dk1"/>
                </a:solidFill>
              </a:rPr>
              <a:t>Mother Kundalini, please balance my Right channel	</a:t>
            </a:r>
            <a:endParaRPr sz="1200" b="1">
              <a:solidFill>
                <a:schemeClr val="dk1"/>
              </a:solidFill>
            </a:endParaRPr>
          </a:p>
        </p:txBody>
      </p:sp>
      <p:sp>
        <p:nvSpPr>
          <p:cNvPr id="94" name="Google Shape;94;p18"/>
          <p:cNvSpPr txBox="1"/>
          <p:nvPr/>
        </p:nvSpPr>
        <p:spPr>
          <a:xfrm>
            <a:off x="6300025" y="4238250"/>
            <a:ext cx="2844000" cy="79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dirty="0">
                <a:solidFill>
                  <a:schemeClr val="dk1"/>
                </a:solidFill>
              </a:rPr>
              <a:t>Mother Kundalini, please keep me in the present. Please give me self-realization. </a:t>
            </a:r>
            <a:endParaRPr sz="1200" b="1"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body" idx="1"/>
          </p:nvPr>
        </p:nvSpPr>
        <p:spPr>
          <a:xfrm>
            <a:off x="0" y="676575"/>
            <a:ext cx="9144000" cy="4466700"/>
          </a:xfrm>
          <a:prstGeom prst="rect">
            <a:avLst/>
          </a:prstGeom>
        </p:spPr>
        <p:txBody>
          <a:bodyPr spcFirstLastPara="1" wrap="square" lIns="91425" tIns="91425" rIns="91425" bIns="91425" anchor="t" anchorCtr="0">
            <a:normAutofit/>
          </a:bodyPr>
          <a:lstStyle/>
          <a:p>
            <a:pPr indent="-330200" algn="just">
              <a:buClr>
                <a:schemeClr val="dk1"/>
              </a:buClr>
              <a:buSzPts val="1600"/>
            </a:pPr>
            <a:r>
              <a:rPr lang="en" sz="1600" dirty="0">
                <a:solidFill>
                  <a:schemeClr val="dk1"/>
                </a:solidFill>
              </a:rPr>
              <a:t>Collective meditation is very important because we can feel calmness, easily improve our meditation and learn techniques to keep us in balance. </a:t>
            </a:r>
          </a:p>
          <a:p>
            <a:pPr indent="-330200" algn="just">
              <a:buClr>
                <a:schemeClr val="dk1"/>
              </a:buClr>
              <a:buSzPts val="1600"/>
            </a:pPr>
            <a:r>
              <a:rPr lang="en-US" sz="1600" u="sng" dirty="0">
                <a:solidFill>
                  <a:schemeClr val="accent5"/>
                </a:solidFill>
                <a:hlinkClick r:id="rId3">
                  <a:extLst>
                    <a:ext uri="{A12FA001-AC4F-418D-AE19-62706E023703}">
                      <ahyp:hlinkClr xmlns:ahyp="http://schemas.microsoft.com/office/drawing/2018/hyperlinkcolor" val="tx"/>
                    </a:ext>
                  </a:extLst>
                </a:hlinkClick>
              </a:rPr>
              <a:t>Meditation-at-Home</a:t>
            </a:r>
            <a:r>
              <a:rPr lang="en-US" sz="1600" u="sng" dirty="0">
                <a:solidFill>
                  <a:schemeClr val="hlink"/>
                </a:solidFill>
                <a:hlinkClick r:id="rId3"/>
              </a:rPr>
              <a:t>-Booklet </a:t>
            </a:r>
            <a:r>
              <a:rPr lang="en-US" sz="1600" dirty="0"/>
              <a:t> This short introductory booklet gives you more details about </a:t>
            </a:r>
            <a:r>
              <a:rPr lang="en-US" sz="1600" dirty="0" err="1"/>
              <a:t>Sahajayoga</a:t>
            </a:r>
            <a:r>
              <a:rPr lang="en-US" sz="1600" dirty="0"/>
              <a:t> and how you can meditate everyday. </a:t>
            </a:r>
            <a:endParaRPr lang="en-US" sz="1600" dirty="0">
              <a:solidFill>
                <a:schemeClr val="dk1"/>
              </a:solidFill>
            </a:endParaRPr>
          </a:p>
          <a:p>
            <a:pPr indent="-330200" algn="just">
              <a:buClr>
                <a:schemeClr val="dk1"/>
              </a:buClr>
              <a:buSzPts val="1600"/>
            </a:pPr>
            <a:r>
              <a:rPr lang="en" sz="1600" dirty="0">
                <a:solidFill>
                  <a:schemeClr val="dk1"/>
                </a:solidFill>
              </a:rPr>
              <a:t>To attend Sahajayoga collective meditation near your location, you can lookup ‘Sahajayoga &lt;city/country&gt; name’ in Google/Meetup. </a:t>
            </a:r>
            <a:endParaRPr sz="1600" dirty="0">
              <a:solidFill>
                <a:schemeClr val="dk1"/>
              </a:solidFill>
            </a:endParaRPr>
          </a:p>
          <a:p>
            <a:pPr indent="-330200" algn="just">
              <a:buClr>
                <a:schemeClr val="dk1"/>
              </a:buClr>
              <a:buSzPts val="1600"/>
            </a:pPr>
            <a:r>
              <a:rPr lang="en" sz="1600" dirty="0">
                <a:solidFill>
                  <a:schemeClr val="dk1"/>
                </a:solidFill>
              </a:rPr>
              <a:t>More information about Sahajayoga and center locations can be found here:</a:t>
            </a:r>
          </a:p>
          <a:p>
            <a:pPr marL="914400" lvl="1" indent="-330200" algn="just" rtl="0">
              <a:spcBef>
                <a:spcPts val="0"/>
              </a:spcBef>
              <a:spcAft>
                <a:spcPts val="0"/>
              </a:spcAft>
              <a:buSzPts val="1600"/>
              <a:buChar char="○"/>
            </a:pPr>
            <a:r>
              <a:rPr lang="en" sz="1600" u="sng" dirty="0">
                <a:solidFill>
                  <a:schemeClr val="hlink"/>
                </a:solidFill>
                <a:hlinkClick r:id="rId4"/>
              </a:rPr>
              <a:t>sahajayoga.org</a:t>
            </a:r>
            <a:endParaRPr sz="1600" dirty="0"/>
          </a:p>
          <a:p>
            <a:pPr marL="914400" lvl="1" indent="-330200" algn="just" rtl="0">
              <a:spcBef>
                <a:spcPts val="0"/>
              </a:spcBef>
              <a:spcAft>
                <a:spcPts val="0"/>
              </a:spcAft>
              <a:buSzPts val="1600"/>
              <a:buChar char="○"/>
            </a:pPr>
            <a:r>
              <a:rPr lang="en" sz="1600" u="sng" dirty="0">
                <a:solidFill>
                  <a:schemeClr val="hlink"/>
                </a:solidFill>
                <a:hlinkClick r:id="rId5"/>
              </a:rPr>
              <a:t>freemeditation.com</a:t>
            </a:r>
            <a:endParaRPr lang="en" sz="1600" u="sng" dirty="0">
              <a:solidFill>
                <a:schemeClr val="hlink"/>
              </a:solidFill>
            </a:endParaRPr>
          </a:p>
          <a:p>
            <a:pPr lvl="1" indent="-330200" algn="just">
              <a:buSzPts val="1600"/>
            </a:pPr>
            <a:r>
              <a:rPr lang="en-US" sz="1600" u="sng" dirty="0">
                <a:solidFill>
                  <a:schemeClr val="hlink"/>
                </a:solidFill>
                <a:hlinkClick r:id="rId6"/>
              </a:rPr>
              <a:t>https://www.sahajayoga.org.in/</a:t>
            </a:r>
            <a:r>
              <a:rPr lang="en-US" sz="1600" u="sng" dirty="0">
                <a:solidFill>
                  <a:schemeClr val="hlink"/>
                </a:solidFill>
              </a:rPr>
              <a:t> </a:t>
            </a:r>
            <a:endParaRPr lang="en" sz="1600" u="sng" dirty="0">
              <a:solidFill>
                <a:schemeClr val="hlink"/>
              </a:solidFill>
            </a:endParaRPr>
          </a:p>
        </p:txBody>
      </p:sp>
      <p:sp>
        <p:nvSpPr>
          <p:cNvPr id="100" name="Google Shape;100;p19"/>
          <p:cNvSpPr txBox="1">
            <a:spLocks noGrp="1"/>
          </p:cNvSpPr>
          <p:nvPr>
            <p:ph type="title"/>
          </p:nvPr>
        </p:nvSpPr>
        <p:spPr>
          <a:xfrm>
            <a:off x="0" y="140225"/>
            <a:ext cx="91440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800"/>
              </a:spcAft>
              <a:buClr>
                <a:schemeClr val="dk1"/>
              </a:buClr>
              <a:buSzPts val="1100"/>
              <a:buFont typeface="Arial"/>
              <a:buNone/>
            </a:pPr>
            <a:r>
              <a:rPr lang="en" sz="3200" b="1" u="sng" dirty="0">
                <a:solidFill>
                  <a:srgbClr val="993F0D"/>
                </a:solidFill>
              </a:rPr>
              <a:t>Collective  meditation &amp; References</a:t>
            </a:r>
            <a:endParaRPr sz="32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8C5A5A"/>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634</Words>
  <Application>Microsoft Office PowerPoint</Application>
  <PresentationFormat>On-screen Show (16:9)</PresentationFormat>
  <Paragraphs>39</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Introduction to Sahaja Yoga</vt:lpstr>
      <vt:lpstr>What is Sahaja Yoga?</vt:lpstr>
      <vt:lpstr>Chakras, Channels &amp; Self-Realization  </vt:lpstr>
      <vt:lpstr>Benefits </vt:lpstr>
      <vt:lpstr>Experience Self-Realization by Shri Mataji</vt:lpstr>
      <vt:lpstr>Daily meditation </vt:lpstr>
      <vt:lpstr>Collective  meditation &amp;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Krishna Pusuluri</cp:lastModifiedBy>
  <cp:revision>19</cp:revision>
  <dcterms:modified xsi:type="dcterms:W3CDTF">2025-06-06T13:12:58Z</dcterms:modified>
</cp:coreProperties>
</file>