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73" r:id="rId9"/>
    <p:sldId id="274" r:id="rId10"/>
    <p:sldId id="261" r:id="rId11"/>
    <p:sldId id="275" r:id="rId12"/>
    <p:sldId id="276" r:id="rId13"/>
    <p:sldId id="265" r:id="rId14"/>
    <p:sldId id="266" r:id="rId15"/>
    <p:sldId id="277" r:id="rId16"/>
    <p:sldId id="278" r:id="rId17"/>
    <p:sldId id="279" r:id="rId18"/>
    <p:sldId id="281" r:id="rId19"/>
    <p:sldId id="280" r:id="rId20"/>
    <p:sldId id="282" r:id="rId21"/>
    <p:sldId id="270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858585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9559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7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05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83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56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551ab6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551ab6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7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93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535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551ab6d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551ab6d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909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551ab6d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551ab6d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3192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551ab6d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551ab6d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251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8" name="Google Shape;54;p13"/>
          <p:cNvSpPr txBox="1">
            <a:spLocks noGrp="1"/>
          </p:cNvSpPr>
          <p:nvPr>
            <p:ph type="ctrTitle"/>
          </p:nvPr>
        </p:nvSpPr>
        <p:spPr>
          <a:xfrm>
            <a:off x="76912" y="376014"/>
            <a:ext cx="5657316" cy="13102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 smtClean="0">
                <a:solidFill>
                  <a:schemeClr val="tx2">
                    <a:lumMod val="25000"/>
                  </a:schemeClr>
                </a:solidFill>
              </a:rPr>
              <a:t>SUICIDE GLOBAL RATES OVERVIEW 1985 TO 2015</a:t>
            </a:r>
            <a:endParaRPr sz="35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125070"/>
            <a:ext cx="428592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Nirmal Joy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February 11</a:t>
            </a:r>
            <a:r>
              <a:rPr lang="en" sz="1900" b="1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</a:t>
            </a:r>
            <a:r>
              <a:rPr lang="en" sz="19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2022</a:t>
            </a:r>
            <a:endParaRPr sz="19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429" y="2310140"/>
            <a:ext cx="89900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Nation need to </a:t>
            </a: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increase the Economic growth(GDP)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 the human suicide rate and improve the </a:t>
            </a: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Human development Index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;p16"/>
          <p:cNvSpPr txBox="1">
            <a:spLocks/>
          </p:cNvSpPr>
          <p:nvPr/>
        </p:nvSpPr>
        <p:spPr>
          <a:xfrm>
            <a:off x="1039150" y="2356800"/>
            <a:ext cx="1778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r"/>
            <a:r>
              <a:rPr lang="en-US" sz="1600" b="1" dirty="0" smtClean="0"/>
              <a:t>Analytical goals</a:t>
            </a:r>
            <a:endParaRPr lang="en-US" sz="1600" b="1" dirty="0"/>
          </a:p>
        </p:txBody>
      </p:sp>
      <p:sp>
        <p:nvSpPr>
          <p:cNvPr id="4" name="Google Shape;80;p16"/>
          <p:cNvSpPr txBox="1"/>
          <p:nvPr/>
        </p:nvSpPr>
        <p:spPr>
          <a:xfrm>
            <a:off x="3167725" y="2355600"/>
            <a:ext cx="5304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WHY: Quantity impact on suicide </a:t>
            </a:r>
            <a:r>
              <a:rPr lang="en-US" sz="1600" dirty="0" smtClean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rate</a:t>
            </a:r>
            <a:endParaRPr lang="en-US" sz="1600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80;p16"/>
          <p:cNvSpPr txBox="1"/>
          <p:nvPr/>
        </p:nvSpPr>
        <p:spPr>
          <a:xfrm>
            <a:off x="3167725" y="3290025"/>
            <a:ext cx="5304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 smtClean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en-US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Identify what </a:t>
            </a:r>
            <a:r>
              <a:rPr lang="en-US" sz="1600" dirty="0" smtClean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will </a:t>
            </a:r>
            <a:r>
              <a:rPr lang="en-US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be the </a:t>
            </a:r>
            <a:r>
              <a:rPr lang="en-US" sz="1600" dirty="0" smtClean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changes </a:t>
            </a:r>
            <a:r>
              <a:rPr lang="en-US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in the suicide </a:t>
            </a:r>
            <a:r>
              <a:rPr lang="en-US" sz="1600" dirty="0" smtClean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rate in </a:t>
            </a:r>
            <a:r>
              <a:rPr lang="en-US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future</a:t>
            </a:r>
          </a:p>
        </p:txBody>
      </p:sp>
      <p:sp>
        <p:nvSpPr>
          <p:cNvPr id="6" name="Google Shape;72;p15"/>
          <p:cNvSpPr txBox="1"/>
          <p:nvPr/>
        </p:nvSpPr>
        <p:spPr>
          <a:xfrm>
            <a:off x="3167725" y="2822934"/>
            <a:ext cx="5304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600" u="sng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Identify what people wants to know about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26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219769" y="433961"/>
            <a:ext cx="3634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Gender 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Total number of suicide commits can be grouped by gender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ale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Female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05" y="433961"/>
            <a:ext cx="4746567" cy="3955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633" y="2202873"/>
            <a:ext cx="4206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solidFill>
                  <a:srgbClr val="666666"/>
                </a:solidFill>
                <a:latin typeface="Roboto"/>
                <a:ea typeface="Roboto"/>
                <a:sym typeface="Roboto"/>
              </a:rPr>
              <a:t>Most number of commit suicide done by male  </a:t>
            </a:r>
            <a:r>
              <a:rPr lang="en" b="1" dirty="0" smtClean="0">
                <a:solidFill>
                  <a:srgbClr val="666666"/>
                </a:solidFill>
                <a:latin typeface="Roboto"/>
                <a:ea typeface="Roboto"/>
                <a:sym typeface="Roboto"/>
              </a:rPr>
              <a:t>279.77K</a:t>
            </a:r>
          </a:p>
          <a:p>
            <a:endParaRPr lang="en" b="1" dirty="0">
              <a:solidFill>
                <a:srgbClr val="666666"/>
              </a:solidFill>
              <a:latin typeface="Roboto"/>
              <a:ea typeface="Roboto"/>
              <a:sym typeface="Roboto"/>
            </a:endParaRPr>
          </a:p>
          <a:p>
            <a:r>
              <a:rPr lang="en" b="1" dirty="0" smtClean="0">
                <a:solidFill>
                  <a:srgbClr val="666666"/>
                </a:solidFill>
                <a:latin typeface="Roboto"/>
                <a:ea typeface="Roboto"/>
                <a:sym typeface="Roboto"/>
              </a:rPr>
              <a:t>Count of suicide by male is </a:t>
            </a:r>
            <a:r>
              <a:rPr lang="en" b="1" dirty="0" smtClean="0">
                <a:solidFill>
                  <a:srgbClr val="FF0000"/>
                </a:solidFill>
                <a:latin typeface="Roboto"/>
                <a:ea typeface="Roboto"/>
                <a:sym typeface="Roboto"/>
              </a:rPr>
              <a:t>3 times </a:t>
            </a:r>
            <a:r>
              <a:rPr lang="en" b="1" dirty="0" smtClean="0">
                <a:solidFill>
                  <a:srgbClr val="666666"/>
                </a:solidFill>
                <a:latin typeface="Roboto"/>
                <a:ea typeface="Roboto"/>
                <a:sym typeface="Roboto"/>
              </a:rPr>
              <a:t>greater than count of female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86765" y="317582"/>
            <a:ext cx="3978159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Prioritize </a:t>
            </a: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75+ years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Currently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 b="1" dirty="0" smtClean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75+ years category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are the most nu</a:t>
            </a:r>
            <a:r>
              <a:rPr lang="en" sz="1600" dirty="0" smtClean="0">
                <a:solidFill>
                  <a:srgbClr val="A3A3A3"/>
                </a:solidFill>
                <a:latin typeface="Roboto"/>
                <a:ea typeface="Roboto"/>
                <a:cs typeface="Roboto"/>
                <a:sym typeface="Roboto"/>
              </a:rPr>
              <a:t>mb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er of suicides commits.</a:t>
            </a:r>
          </a:p>
          <a:p>
            <a:pPr lvl="0"/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category faces more economic and mental challenges </a:t>
            </a:r>
            <a:endParaRPr lang="en" sz="1600" b="1" dirty="0" smtClean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34" y="706580"/>
            <a:ext cx="5029198" cy="3632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255" y="1945178"/>
            <a:ext cx="3898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75+ category </a:t>
            </a:r>
            <a:r>
              <a:rPr lang="en-US" sz="1600" dirty="0" smtClean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smtClean="0">
                <a:solidFill>
                  <a:srgbClr val="858585"/>
                </a:solidFill>
                <a:latin typeface="Roboto" panose="020B0604020202020204" charset="0"/>
                <a:ea typeface="Roboto" panose="020B0604020202020204" charset="0"/>
              </a:rPr>
              <a:t>have been less economic power and they don’t have purchase power.</a:t>
            </a:r>
          </a:p>
          <a:p>
            <a:r>
              <a:rPr lang="en-US" sz="1600" dirty="0" smtClean="0">
                <a:solidFill>
                  <a:srgbClr val="858585"/>
                </a:solidFill>
                <a:latin typeface="Roboto" panose="020B0604020202020204" charset="0"/>
                <a:ea typeface="Roboto" panose="020B0604020202020204" charset="0"/>
              </a:rPr>
              <a:t>An </a:t>
            </a:r>
            <a:r>
              <a:rPr lang="en-US" sz="1600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aging population and slower labor force growth affect economies</a:t>
            </a:r>
            <a:r>
              <a:rPr lang="en-US" sz="1600" dirty="0">
                <a:solidFill>
                  <a:srgbClr val="858585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endParaRPr lang="en-US" sz="1600" dirty="0" smtClean="0">
              <a:solidFill>
                <a:srgbClr val="858585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1600" dirty="0" smtClean="0">
                <a:solidFill>
                  <a:srgbClr val="858585"/>
                </a:solidFill>
                <a:latin typeface="Roboto" panose="020B0604020202020204" charset="0"/>
                <a:ea typeface="Roboto" panose="020B0604020202020204" charset="0"/>
              </a:rPr>
              <a:t>Then </a:t>
            </a:r>
            <a:r>
              <a:rPr lang="en-US" sz="1600" b="1" dirty="0" smtClean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growth of GDP will falls down</a:t>
            </a:r>
            <a:endParaRPr lang="en-US" sz="1600" b="1" dirty="0">
              <a:solidFill>
                <a:srgbClr val="FF000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216113" y="2939779"/>
            <a:ext cx="839588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</a:t>
            </a:r>
            <a:r>
              <a:rPr lang="en-US" sz="16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working-age people should </a:t>
            </a:r>
            <a:r>
              <a:rPr lang="en-US" sz="16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pay more to support the </a:t>
            </a:r>
            <a:r>
              <a:rPr lang="en-US" sz="16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elderly</a:t>
            </a:r>
            <a:r>
              <a:rPr lang="en-US" sz="16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category</a:t>
            </a:r>
          </a:p>
          <a:p>
            <a:pPr lvl="0"/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89" y="1670858"/>
            <a:ext cx="9085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Lack of financial stability </a:t>
            </a:r>
            <a:r>
              <a:rPr lang="en-US" sz="1600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, older </a:t>
            </a:r>
            <a:r>
              <a:rPr lang="en-US" sz="1600" dirty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adults will experience a mental health problem such as depression or anxiety, and </a:t>
            </a:r>
            <a:r>
              <a:rPr lang="en-US" sz="1600" dirty="0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the physical </a:t>
            </a:r>
            <a:r>
              <a:rPr lang="en-US" sz="1600" dirty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and cognitive changes some people experience as they age can make these issues even more challenging. In addition, as </a:t>
            </a:r>
            <a:r>
              <a:rPr lang="en-US" sz="1600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some people age, their risk of suicide increases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16"/>
          <p:cNvSpPr txBox="1">
            <a:spLocks/>
          </p:cNvSpPr>
          <p:nvPr/>
        </p:nvSpPr>
        <p:spPr>
          <a:xfrm>
            <a:off x="1039150" y="2356800"/>
            <a:ext cx="1778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r"/>
            <a:r>
              <a:rPr lang="en-US" sz="1600" b="1" dirty="0" smtClean="0"/>
              <a:t>Analytical goals</a:t>
            </a:r>
            <a:endParaRPr lang="en-US" sz="1600" b="1" dirty="0"/>
          </a:p>
        </p:txBody>
      </p:sp>
      <p:sp>
        <p:nvSpPr>
          <p:cNvPr id="3" name="Google Shape;80;p16"/>
          <p:cNvSpPr txBox="1"/>
          <p:nvPr/>
        </p:nvSpPr>
        <p:spPr>
          <a:xfrm>
            <a:off x="3167725" y="2355600"/>
            <a:ext cx="5304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WHY: Quantity impact on suicide </a:t>
            </a:r>
            <a:r>
              <a:rPr lang="en-US" sz="1600" dirty="0" smtClean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rate</a:t>
            </a:r>
            <a:endParaRPr lang="en-US" sz="1600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80;p16"/>
          <p:cNvSpPr txBox="1"/>
          <p:nvPr/>
        </p:nvSpPr>
        <p:spPr>
          <a:xfrm>
            <a:off x="3118665" y="2974460"/>
            <a:ext cx="5304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 smtClean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HOW: </a:t>
            </a:r>
            <a:r>
              <a:rPr lang="en-US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Identify the factors that influence the suicide rate</a:t>
            </a:r>
          </a:p>
        </p:txBody>
      </p:sp>
      <p:sp>
        <p:nvSpPr>
          <p:cNvPr id="6" name="Google Shape;72;p15"/>
          <p:cNvSpPr txBox="1"/>
          <p:nvPr/>
        </p:nvSpPr>
        <p:spPr>
          <a:xfrm>
            <a:off x="3167725" y="3593320"/>
            <a:ext cx="5304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Identify what would be the change in the suicide rate in </a:t>
            </a: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future</a:t>
            </a: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880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157942"/>
            <a:ext cx="8869680" cy="48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015" y="66503"/>
            <a:ext cx="4721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Roboto" panose="020B0604020202020204" charset="0"/>
                <a:ea typeface="Roboto" panose="020B0604020202020204" charset="0"/>
              </a:rPr>
              <a:t>SUICIDE/100K pop by YEAR FORECAST </a:t>
            </a:r>
            <a:endParaRPr lang="en-US" sz="1600" u="sng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0"/>
          <a:stretch/>
        </p:blipFill>
        <p:spPr>
          <a:xfrm>
            <a:off x="3715789" y="739833"/>
            <a:ext cx="5328458" cy="3549534"/>
          </a:xfrm>
          <a:prstGeom prst="rect">
            <a:avLst/>
          </a:prstGeom>
        </p:spPr>
      </p:pic>
      <p:sp>
        <p:nvSpPr>
          <p:cNvPr id="5" name="Google Shape;86;p17"/>
          <p:cNvSpPr txBox="1"/>
          <p:nvPr/>
        </p:nvSpPr>
        <p:spPr>
          <a:xfrm>
            <a:off x="232064" y="1443911"/>
            <a:ext cx="30264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Great depression in trend 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Forcast graph shows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depression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Suicide/100k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population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793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29" y="440575"/>
            <a:ext cx="5712954" cy="4181302"/>
          </a:xfrm>
          <a:prstGeom prst="rect">
            <a:avLst/>
          </a:prstGeom>
        </p:spPr>
      </p:pic>
      <p:sp>
        <p:nvSpPr>
          <p:cNvPr id="4" name="Google Shape;86;p17"/>
          <p:cNvSpPr txBox="1"/>
          <p:nvPr/>
        </p:nvSpPr>
        <p:spPr>
          <a:xfrm>
            <a:off x="232064" y="1443911"/>
            <a:ext cx="30264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reat increase trend 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Forcast graph shows </a:t>
            </a:r>
            <a:r>
              <a:rPr lang="en-US" sz="16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Upward trend</a:t>
            </a:r>
            <a:r>
              <a:rPr lang="en" sz="16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Suicide/100k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population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218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6"/>
          <a:stretch/>
        </p:blipFill>
        <p:spPr>
          <a:xfrm>
            <a:off x="448888" y="623455"/>
            <a:ext cx="8404168" cy="42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1231166"/>
            <a:chOff x="385200" y="1956000"/>
            <a:chExt cx="2192100" cy="1231166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Why 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 people commit to suicide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015723"/>
            <a:chOff x="3976900" y="1956000"/>
            <a:chExt cx="4094100" cy="1015723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Identify is there any demographic and economic factors affects the suicide rate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Solution: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 r="15070"/>
          <a:stretch/>
        </p:blipFill>
        <p:spPr>
          <a:xfrm>
            <a:off x="4015047" y="495656"/>
            <a:ext cx="5070763" cy="4049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817" y="805432"/>
            <a:ext cx="373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Graph shows , In future there will be a huge reduction in rate of suicide and National economy will higher </a:t>
            </a: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875" y="137057"/>
            <a:ext cx="3435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latin typeface="Roboto" panose="020B0604020202020204" charset="0"/>
                <a:ea typeface="Roboto" panose="020B0604020202020204" charset="0"/>
              </a:rPr>
              <a:t>GDP vs SUICIDE  FORECAST GRAPH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7818" y="2010629"/>
            <a:ext cx="373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Economy of nation and Suicide rate is </a:t>
            </a:r>
            <a:r>
              <a:rPr lang="en-US" sz="1600" b="1" dirty="0" smtClean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inversely proportional </a:t>
            </a:r>
            <a:r>
              <a:rPr lang="en-US" sz="1600" dirty="0" smtClean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to each other</a:t>
            </a:r>
            <a:endParaRPr lang="en-US" sz="1600" dirty="0">
              <a:solidFill>
                <a:srgbClr val="FF000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817" y="3217026"/>
            <a:ext cx="380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Forecast graph shows ,</a:t>
            </a:r>
            <a:r>
              <a:rPr lang="en-US" sz="1600" b="1" dirty="0" smtClean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2020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 will be the highest GDP all over the time </a:t>
            </a: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Quantity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impact on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suicide rate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2858925"/>
            <a:ext cx="5304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Identify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people wants to know about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73;p15"/>
          <p:cNvSpPr txBox="1"/>
          <p:nvPr/>
        </p:nvSpPr>
        <p:spPr>
          <a:xfrm>
            <a:off x="3167724" y="3290025"/>
            <a:ext cx="566039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hat will be the changes in the suicide rate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future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Analytical goals</a:t>
            </a:r>
            <a:endParaRPr sz="1600" b="1"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 smtClean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HOW: Identify </a:t>
            </a:r>
            <a:r>
              <a:rPr lang="en-US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what people wants to know about</a:t>
            </a:r>
            <a:endParaRPr sz="1600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80;p16"/>
          <p:cNvSpPr txBox="1"/>
          <p:nvPr/>
        </p:nvSpPr>
        <p:spPr>
          <a:xfrm>
            <a:off x="3167725" y="3290025"/>
            <a:ext cx="5304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 smtClean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en-US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Identify what would be the change in the suicide </a:t>
            </a:r>
            <a:r>
              <a:rPr lang="en-US" sz="1600" dirty="0" smtClean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rate in </a:t>
            </a:r>
            <a:r>
              <a:rPr lang="en-US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future</a:t>
            </a:r>
          </a:p>
        </p:txBody>
      </p:sp>
      <p:sp>
        <p:nvSpPr>
          <p:cNvPr id="6" name="Google Shape;72;p15"/>
          <p:cNvSpPr txBox="1"/>
          <p:nvPr/>
        </p:nvSpPr>
        <p:spPr>
          <a:xfrm>
            <a:off x="3167725" y="2439613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Quantity impact on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suicide rate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96" y="444380"/>
            <a:ext cx="8135597" cy="424726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96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426095" y="1213504"/>
            <a:ext cx="4559700" cy="2744060"/>
            <a:chOff x="694030" y="642179"/>
            <a:chExt cx="7714211" cy="44971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0" y="642179"/>
              <a:ext cx="7714211" cy="449718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9" name="Straight Connector 8"/>
            <p:cNvCxnSpPr/>
            <p:nvPr/>
          </p:nvCxnSpPr>
          <p:spPr>
            <a:xfrm>
              <a:off x="4544786" y="1044013"/>
              <a:ext cx="6349" cy="3797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Google Shape;86;p17"/>
          <p:cNvSpPr txBox="1"/>
          <p:nvPr/>
        </p:nvSpPr>
        <p:spPr>
          <a:xfrm>
            <a:off x="190500" y="471321"/>
            <a:ext cx="3026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Downward Trend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Suicide/100k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pop have             been </a:t>
            </a:r>
            <a:r>
              <a:rPr lang="en" sz="16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falling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since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1999.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500" y="1847850"/>
            <a:ext cx="349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Since 2010 ,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Suicide/100k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pop rate is below than average rate </a:t>
            </a:r>
            <a:endParaRPr lang="en-US" sz="1600" dirty="0"/>
          </a:p>
        </p:txBody>
      </p:sp>
      <p:sp>
        <p:nvSpPr>
          <p:cNvPr id="15" name="Google Shape;85;p17"/>
          <p:cNvSpPr txBox="1"/>
          <p:nvPr/>
        </p:nvSpPr>
        <p:spPr>
          <a:xfrm>
            <a:off x="4426095" y="4275500"/>
            <a:ext cx="45597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8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Suicide/1000K pop 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lang="en" sz="8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1985-2015 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" y="2846284"/>
            <a:ext cx="349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Highest Suicide/100K pop was on 1995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95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5" y="76912"/>
            <a:ext cx="8681511" cy="49640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354717" y="896293"/>
            <a:ext cx="4635374" cy="3014804"/>
            <a:chOff x="0" y="-51276"/>
            <a:chExt cx="8681511" cy="50238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51276"/>
              <a:ext cx="8681511" cy="502385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3431263" y="1204111"/>
              <a:ext cx="0" cy="3422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85;p17"/>
          <p:cNvSpPr txBox="1"/>
          <p:nvPr/>
        </p:nvSpPr>
        <p:spPr>
          <a:xfrm>
            <a:off x="4273235" y="4209532"/>
            <a:ext cx="45597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8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GDP per capita from 1985-2015 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02;p18"/>
          <p:cNvSpPr txBox="1"/>
          <p:nvPr/>
        </p:nvSpPr>
        <p:spPr>
          <a:xfrm>
            <a:off x="63375" y="-12316"/>
            <a:ext cx="35145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Reason</a:t>
            </a:r>
          </a:p>
          <a:p>
            <a:pPr lvl="0"/>
            <a:endParaRPr lang="en" sz="16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Upward </a:t>
            </a: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Trend</a:t>
            </a: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Gross domestic Production(GDP) per capita have been a </a:t>
            </a:r>
            <a:r>
              <a:rPr lang="en-US" sz="16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uprising</a:t>
            </a: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since 1995 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865086"/>
            <a:ext cx="3286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Since 2004 , The gross domestic Production(GDP) per capita rate have been higher than average of GDP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-4527" y="3157743"/>
            <a:ext cx="335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Growth of GDP  is </a:t>
            </a:r>
            <a:r>
              <a:rPr lang="en-US" sz="16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highly impact</a:t>
            </a: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on the suicide rate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88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12" y="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HDI and GDP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55" y="211966"/>
            <a:ext cx="4300395" cy="3409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856" y="681022"/>
            <a:ext cx="3286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Human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evelopment Index(HDI) also have the vital role for the reduction of suicide rate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12112" y="2028120"/>
            <a:ext cx="3286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GDP is proportional to HDI , thus HDI is another factor influencing the suicide rate</a:t>
            </a:r>
          </a:p>
        </p:txBody>
      </p:sp>
    </p:spTree>
    <p:extLst>
      <p:ext uri="{BB962C8B-B14F-4D97-AF65-F5344CB8AC3E}">
        <p14:creationId xmlns:p14="http://schemas.microsoft.com/office/powerpoint/2010/main" val="30113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546</Words>
  <Application>Microsoft Office PowerPoint</Application>
  <PresentationFormat>On-screen Show (16:9)</PresentationFormat>
  <Paragraphs>66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Roboto</vt:lpstr>
      <vt:lpstr>Arial</vt:lpstr>
      <vt:lpstr>Simple Light</vt:lpstr>
      <vt:lpstr>SUICIDE GLOBAL RATES OVERVIEW 1985 TO 2015</vt:lpstr>
      <vt:lpstr>PowerPoint Presentation</vt:lpstr>
      <vt:lpstr>Analytical goals</vt:lpstr>
      <vt:lpstr>Analytical goals</vt:lpstr>
      <vt:lpstr>PowerPoint Presentation</vt:lpstr>
      <vt:lpstr>PowerPoint Presentation</vt:lpstr>
      <vt:lpstr>PowerPoint Presentation</vt:lpstr>
      <vt:lpstr>PowerPoint Presentation</vt:lpstr>
      <vt:lpstr>HDI and GDP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</dc:title>
  <cp:lastModifiedBy>Microsoft account</cp:lastModifiedBy>
  <cp:revision>35</cp:revision>
  <dcterms:modified xsi:type="dcterms:W3CDTF">2022-02-12T13:14:22Z</dcterms:modified>
</cp:coreProperties>
</file>