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7"/>
  </p:notes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3" clrIdx="0">
    <p:extLst>
      <p:ext uri="{19B8F6BF-5375-455C-9EA6-DF929625EA0E}">
        <p15:presenceInfo xmlns:p15="http://schemas.microsoft.com/office/powerpoint/2012/main" userId="65323acdd722d0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FFCBA-7C0A-4276-99C0-11E480908E00}" type="datetimeFigureOut">
              <a:rPr lang="en-US" smtClean="0"/>
              <a:t>08-Feb-22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C9EDC-5B67-45BF-89E1-22C6B8941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74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C9EDC-5B67-45BF-89E1-22C6B89414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4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A226-C7A3-456A-9450-CBFF657623E8}" type="datetimeFigureOut">
              <a:rPr lang="en-US" smtClean="0"/>
              <a:t>08-Feb-22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00EEAED-6FDF-4F6C-80E7-231DCA7F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9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A226-C7A3-456A-9450-CBFF657623E8}" type="datetimeFigureOut">
              <a:rPr lang="en-US" smtClean="0"/>
              <a:t>08-Feb-22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0EEAED-6FDF-4F6C-80E7-231DCA7F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7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A226-C7A3-456A-9450-CBFF657623E8}" type="datetimeFigureOut">
              <a:rPr lang="en-US" smtClean="0"/>
              <a:t>08-Feb-22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0EEAED-6FDF-4F6C-80E7-231DCA7FD6A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6566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A226-C7A3-456A-9450-CBFF657623E8}" type="datetimeFigureOut">
              <a:rPr lang="en-US" smtClean="0"/>
              <a:t>08-Feb-22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0EEAED-6FDF-4F6C-80E7-231DCA7F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66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A226-C7A3-456A-9450-CBFF657623E8}" type="datetimeFigureOut">
              <a:rPr lang="en-US" smtClean="0"/>
              <a:t>08-Feb-22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0EEAED-6FDF-4F6C-80E7-231DCA7FD6A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0021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A226-C7A3-456A-9450-CBFF657623E8}" type="datetimeFigureOut">
              <a:rPr lang="en-US" smtClean="0"/>
              <a:t>08-Feb-22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0EEAED-6FDF-4F6C-80E7-231DCA7F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70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A226-C7A3-456A-9450-CBFF657623E8}" type="datetimeFigureOut">
              <a:rPr lang="en-US" smtClean="0"/>
              <a:t>08-Feb-22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EAED-6FDF-4F6C-80E7-231DCA7F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51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A226-C7A3-456A-9450-CBFF657623E8}" type="datetimeFigureOut">
              <a:rPr lang="en-US" smtClean="0"/>
              <a:t>08-Feb-22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EAED-6FDF-4F6C-80E7-231DCA7F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3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A226-C7A3-456A-9450-CBFF657623E8}" type="datetimeFigureOut">
              <a:rPr lang="en-US" smtClean="0"/>
              <a:t>08-Feb-22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EAED-6FDF-4F6C-80E7-231DCA7F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9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A226-C7A3-456A-9450-CBFF657623E8}" type="datetimeFigureOut">
              <a:rPr lang="en-US" smtClean="0"/>
              <a:t>08-Feb-22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0EEAED-6FDF-4F6C-80E7-231DCA7F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6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A226-C7A3-456A-9450-CBFF657623E8}" type="datetimeFigureOut">
              <a:rPr lang="en-US" smtClean="0"/>
              <a:t>08-Feb-22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0EEAED-6FDF-4F6C-80E7-231DCA7F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3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A226-C7A3-456A-9450-CBFF657623E8}" type="datetimeFigureOut">
              <a:rPr lang="en-US" smtClean="0"/>
              <a:t>08-Feb-22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0EEAED-6FDF-4F6C-80E7-231DCA7F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A226-C7A3-456A-9450-CBFF657623E8}" type="datetimeFigureOut">
              <a:rPr lang="en-US" smtClean="0"/>
              <a:t>08-Feb-22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EAED-6FDF-4F6C-80E7-231DCA7F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A226-C7A3-456A-9450-CBFF657623E8}" type="datetimeFigureOut">
              <a:rPr lang="en-US" smtClean="0"/>
              <a:t>08-Feb-22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EAED-6FDF-4F6C-80E7-231DCA7F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4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A226-C7A3-456A-9450-CBFF657623E8}" type="datetimeFigureOut">
              <a:rPr lang="en-US" smtClean="0"/>
              <a:t>08-Feb-22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EAED-6FDF-4F6C-80E7-231DCA7F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3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A226-C7A3-456A-9450-CBFF657623E8}" type="datetimeFigureOut">
              <a:rPr lang="en-US" smtClean="0"/>
              <a:t>08-Feb-22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0EEAED-6FDF-4F6C-80E7-231DCA7F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40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5A226-C7A3-456A-9450-CBFF657623E8}" type="datetimeFigureOut">
              <a:rPr lang="en-US" smtClean="0"/>
              <a:t>08-Feb-22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00EEAED-6FDF-4F6C-80E7-231DCA7F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5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893" y="725755"/>
            <a:ext cx="10715739" cy="2387600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latin typeface="Century" panose="02040604050505020304" pitchFamily="18" charset="0"/>
              </a:rPr>
              <a:t>World Happiness Report</a:t>
            </a:r>
            <a:endParaRPr lang="en-US" sz="7200" b="1" dirty="0">
              <a:latin typeface="Century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1855" y="5364737"/>
            <a:ext cx="7976212" cy="881827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Presented by : Nirmal Joy</a:t>
            </a:r>
          </a:p>
          <a:p>
            <a:pPr algn="l"/>
            <a:r>
              <a:rPr lang="en-US" dirty="0" smtClean="0"/>
              <a:t>Last updated : February 2</a:t>
            </a:r>
            <a:r>
              <a:rPr lang="en-US" baseline="30000" dirty="0" smtClean="0"/>
              <a:t>nd</a:t>
            </a:r>
            <a:r>
              <a:rPr lang="en-US" dirty="0" smtClean="0"/>
              <a:t>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6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5576" y="594911"/>
            <a:ext cx="2943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Geographic</a:t>
            </a:r>
            <a:endParaRPr lang="en-US" sz="36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" t="33589" r="20352" b="29141"/>
          <a:stretch/>
        </p:blipFill>
        <p:spPr>
          <a:xfrm>
            <a:off x="6771701" y="1832183"/>
            <a:ext cx="5420299" cy="2677099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2925102">
            <a:off x="8676121" y="919211"/>
            <a:ext cx="139148" cy="2197639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617725" y="918076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Happiness Score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036741" y="2744664"/>
            <a:ext cx="396607" cy="26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2053" y="3395443"/>
            <a:ext cx="5270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Little correlation between geographic location and happiness score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036741" y="3447907"/>
            <a:ext cx="396607" cy="26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036741" y="4396821"/>
            <a:ext cx="396607" cy="26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92053" y="2692200"/>
            <a:ext cx="399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Happiness Score varies by country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92053" y="4291893"/>
            <a:ext cx="507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Geographic location is not a best indicator of Happiness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679" y="1336656"/>
            <a:ext cx="5120222" cy="49154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18631" y="520526"/>
            <a:ext cx="3743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GDP vs Happiness</a:t>
            </a:r>
            <a:endParaRPr lang="en-US" sz="32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907679" y="690325"/>
            <a:ext cx="512022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0.80</a:t>
            </a:r>
          </a:p>
          <a:p>
            <a:pPr algn="ctr"/>
            <a:r>
              <a:rPr lang="en-US" dirty="0" smtClean="0"/>
              <a:t>Correlation Coefficient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640134" y="1929416"/>
            <a:ext cx="396607" cy="26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36740" y="1756445"/>
            <a:ext cx="5706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Strong positive Correlation between Gross domestic product (</a:t>
            </a:r>
            <a:r>
              <a:rPr lang="en-US" b="1" dirty="0" smtClean="0"/>
              <a:t>GDP</a:t>
            </a:r>
            <a:r>
              <a:rPr lang="en-US" dirty="0" smtClean="0"/>
              <a:t>) and </a:t>
            </a:r>
            <a:r>
              <a:rPr lang="en-US" b="1" dirty="0" smtClean="0"/>
              <a:t>Happiness Score</a:t>
            </a:r>
            <a:endParaRPr lang="en-US" b="1" dirty="0"/>
          </a:p>
        </p:txBody>
      </p:sp>
      <p:sp>
        <p:nvSpPr>
          <p:cNvPr id="7" name="Right Arrow 6"/>
          <p:cNvSpPr/>
          <p:nvPr/>
        </p:nvSpPr>
        <p:spPr>
          <a:xfrm>
            <a:off x="640133" y="3106384"/>
            <a:ext cx="396607" cy="26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6740" y="3053920"/>
            <a:ext cx="551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Richest Countries have higher Happiness Score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641287" y="4074396"/>
            <a:ext cx="396607" cy="26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36740" y="3960186"/>
            <a:ext cx="5514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</a:t>
            </a:r>
            <a:r>
              <a:rPr lang="en-US" b="1" dirty="0" smtClean="0"/>
              <a:t> </a:t>
            </a:r>
            <a:r>
              <a:rPr lang="en-US" dirty="0" smtClean="0"/>
              <a:t>Economy Increases Happiness of the country increases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680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572877"/>
            <a:ext cx="3677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Health Vs Score</a:t>
            </a:r>
            <a:endParaRPr lang="en-US" sz="36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205" y="1299990"/>
            <a:ext cx="5526795" cy="47113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65205" y="627961"/>
            <a:ext cx="552679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0.75</a:t>
            </a:r>
          </a:p>
          <a:p>
            <a:pPr algn="ctr"/>
            <a:r>
              <a:rPr lang="en-US" dirty="0" smtClean="0"/>
              <a:t>Correlation coefficient 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695218" y="1709078"/>
            <a:ext cx="396607" cy="26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91825" y="1650316"/>
            <a:ext cx="557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 correlation between </a:t>
            </a:r>
            <a:r>
              <a:rPr lang="en-US" b="1" dirty="0" smtClean="0"/>
              <a:t>Health</a:t>
            </a:r>
            <a:r>
              <a:rPr lang="en-US" dirty="0" smtClean="0"/>
              <a:t> and </a:t>
            </a:r>
            <a:r>
              <a:rPr lang="en-US" b="1" dirty="0"/>
              <a:t>H</a:t>
            </a:r>
            <a:r>
              <a:rPr lang="en-US" b="1" dirty="0" smtClean="0"/>
              <a:t>appiness Score</a:t>
            </a:r>
            <a:endParaRPr lang="en-US" b="1" dirty="0"/>
          </a:p>
        </p:txBody>
      </p:sp>
      <p:sp>
        <p:nvSpPr>
          <p:cNvPr id="7" name="Right Arrow 6"/>
          <p:cNvSpPr/>
          <p:nvPr/>
        </p:nvSpPr>
        <p:spPr>
          <a:xfrm>
            <a:off x="695217" y="2996215"/>
            <a:ext cx="396607" cy="26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91825" y="2937453"/>
            <a:ext cx="5573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Healthy countries have the higher happiness score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8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5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2698" y="308473"/>
            <a:ext cx="1949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Wealth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593" y="517793"/>
            <a:ext cx="4836405" cy="2807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594" y="3858028"/>
            <a:ext cx="4836405" cy="29999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55593" y="7489"/>
            <a:ext cx="483640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0.80</a:t>
            </a:r>
          </a:p>
          <a:p>
            <a:pPr algn="ctr"/>
            <a:r>
              <a:rPr lang="en-US" sz="1400" dirty="0" smtClean="0"/>
              <a:t>Correlation coefficient 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355593" y="3325690"/>
            <a:ext cx="483640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0.60</a:t>
            </a:r>
          </a:p>
          <a:p>
            <a:pPr algn="ctr"/>
            <a:r>
              <a:rPr lang="en-US" sz="1400" dirty="0" smtClean="0"/>
              <a:t>Correlation coefficient </a:t>
            </a:r>
            <a:endParaRPr lang="en-US" sz="1400" dirty="0"/>
          </a:p>
        </p:txBody>
      </p:sp>
      <p:sp>
        <p:nvSpPr>
          <p:cNvPr id="8" name="Right Arrow 7"/>
          <p:cNvSpPr/>
          <p:nvPr/>
        </p:nvSpPr>
        <p:spPr>
          <a:xfrm>
            <a:off x="663323" y="1921741"/>
            <a:ext cx="396607" cy="26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59930" y="1862440"/>
            <a:ext cx="55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Strong correlation between </a:t>
            </a:r>
            <a:r>
              <a:rPr lang="en-US" b="1" dirty="0" smtClean="0"/>
              <a:t>GDP</a:t>
            </a:r>
            <a:r>
              <a:rPr lang="en-US" dirty="0" smtClean="0"/>
              <a:t> and </a:t>
            </a:r>
            <a:r>
              <a:rPr lang="en-US" b="1" dirty="0" smtClean="0"/>
              <a:t> Health</a:t>
            </a:r>
            <a:endParaRPr lang="en-US" b="1" dirty="0"/>
          </a:p>
        </p:txBody>
      </p:sp>
      <p:sp>
        <p:nvSpPr>
          <p:cNvPr id="10" name="Right Arrow 9"/>
          <p:cNvSpPr/>
          <p:nvPr/>
        </p:nvSpPr>
        <p:spPr>
          <a:xfrm>
            <a:off x="663324" y="3194802"/>
            <a:ext cx="396607" cy="26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20934" y="3034016"/>
            <a:ext cx="557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 correlation between </a:t>
            </a:r>
            <a:r>
              <a:rPr lang="en-US" b="1" dirty="0" smtClean="0"/>
              <a:t>Freedom</a:t>
            </a:r>
            <a:r>
              <a:rPr lang="en-US" dirty="0" smtClean="0"/>
              <a:t>  and </a:t>
            </a:r>
            <a:r>
              <a:rPr lang="en-US" b="1" dirty="0" smtClean="0"/>
              <a:t> Score</a:t>
            </a:r>
            <a:endParaRPr lang="en-US" b="1" dirty="0"/>
          </a:p>
        </p:txBody>
      </p:sp>
      <p:sp>
        <p:nvSpPr>
          <p:cNvPr id="12" name="Right Arrow 11"/>
          <p:cNvSpPr/>
          <p:nvPr/>
        </p:nvSpPr>
        <p:spPr>
          <a:xfrm>
            <a:off x="695217" y="4432760"/>
            <a:ext cx="396607" cy="26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00158" y="4360471"/>
            <a:ext cx="55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Wealthier </a:t>
            </a:r>
            <a:r>
              <a:rPr lang="en-US" dirty="0" smtClean="0"/>
              <a:t>countries have higher happiness score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1253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1491" y="-55084"/>
            <a:ext cx="2686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/>
              <a:t>Conclusion</a:t>
            </a:r>
            <a:endParaRPr lang="en-US" sz="36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966" y="443481"/>
            <a:ext cx="2940003" cy="222260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839816" y="2842353"/>
            <a:ext cx="738130" cy="70507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1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756442" y="2842353"/>
            <a:ext cx="738130" cy="70507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2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933542" y="2842353"/>
            <a:ext cx="738130" cy="70507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3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8294" y="3960431"/>
            <a:ext cx="34788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Richest Countries have higher </a:t>
            </a:r>
            <a:r>
              <a:rPr lang="en-US" b="1" dirty="0" smtClean="0"/>
              <a:t>than the average Happiness levels </a:t>
            </a:r>
          </a:p>
          <a:p>
            <a:r>
              <a:rPr lang="en-US" b="1" dirty="0"/>
              <a:t> </a:t>
            </a:r>
            <a:endParaRPr lang="en-US" b="1" dirty="0" smtClean="0"/>
          </a:p>
          <a:p>
            <a:r>
              <a:rPr lang="en-US" b="1" dirty="0" smtClean="0"/>
              <a:t>Wealth highly indicates the factor of Happiness </a:t>
            </a:r>
            <a:endParaRPr lang="en-US" b="1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87204" y="3960431"/>
            <a:ext cx="42435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Healthy </a:t>
            </a:r>
            <a:r>
              <a:rPr lang="en-US" b="1" dirty="0" smtClean="0"/>
              <a:t>countries they also tends to have higher </a:t>
            </a:r>
            <a:r>
              <a:rPr lang="en-US" b="1" dirty="0"/>
              <a:t>happiness </a:t>
            </a:r>
            <a:r>
              <a:rPr lang="en-US" b="1" dirty="0" smtClean="0"/>
              <a:t>levels</a:t>
            </a:r>
          </a:p>
          <a:p>
            <a:endParaRPr lang="en-US" b="1" dirty="0"/>
          </a:p>
          <a:p>
            <a:r>
              <a:rPr lang="en-US" b="1" dirty="0" smtClean="0"/>
              <a:t>Also the healthy countries tends to be sustainable growth 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310891" y="3960431"/>
            <a:ext cx="3881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Health  , Gross domestic product (GDP) ,  Freedom of a country are the main contributors of Happiness score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55970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50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77099" y="2500829"/>
            <a:ext cx="68414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020580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5070" y="0"/>
            <a:ext cx="55362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dirty="0" smtClean="0">
                <a:latin typeface="Gill Sans MT" panose="020B0502020104020203" pitchFamily="34" charset="0"/>
              </a:rPr>
              <a:t>Presentation Outline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7139791" y="1635936"/>
            <a:ext cx="3249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World Happiness</a:t>
            </a:r>
            <a:endParaRPr lang="en-US" sz="2800" b="1" u="sng" dirty="0"/>
          </a:p>
        </p:txBody>
      </p:sp>
      <p:grpSp>
        <p:nvGrpSpPr>
          <p:cNvPr id="23" name="Group 22"/>
          <p:cNvGrpSpPr/>
          <p:nvPr/>
        </p:nvGrpSpPr>
        <p:grpSpPr>
          <a:xfrm>
            <a:off x="6898343" y="3753219"/>
            <a:ext cx="4230354" cy="704843"/>
            <a:chOff x="1813009" y="160397"/>
            <a:chExt cx="4230354" cy="1033200"/>
          </a:xfrm>
        </p:grpSpPr>
        <p:sp>
          <p:nvSpPr>
            <p:cNvPr id="24" name="Rounded Rectangle 23"/>
            <p:cNvSpPr/>
            <p:nvPr/>
          </p:nvSpPr>
          <p:spPr>
            <a:xfrm>
              <a:off x="1813009" y="160397"/>
              <a:ext cx="4230354" cy="10332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      </a:t>
              </a:r>
              <a:r>
                <a:rPr lang="en-US" dirty="0" smtClean="0"/>
                <a:t> Purpose of Statement</a:t>
              </a:r>
              <a:endParaRPr lang="en-US" dirty="0"/>
            </a:p>
          </p:txBody>
        </p:sp>
        <p:sp>
          <p:nvSpPr>
            <p:cNvPr id="25" name="Rounded Rectangle 4"/>
            <p:cNvSpPr/>
            <p:nvPr/>
          </p:nvSpPr>
          <p:spPr>
            <a:xfrm>
              <a:off x="1863446" y="210834"/>
              <a:ext cx="4129480" cy="9323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9897" tIns="0" rIns="159897" bIns="0" numCol="1" spcCol="1270" anchor="ctr" anchorCtr="0">
              <a:noAutofit/>
            </a:bodyPr>
            <a:lstStyle/>
            <a:p>
              <a:pPr lvl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500" kern="120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98343" y="2629969"/>
            <a:ext cx="4230354" cy="704843"/>
            <a:chOff x="1813009" y="160397"/>
            <a:chExt cx="4230354" cy="1033200"/>
          </a:xfrm>
        </p:grpSpPr>
        <p:sp>
          <p:nvSpPr>
            <p:cNvPr id="27" name="Rounded Rectangle 26"/>
            <p:cNvSpPr/>
            <p:nvPr/>
          </p:nvSpPr>
          <p:spPr>
            <a:xfrm>
              <a:off x="1813009" y="160397"/>
              <a:ext cx="4230354" cy="10332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       Data summary</a:t>
              </a:r>
              <a:endParaRPr lang="en-US" dirty="0"/>
            </a:p>
          </p:txBody>
        </p:sp>
        <p:sp>
          <p:nvSpPr>
            <p:cNvPr id="28" name="Rounded Rectangle 4"/>
            <p:cNvSpPr/>
            <p:nvPr/>
          </p:nvSpPr>
          <p:spPr>
            <a:xfrm>
              <a:off x="1863446" y="210834"/>
              <a:ext cx="4129480" cy="9323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9897" tIns="0" rIns="159897" bIns="0" numCol="1" spcCol="1270" anchor="ctr" anchorCtr="0">
              <a:noAutofit/>
            </a:bodyPr>
            <a:lstStyle/>
            <a:p>
              <a:pPr lvl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500" kern="120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898343" y="4781035"/>
            <a:ext cx="4230354" cy="704843"/>
            <a:chOff x="1813009" y="160397"/>
            <a:chExt cx="4230354" cy="1033200"/>
          </a:xfrm>
        </p:grpSpPr>
        <p:sp>
          <p:nvSpPr>
            <p:cNvPr id="30" name="Rounded Rectangle 29"/>
            <p:cNvSpPr/>
            <p:nvPr/>
          </p:nvSpPr>
          <p:spPr>
            <a:xfrm>
              <a:off x="1813009" y="160397"/>
              <a:ext cx="4230354" cy="10332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       </a:t>
              </a:r>
              <a:r>
                <a:rPr lang="en-US" dirty="0" smtClean="0"/>
                <a:t>Tell the Story</a:t>
              </a:r>
              <a:endParaRPr lang="en-US" dirty="0"/>
            </a:p>
          </p:txBody>
        </p:sp>
        <p:sp>
          <p:nvSpPr>
            <p:cNvPr id="31" name="Rounded Rectangle 4"/>
            <p:cNvSpPr/>
            <p:nvPr/>
          </p:nvSpPr>
          <p:spPr>
            <a:xfrm>
              <a:off x="1863446" y="210834"/>
              <a:ext cx="4129480" cy="9323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9897" tIns="0" rIns="159897" bIns="0" numCol="1" spcCol="1270" anchor="ctr" anchorCtr="0">
              <a:noAutofit/>
            </a:bodyPr>
            <a:lstStyle/>
            <a:p>
              <a:pPr lvl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500" kern="120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898343" y="5893268"/>
            <a:ext cx="4230354" cy="749903"/>
            <a:chOff x="1813009" y="160397"/>
            <a:chExt cx="4230354" cy="1033200"/>
          </a:xfrm>
        </p:grpSpPr>
        <p:sp>
          <p:nvSpPr>
            <p:cNvPr id="33" name="Rounded Rectangle 32"/>
            <p:cNvSpPr/>
            <p:nvPr/>
          </p:nvSpPr>
          <p:spPr>
            <a:xfrm>
              <a:off x="1813009" y="160397"/>
              <a:ext cx="4230354" cy="10332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      </a:t>
              </a:r>
              <a:r>
                <a:rPr lang="en-US" dirty="0" smtClean="0"/>
                <a:t> </a:t>
              </a:r>
              <a:r>
                <a:rPr lang="en-US" dirty="0" smtClean="0"/>
                <a:t>Conclusion </a:t>
              </a:r>
              <a:endParaRPr lang="en-US" dirty="0"/>
            </a:p>
          </p:txBody>
        </p:sp>
        <p:sp>
          <p:nvSpPr>
            <p:cNvPr id="34" name="Rounded Rectangle 4"/>
            <p:cNvSpPr/>
            <p:nvPr/>
          </p:nvSpPr>
          <p:spPr>
            <a:xfrm>
              <a:off x="1863446" y="210834"/>
              <a:ext cx="4129480" cy="9323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9897" tIns="0" rIns="159897" bIns="0" numCol="1" spcCol="1270" anchor="ctr" anchorCtr="0">
              <a:noAutofit/>
            </a:bodyPr>
            <a:lstStyle/>
            <a:p>
              <a:pPr lvl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500" kern="1200"/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23" y="2159156"/>
            <a:ext cx="4594033" cy="351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80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7604" y="363557"/>
            <a:ext cx="3711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/>
              <a:t>About the Data </a:t>
            </a:r>
            <a:endParaRPr lang="en-US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16096" y="1597446"/>
            <a:ext cx="114759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 </a:t>
            </a:r>
            <a:r>
              <a:rPr lang="en-US" b="1" dirty="0"/>
              <a:t>World Happiness Report</a:t>
            </a:r>
            <a:r>
              <a:rPr lang="en-US" dirty="0"/>
              <a:t> is a publication of </a:t>
            </a: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National</a:t>
            </a:r>
            <a:r>
              <a:rPr lang="en-US" dirty="0"/>
              <a:t> Sustainable Development Solutions Network. It contains articles and rankings of </a:t>
            </a:r>
            <a:r>
              <a:rPr lang="en-US" dirty="0" smtClean="0"/>
              <a:t>national happiness, based on respondent ratings of their own lives, which the report also correlates </a:t>
            </a:r>
            <a:r>
              <a:rPr lang="en-US" dirty="0"/>
              <a:t>with various (quality of) life factors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This Dataset contains Happiness Rank, Happiness Sore , Economy , family, freedom, generosity, health of each country </a:t>
            </a:r>
          </a:p>
          <a:p>
            <a:endParaRPr lang="en-US" dirty="0"/>
          </a:p>
          <a:p>
            <a:r>
              <a:rPr lang="en-US" dirty="0" smtClean="0"/>
              <a:t>In this dataset of World happiness report , I had taken the </a:t>
            </a:r>
            <a:r>
              <a:rPr lang="en-US" b="1" dirty="0" smtClean="0"/>
              <a:t>2015</a:t>
            </a:r>
            <a:r>
              <a:rPr lang="en-US" dirty="0" smtClean="0"/>
              <a:t> dataset for analyze of the happiness report</a:t>
            </a:r>
          </a:p>
          <a:p>
            <a:endParaRPr lang="en-US" dirty="0" smtClean="0"/>
          </a:p>
          <a:p>
            <a:r>
              <a:rPr lang="en-US" sz="2000" b="1" dirty="0" smtClean="0"/>
              <a:t>This analysis based on the 2015 dataset of world happiness report </a:t>
            </a:r>
          </a:p>
        </p:txBody>
      </p:sp>
    </p:spTree>
    <p:extLst>
      <p:ext uri="{BB962C8B-B14F-4D97-AF65-F5344CB8AC3E}">
        <p14:creationId xmlns:p14="http://schemas.microsoft.com/office/powerpoint/2010/main" val="380950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8473" y="1492651"/>
            <a:ext cx="523112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 smtClean="0">
                <a:latin typeface="+mj-lt"/>
              </a:rPr>
              <a:t>What are we talking about?</a:t>
            </a:r>
            <a:endParaRPr lang="en-US" sz="7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5326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2014" y="605928"/>
            <a:ext cx="2637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 smtClean="0"/>
              <a:t>Objective</a:t>
            </a:r>
            <a:endParaRPr lang="en-US" sz="40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443210" y="2115239"/>
            <a:ext cx="98931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Identify is there any geographic , demographic factors that </a:t>
            </a:r>
            <a:r>
              <a:rPr lang="en-US" sz="3200" b="1" dirty="0" smtClean="0"/>
              <a:t>contribute </a:t>
            </a:r>
            <a:r>
              <a:rPr lang="en-US" sz="3200" b="1" dirty="0" smtClean="0"/>
              <a:t>countries into happier life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61958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5405" y="2467775"/>
            <a:ext cx="8648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Present Data</a:t>
            </a:r>
            <a:endParaRPr lang="en-US" sz="6000" dirty="0"/>
          </a:p>
        </p:txBody>
      </p:sp>
      <p:sp>
        <p:nvSpPr>
          <p:cNvPr id="3" name="Chevron 2"/>
          <p:cNvSpPr/>
          <p:nvPr/>
        </p:nvSpPr>
        <p:spPr>
          <a:xfrm>
            <a:off x="1630497" y="2733291"/>
            <a:ext cx="484632" cy="58278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364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5576" y="594911"/>
            <a:ext cx="2943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Geographic</a:t>
            </a:r>
            <a:endParaRPr lang="en-US" sz="36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336" y="1355075"/>
            <a:ext cx="8725359" cy="520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17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42" b="16711"/>
          <a:stretch/>
        </p:blipFill>
        <p:spPr>
          <a:xfrm>
            <a:off x="2390660" y="374573"/>
            <a:ext cx="7601639" cy="597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6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5576" y="594911"/>
            <a:ext cx="2943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Geographic</a:t>
            </a:r>
            <a:endParaRPr lang="en-US" sz="36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" t="33589" r="20352" b="29141"/>
          <a:stretch/>
        </p:blipFill>
        <p:spPr>
          <a:xfrm>
            <a:off x="5398265" y="1894900"/>
            <a:ext cx="5420299" cy="2677099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2925102">
            <a:off x="7357428" y="1131122"/>
            <a:ext cx="146158" cy="2076009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08414" y="1108352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Happiness Score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623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222</TotalTime>
  <Words>228</Words>
  <Application>Microsoft Office PowerPoint</Application>
  <PresentationFormat>Widescreen</PresentationFormat>
  <Paragraphs>61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</vt:lpstr>
      <vt:lpstr>Century Gothic</vt:lpstr>
      <vt:lpstr>Gill Sans MT</vt:lpstr>
      <vt:lpstr>Wingdings 3</vt:lpstr>
      <vt:lpstr>Wisp</vt:lpstr>
      <vt:lpstr>World Happiness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 Report</dc:title>
  <dc:creator>Microsoft account</dc:creator>
  <cp:lastModifiedBy>Microsoft account</cp:lastModifiedBy>
  <cp:revision>20</cp:revision>
  <dcterms:created xsi:type="dcterms:W3CDTF">2022-02-07T15:55:04Z</dcterms:created>
  <dcterms:modified xsi:type="dcterms:W3CDTF">2022-02-08T07:00:04Z</dcterms:modified>
</cp:coreProperties>
</file>