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115E25-3D0C-4ED7-A57E-CBC156EC1CAD}" type="datetimeFigureOut">
              <a:rPr lang="en-US" smtClean="0"/>
              <a:pPr/>
              <a:t>8/7/2012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0A6722-D937-4FA0-9853-2799CD0358A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70A6722-D937-4FA0-9853-2799CD0358A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androidsnippets.com/" TargetMode="External"/><Relationship Id="rId2" Type="http://schemas.openxmlformats.org/officeDocument/2006/relationships/hyperlink" Target="http://developer.android.com/index.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8153400" cy="4800600"/>
          </a:xfrm>
        </p:spPr>
        <p:txBody>
          <a:bodyPr>
            <a:normAutofit/>
          </a:bodyPr>
          <a:lstStyle/>
          <a:p>
            <a:r>
              <a:rPr lang="en-US" dirty="0" smtClean="0"/>
              <a:t>Mini Project Seminar </a:t>
            </a:r>
            <a:br>
              <a:rPr lang="en-US" dirty="0" smtClean="0"/>
            </a:br>
            <a:r>
              <a:rPr lang="en-US" dirty="0" smtClean="0"/>
              <a:t>on</a:t>
            </a:r>
            <a:br>
              <a:rPr lang="en-US" dirty="0" smtClean="0"/>
            </a:br>
            <a:r>
              <a:rPr lang="en-US" dirty="0" smtClean="0"/>
              <a:t>Pizza </a:t>
            </a:r>
            <a:r>
              <a:rPr lang="en-US" dirty="0" smtClean="0"/>
              <a:t>Ordering Application</a:t>
            </a:r>
            <a:br>
              <a:rPr lang="en-US" dirty="0" smtClean="0"/>
            </a:br>
            <a:r>
              <a:rPr lang="en-US" dirty="0" smtClean="0"/>
              <a:t>for </a:t>
            </a:r>
            <a:r>
              <a:rPr lang="en-US" dirty="0" smtClean="0"/>
              <a:t>Android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pPr algn="l"/>
            <a:r>
              <a:rPr lang="en-US" sz="4000" dirty="0" smtClean="0"/>
              <a:t>UML Diagrams</a:t>
            </a:r>
            <a:endParaRPr lang="en-US" sz="4000" dirty="0"/>
          </a:p>
        </p:txBody>
      </p:sp>
      <p:sp>
        <p:nvSpPr>
          <p:cNvPr id="3" name="Content Placeholder 2"/>
          <p:cNvSpPr>
            <a:spLocks noGrp="1"/>
          </p:cNvSpPr>
          <p:nvPr>
            <p:ph idx="1"/>
          </p:nvPr>
        </p:nvSpPr>
        <p:spPr>
          <a:xfrm>
            <a:off x="457200" y="1143001"/>
            <a:ext cx="8229600" cy="457200"/>
          </a:xfrm>
        </p:spPr>
        <p:txBody>
          <a:bodyPr>
            <a:normAutofit/>
          </a:bodyPr>
          <a:lstStyle/>
          <a:p>
            <a:pPr>
              <a:buNone/>
            </a:pPr>
            <a:r>
              <a:rPr lang="en-US" sz="2400" dirty="0" smtClean="0"/>
              <a:t>Class Diagram:</a:t>
            </a:r>
            <a:endParaRPr lang="en-US" sz="2400" dirty="0"/>
          </a:p>
        </p:txBody>
      </p:sp>
      <p:pic>
        <p:nvPicPr>
          <p:cNvPr id="4" name="Picture 3"/>
          <p:cNvPicPr/>
          <p:nvPr/>
        </p:nvPicPr>
        <p:blipFill>
          <a:blip r:embed="rId2" cstate="print"/>
          <a:srcRect/>
          <a:stretch>
            <a:fillRect/>
          </a:stretch>
        </p:blipFill>
        <p:spPr bwMode="auto">
          <a:xfrm>
            <a:off x="914400" y="1600200"/>
            <a:ext cx="7315200"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1"/>
            <a:ext cx="8229600" cy="457200"/>
          </a:xfrm>
        </p:spPr>
        <p:txBody>
          <a:bodyPr>
            <a:normAutofit/>
          </a:bodyPr>
          <a:lstStyle/>
          <a:p>
            <a:pPr>
              <a:buNone/>
            </a:pPr>
            <a:r>
              <a:rPr lang="en-US" sz="2400" dirty="0" err="1" smtClean="0"/>
              <a:t>Usecase</a:t>
            </a:r>
            <a:r>
              <a:rPr lang="en-US" sz="2400" dirty="0" smtClean="0"/>
              <a:t> Diagram:</a:t>
            </a:r>
            <a:endParaRPr lang="en-US" sz="2400" dirty="0"/>
          </a:p>
        </p:txBody>
      </p:sp>
      <p:sp>
        <p:nvSpPr>
          <p:cNvPr id="4" name="Title 1"/>
          <p:cNvSpPr>
            <a:spLocks noGrp="1"/>
          </p:cNvSpPr>
          <p:nvPr>
            <p:ph type="title"/>
          </p:nvPr>
        </p:nvSpPr>
        <p:spPr>
          <a:xfrm>
            <a:off x="457200" y="0"/>
            <a:ext cx="8229600" cy="1143000"/>
          </a:xfrm>
        </p:spPr>
        <p:txBody>
          <a:bodyPr>
            <a:normAutofit/>
          </a:bodyPr>
          <a:lstStyle/>
          <a:p>
            <a:pPr algn="l"/>
            <a:r>
              <a:rPr lang="en-US" sz="4000" dirty="0" smtClean="0"/>
              <a:t>UML Diagrams</a:t>
            </a:r>
            <a:endParaRPr lang="en-US" sz="4000" dirty="0"/>
          </a:p>
        </p:txBody>
      </p:sp>
      <p:pic>
        <p:nvPicPr>
          <p:cNvPr id="5" name="Picture 4"/>
          <p:cNvPicPr/>
          <p:nvPr/>
        </p:nvPicPr>
        <p:blipFill>
          <a:blip r:embed="rId2" cstate="print"/>
          <a:srcRect/>
          <a:stretch>
            <a:fillRect/>
          </a:stretch>
        </p:blipFill>
        <p:spPr bwMode="auto">
          <a:xfrm>
            <a:off x="1600200" y="1667827"/>
            <a:ext cx="5943600" cy="352234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8229600" cy="533400"/>
          </a:xfrm>
        </p:spPr>
        <p:txBody>
          <a:bodyPr>
            <a:normAutofit/>
          </a:bodyPr>
          <a:lstStyle/>
          <a:p>
            <a:pPr>
              <a:buNone/>
            </a:pPr>
            <a:r>
              <a:rPr lang="en-US" sz="2400" dirty="0" smtClean="0"/>
              <a:t>Sequence Diagram:</a:t>
            </a:r>
            <a:endParaRPr lang="en-US" sz="2400" dirty="0"/>
          </a:p>
        </p:txBody>
      </p:sp>
      <p:sp>
        <p:nvSpPr>
          <p:cNvPr id="4" name="Title 1"/>
          <p:cNvSpPr>
            <a:spLocks noGrp="1"/>
          </p:cNvSpPr>
          <p:nvPr>
            <p:ph type="title"/>
          </p:nvPr>
        </p:nvSpPr>
        <p:spPr>
          <a:xfrm>
            <a:off x="457200" y="-152400"/>
            <a:ext cx="8229600" cy="1143000"/>
          </a:xfrm>
        </p:spPr>
        <p:txBody>
          <a:bodyPr>
            <a:normAutofit/>
          </a:bodyPr>
          <a:lstStyle/>
          <a:p>
            <a:pPr algn="l"/>
            <a:r>
              <a:rPr lang="en-US" sz="4000" dirty="0" smtClean="0"/>
              <a:t>UML Diagrams</a:t>
            </a:r>
            <a:endParaRPr lang="en-US" sz="4000" dirty="0"/>
          </a:p>
        </p:txBody>
      </p:sp>
      <p:pic>
        <p:nvPicPr>
          <p:cNvPr id="5" name="Picture 4"/>
          <p:cNvPicPr/>
          <p:nvPr/>
        </p:nvPicPr>
        <p:blipFill>
          <a:blip r:embed="rId2" cstate="print"/>
          <a:srcRect/>
          <a:stretch>
            <a:fillRect/>
          </a:stretch>
        </p:blipFill>
        <p:spPr bwMode="auto">
          <a:xfrm>
            <a:off x="1752600" y="1295400"/>
            <a:ext cx="5940817" cy="536764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cstate="print"/>
          <a:srcRect/>
          <a:stretch>
            <a:fillRect/>
          </a:stretch>
        </p:blipFill>
        <p:spPr bwMode="auto">
          <a:xfrm>
            <a:off x="1447800" y="762000"/>
            <a:ext cx="6400800" cy="533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1"/>
            <a:ext cx="8229600" cy="457200"/>
          </a:xfrm>
        </p:spPr>
        <p:txBody>
          <a:bodyPr>
            <a:normAutofit/>
          </a:bodyPr>
          <a:lstStyle/>
          <a:p>
            <a:pPr>
              <a:buNone/>
            </a:pPr>
            <a:r>
              <a:rPr lang="en-US" sz="2400" dirty="0" smtClean="0"/>
              <a:t>Collaboration Diagram:</a:t>
            </a:r>
            <a:endParaRPr lang="en-US" sz="2400" dirty="0"/>
          </a:p>
        </p:txBody>
      </p:sp>
      <p:sp>
        <p:nvSpPr>
          <p:cNvPr id="4" name="Title 1"/>
          <p:cNvSpPr>
            <a:spLocks noGrp="1"/>
          </p:cNvSpPr>
          <p:nvPr>
            <p:ph type="title"/>
          </p:nvPr>
        </p:nvSpPr>
        <p:spPr>
          <a:xfrm>
            <a:off x="457200" y="0"/>
            <a:ext cx="8229600" cy="1143000"/>
          </a:xfrm>
        </p:spPr>
        <p:txBody>
          <a:bodyPr>
            <a:normAutofit/>
          </a:bodyPr>
          <a:lstStyle/>
          <a:p>
            <a:pPr algn="l"/>
            <a:r>
              <a:rPr lang="en-US" sz="4000" dirty="0" smtClean="0"/>
              <a:t>UML Diagrams</a:t>
            </a:r>
            <a:endParaRPr lang="en-US" sz="4000" dirty="0"/>
          </a:p>
        </p:txBody>
      </p:sp>
      <p:pic>
        <p:nvPicPr>
          <p:cNvPr id="5" name="Picture 4"/>
          <p:cNvPicPr/>
          <p:nvPr/>
        </p:nvPicPr>
        <p:blipFill>
          <a:blip r:embed="rId2" cstate="print"/>
          <a:srcRect/>
          <a:stretch>
            <a:fillRect/>
          </a:stretch>
        </p:blipFill>
        <p:spPr bwMode="auto">
          <a:xfrm>
            <a:off x="1219200" y="1524000"/>
            <a:ext cx="6780810" cy="48332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l"/>
            <a:r>
              <a:rPr lang="en-US" dirty="0" smtClean="0"/>
              <a:t>Database Tables</a:t>
            </a:r>
            <a:endParaRPr lang="en-US" dirty="0"/>
          </a:p>
        </p:txBody>
      </p:sp>
      <p:sp>
        <p:nvSpPr>
          <p:cNvPr id="3" name="Content Placeholder 2"/>
          <p:cNvSpPr>
            <a:spLocks noGrp="1"/>
          </p:cNvSpPr>
          <p:nvPr>
            <p:ph idx="1"/>
          </p:nvPr>
        </p:nvSpPr>
        <p:spPr>
          <a:xfrm>
            <a:off x="457200" y="990600"/>
            <a:ext cx="8229600" cy="457199"/>
          </a:xfrm>
        </p:spPr>
        <p:txBody>
          <a:bodyPr>
            <a:normAutofit lnSpcReduction="10000"/>
          </a:bodyPr>
          <a:lstStyle/>
          <a:p>
            <a:pPr>
              <a:buNone/>
            </a:pPr>
            <a:r>
              <a:rPr lang="en-US" sz="2400" dirty="0" smtClean="0"/>
              <a:t>Pizza Shop details                                           Pizza Shop type</a:t>
            </a:r>
            <a:endParaRPr lang="en-US" sz="2400" dirty="0"/>
          </a:p>
        </p:txBody>
      </p:sp>
      <p:pic>
        <p:nvPicPr>
          <p:cNvPr id="4" name="Picture 3"/>
          <p:cNvPicPr/>
          <p:nvPr/>
        </p:nvPicPr>
        <p:blipFill>
          <a:blip r:embed="rId2" cstate="print"/>
          <a:srcRect/>
          <a:stretch>
            <a:fillRect/>
          </a:stretch>
        </p:blipFill>
        <p:spPr bwMode="auto">
          <a:xfrm>
            <a:off x="381000" y="1524000"/>
            <a:ext cx="3241675" cy="4419600"/>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5562600" y="1676400"/>
            <a:ext cx="2291715" cy="14846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normAutofit/>
          </a:bodyPr>
          <a:lstStyle/>
          <a:p>
            <a:pPr algn="l"/>
            <a:r>
              <a:rPr lang="en-US" sz="3600" dirty="0" smtClean="0"/>
              <a:t>Database Tables</a:t>
            </a:r>
            <a:endParaRPr lang="en-US" sz="3600" dirty="0"/>
          </a:p>
        </p:txBody>
      </p:sp>
      <p:sp>
        <p:nvSpPr>
          <p:cNvPr id="3" name="Content Placeholder 2"/>
          <p:cNvSpPr>
            <a:spLocks noGrp="1"/>
          </p:cNvSpPr>
          <p:nvPr>
            <p:ph idx="1"/>
          </p:nvPr>
        </p:nvSpPr>
        <p:spPr>
          <a:xfrm>
            <a:off x="304800" y="685800"/>
            <a:ext cx="8229600" cy="533400"/>
          </a:xfrm>
        </p:spPr>
        <p:txBody>
          <a:bodyPr>
            <a:normAutofit/>
          </a:bodyPr>
          <a:lstStyle/>
          <a:p>
            <a:pPr>
              <a:buNone/>
            </a:pPr>
            <a:r>
              <a:rPr lang="en-US" sz="2400" dirty="0" smtClean="0"/>
              <a:t>Pizza Items                                                                       </a:t>
            </a:r>
            <a:endParaRPr lang="en-US" sz="2400" dirty="0"/>
          </a:p>
        </p:txBody>
      </p:sp>
      <p:pic>
        <p:nvPicPr>
          <p:cNvPr id="4" name="Picture 3"/>
          <p:cNvPicPr/>
          <p:nvPr/>
        </p:nvPicPr>
        <p:blipFill>
          <a:blip r:embed="rId2" cstate="print"/>
          <a:srcRect/>
          <a:stretch>
            <a:fillRect/>
          </a:stretch>
        </p:blipFill>
        <p:spPr bwMode="auto">
          <a:xfrm>
            <a:off x="1295400" y="1295400"/>
            <a:ext cx="5937885" cy="44653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algn="l"/>
            <a:r>
              <a:rPr lang="en-US" sz="3600" dirty="0" smtClean="0"/>
              <a:t>Database Tables</a:t>
            </a:r>
            <a:endParaRPr lang="en-US" sz="3600" dirty="0"/>
          </a:p>
        </p:txBody>
      </p:sp>
      <p:sp>
        <p:nvSpPr>
          <p:cNvPr id="3" name="Content Placeholder 2"/>
          <p:cNvSpPr>
            <a:spLocks noGrp="1"/>
          </p:cNvSpPr>
          <p:nvPr>
            <p:ph idx="1"/>
          </p:nvPr>
        </p:nvSpPr>
        <p:spPr>
          <a:xfrm>
            <a:off x="533400" y="1371600"/>
            <a:ext cx="8229600" cy="533400"/>
          </a:xfrm>
        </p:spPr>
        <p:txBody>
          <a:bodyPr>
            <a:normAutofit/>
          </a:bodyPr>
          <a:lstStyle/>
          <a:p>
            <a:pPr>
              <a:buNone/>
            </a:pPr>
            <a:r>
              <a:rPr lang="en-US" sz="2400" dirty="0" smtClean="0"/>
              <a:t>Pizza Order</a:t>
            </a:r>
            <a:endParaRPr lang="en-US" sz="2400" dirty="0"/>
          </a:p>
        </p:txBody>
      </p:sp>
      <p:pic>
        <p:nvPicPr>
          <p:cNvPr id="4" name="Picture 3"/>
          <p:cNvPicPr/>
          <p:nvPr/>
        </p:nvPicPr>
        <p:blipFill>
          <a:blip r:embed="rId2" cstate="print"/>
          <a:srcRect/>
          <a:stretch>
            <a:fillRect/>
          </a:stretch>
        </p:blipFill>
        <p:spPr bwMode="auto">
          <a:xfrm>
            <a:off x="914400" y="2514600"/>
            <a:ext cx="7467600" cy="1143000"/>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3276600" y="4038600"/>
            <a:ext cx="2897505" cy="5105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algn="l"/>
            <a:r>
              <a:rPr lang="en-US" sz="3600" dirty="0" smtClean="0"/>
              <a:t>Technologies/Platforms Used</a:t>
            </a:r>
            <a:endParaRPr lang="en-US" sz="3600" dirty="0"/>
          </a:p>
        </p:txBody>
      </p:sp>
      <p:sp>
        <p:nvSpPr>
          <p:cNvPr id="3" name="Content Placeholder 2"/>
          <p:cNvSpPr>
            <a:spLocks noGrp="1"/>
          </p:cNvSpPr>
          <p:nvPr>
            <p:ph idx="1"/>
          </p:nvPr>
        </p:nvSpPr>
        <p:spPr>
          <a:xfrm>
            <a:off x="457200" y="1219200"/>
            <a:ext cx="8229600" cy="4525963"/>
          </a:xfrm>
        </p:spPr>
        <p:txBody>
          <a:bodyPr>
            <a:normAutofit/>
          </a:bodyPr>
          <a:lstStyle/>
          <a:p>
            <a:r>
              <a:rPr lang="en-US" sz="2400" b="1" dirty="0" smtClean="0"/>
              <a:t>Android</a:t>
            </a:r>
          </a:p>
          <a:p>
            <a:pPr>
              <a:buNone/>
            </a:pPr>
            <a:r>
              <a:rPr lang="en-US" sz="2400" dirty="0" smtClean="0"/>
              <a:t>                </a:t>
            </a:r>
            <a:r>
              <a:rPr lang="en-US" sz="2000" b="1" dirty="0" smtClean="0"/>
              <a:t>Android</a:t>
            </a:r>
            <a:r>
              <a:rPr lang="en-US" sz="2000" dirty="0" smtClean="0"/>
              <a:t> is Google's operating system for mobile devices. It allows developers to write managed code in the Java language, controlling the device via Google-developed Java libraries. The Android operating system software stack consists of Java applications running on a Java based object oriented application framework on top of Java core libraries running on a </a:t>
            </a:r>
            <a:r>
              <a:rPr lang="en-US" sz="2000" dirty="0" err="1" smtClean="0"/>
              <a:t>Dalvik</a:t>
            </a:r>
            <a:r>
              <a:rPr lang="en-US" sz="2000" dirty="0" smtClean="0"/>
              <a:t> virtual machine featuring JIT compilation.</a:t>
            </a:r>
          </a:p>
          <a:p>
            <a:pPr>
              <a:buNone/>
            </a:pPr>
            <a:endParaRPr lang="en-US" sz="2000" dirty="0" smtClean="0"/>
          </a:p>
          <a:p>
            <a:r>
              <a:rPr lang="en-US" sz="2400" b="1" dirty="0" smtClean="0"/>
              <a:t> Android SDK </a:t>
            </a:r>
          </a:p>
          <a:p>
            <a:pPr>
              <a:buNone/>
            </a:pPr>
            <a:r>
              <a:rPr lang="en-US" sz="2000" dirty="0" smtClean="0"/>
              <a:t>                      The Android SDK includes a comprehensive set of development tools like a debugger , libraries, a handset emulator , documentation, sample code, and tutorials.</a:t>
            </a:r>
          </a:p>
          <a:p>
            <a:endParaRPr lang="en-US" sz="2000" dirty="0" smtClean="0"/>
          </a:p>
          <a:p>
            <a:pPr>
              <a:buNone/>
            </a:pPr>
            <a:endParaRPr lang="en-US"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algn="l"/>
            <a:r>
              <a:rPr lang="en-US" sz="3600" dirty="0" smtClean="0"/>
              <a:t>Technologies/Platforms Used</a:t>
            </a:r>
            <a:endParaRPr lang="en-US" sz="3600" dirty="0"/>
          </a:p>
        </p:txBody>
      </p:sp>
      <p:sp>
        <p:nvSpPr>
          <p:cNvPr id="3" name="Content Placeholder 2"/>
          <p:cNvSpPr>
            <a:spLocks noGrp="1"/>
          </p:cNvSpPr>
          <p:nvPr>
            <p:ph idx="1"/>
          </p:nvPr>
        </p:nvSpPr>
        <p:spPr>
          <a:xfrm>
            <a:off x="457200" y="1371600"/>
            <a:ext cx="8229600" cy="4525963"/>
          </a:xfrm>
        </p:spPr>
        <p:txBody>
          <a:bodyPr>
            <a:normAutofit/>
          </a:bodyPr>
          <a:lstStyle/>
          <a:p>
            <a:r>
              <a:rPr lang="en-US" sz="2400" b="1" dirty="0" err="1" smtClean="0"/>
              <a:t>Dalvik</a:t>
            </a:r>
            <a:r>
              <a:rPr lang="en-US" sz="2400" b="1" dirty="0" smtClean="0"/>
              <a:t> Virtual Machine</a:t>
            </a:r>
          </a:p>
          <a:p>
            <a:pPr>
              <a:buNone/>
            </a:pPr>
            <a:r>
              <a:rPr lang="en-US" sz="2000" dirty="0" smtClean="0"/>
              <a:t>                 </a:t>
            </a:r>
            <a:r>
              <a:rPr lang="en-US" sz="2000" b="1" dirty="0" err="1" smtClean="0"/>
              <a:t>Dalvik</a:t>
            </a:r>
            <a:r>
              <a:rPr lang="en-US" sz="2000" dirty="0" smtClean="0"/>
              <a:t> is the virtual machine on Android mobile devices. It runs applications which have been converted into a compact </a:t>
            </a:r>
            <a:r>
              <a:rPr lang="en-US" sz="2000" b="1" dirty="0" err="1" smtClean="0"/>
              <a:t>Dalvik</a:t>
            </a:r>
            <a:r>
              <a:rPr lang="en-US" sz="2000" b="1" dirty="0" smtClean="0"/>
              <a:t> Executable</a:t>
            </a:r>
            <a:r>
              <a:rPr lang="en-US" sz="2000" dirty="0" smtClean="0"/>
              <a:t> (</a:t>
            </a:r>
            <a:r>
              <a:rPr lang="en-US" sz="2000" b="1" dirty="0" smtClean="0"/>
              <a:t>.</a:t>
            </a:r>
            <a:r>
              <a:rPr lang="en-US" sz="2000" b="1" dirty="0" err="1" smtClean="0"/>
              <a:t>dex</a:t>
            </a:r>
            <a:r>
              <a:rPr lang="en-US" sz="2000" dirty="0" smtClean="0"/>
              <a:t>) format suitable for systems that are constrained in terms of memory and processor speed.</a:t>
            </a:r>
          </a:p>
          <a:p>
            <a:pPr>
              <a:buNone/>
            </a:pPr>
            <a:endParaRPr lang="en-US" sz="2000" dirty="0" smtClean="0"/>
          </a:p>
          <a:p>
            <a:r>
              <a:rPr lang="en-US" sz="2400" b="1" dirty="0" smtClean="0"/>
              <a:t>SQLite</a:t>
            </a:r>
          </a:p>
          <a:p>
            <a:pPr>
              <a:buNone/>
            </a:pPr>
            <a:r>
              <a:rPr lang="en-US" sz="2400" b="1" dirty="0" smtClean="0"/>
              <a:t>              </a:t>
            </a:r>
          </a:p>
          <a:p>
            <a:pPr>
              <a:buNone/>
            </a:pPr>
            <a:r>
              <a:rPr lang="en-US" sz="2400" b="1" dirty="0" smtClean="0"/>
              <a:t>              </a:t>
            </a:r>
          </a:p>
          <a:p>
            <a:pPr>
              <a:buNone/>
            </a:pPr>
            <a:r>
              <a:rPr lang="en-US" sz="2400" dirty="0" smtClean="0"/>
              <a:t>              </a:t>
            </a:r>
          </a:p>
          <a:p>
            <a:pPr>
              <a:buNone/>
            </a:pPr>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llegelogo"/>
          <p:cNvPicPr>
            <a:picLocks noChangeAspect="1" noChangeArrowheads="1"/>
          </p:cNvPicPr>
          <p:nvPr/>
        </p:nvPicPr>
        <p:blipFill>
          <a:blip r:embed="rId2" cstate="print"/>
          <a:srcRect/>
          <a:stretch>
            <a:fillRect/>
          </a:stretch>
        </p:blipFill>
        <p:spPr bwMode="auto">
          <a:xfrm>
            <a:off x="3657600" y="228600"/>
            <a:ext cx="1741579" cy="1785950"/>
          </a:xfrm>
          <a:prstGeom prst="rect">
            <a:avLst/>
          </a:prstGeom>
          <a:noFill/>
        </p:spPr>
      </p:pic>
      <p:sp>
        <p:nvSpPr>
          <p:cNvPr id="4" name="TextBox 3"/>
          <p:cNvSpPr txBox="1"/>
          <p:nvPr/>
        </p:nvSpPr>
        <p:spPr>
          <a:xfrm>
            <a:off x="1066800" y="2209800"/>
            <a:ext cx="7086600" cy="677108"/>
          </a:xfrm>
          <a:prstGeom prst="rect">
            <a:avLst/>
          </a:prstGeom>
          <a:noFill/>
        </p:spPr>
        <p:txBody>
          <a:bodyPr wrap="square" rtlCol="0">
            <a:spAutoFit/>
          </a:bodyPr>
          <a:lstStyle/>
          <a:p>
            <a:pPr lvl="0" algn="ctr" fontAlgn="base">
              <a:spcBef>
                <a:spcPct val="0"/>
              </a:spcBef>
              <a:spcAft>
                <a:spcPct val="0"/>
              </a:spcAft>
            </a:pPr>
            <a:r>
              <a:rPr kumimoji="0" lang="en-US" sz="2400" i="0" u="none" strike="noStrike" cap="none" normalizeH="0" baseline="0" dirty="0" err="1" smtClean="0">
                <a:ln>
                  <a:noFill/>
                </a:ln>
                <a:solidFill>
                  <a:schemeClr val="tx1"/>
                </a:solidFill>
                <a:effectLst/>
                <a:latin typeface="Old English Text MT" pitchFamily="66" charset="0"/>
                <a:ea typeface="Calibri" pitchFamily="34" charset="0"/>
                <a:cs typeface="Times New Roman" pitchFamily="18" charset="0"/>
              </a:rPr>
              <a:t>Geethanjali</a:t>
            </a:r>
            <a:r>
              <a:rPr kumimoji="0" lang="en-US" sz="2400" i="0" u="none" strike="noStrike" cap="none" normalizeH="0" baseline="0" dirty="0" smtClean="0">
                <a:ln>
                  <a:noFill/>
                </a:ln>
                <a:solidFill>
                  <a:schemeClr val="tx1"/>
                </a:solidFill>
                <a:effectLst/>
                <a:latin typeface="Old English Text MT" pitchFamily="66" charset="0"/>
                <a:ea typeface="Calibri" pitchFamily="34" charset="0"/>
                <a:cs typeface="Times New Roman" pitchFamily="18" charset="0"/>
              </a:rPr>
              <a:t> College Of Engineering</a:t>
            </a:r>
            <a:r>
              <a:rPr kumimoji="0" lang="en-US" sz="2400" i="0" u="none" strike="noStrike" cap="none" normalizeH="0" dirty="0" smtClean="0">
                <a:ln>
                  <a:noFill/>
                </a:ln>
                <a:solidFill>
                  <a:schemeClr val="tx1"/>
                </a:solidFill>
                <a:effectLst/>
                <a:latin typeface="Old English Text MT" pitchFamily="66" charset="0"/>
                <a:ea typeface="Calibri" pitchFamily="34" charset="0"/>
                <a:cs typeface="Times New Roman" pitchFamily="18" charset="0"/>
              </a:rPr>
              <a:t> </a:t>
            </a:r>
            <a:r>
              <a:rPr kumimoji="0" lang="en-US" sz="2400" i="0" u="none" strike="noStrike" cap="none" normalizeH="0" baseline="0" dirty="0" smtClean="0">
                <a:ln>
                  <a:noFill/>
                </a:ln>
                <a:solidFill>
                  <a:schemeClr val="tx1"/>
                </a:solidFill>
                <a:effectLst/>
                <a:latin typeface="Old English Text MT" pitchFamily="66" charset="0"/>
                <a:ea typeface="Calibri" pitchFamily="34" charset="0"/>
                <a:cs typeface="Times New Roman" pitchFamily="18" charset="0"/>
              </a:rPr>
              <a:t>and Technology</a:t>
            </a:r>
            <a:endParaRPr lang="en-US" sz="2400" dirty="0" smtClean="0">
              <a:latin typeface="Arial" pitchFamily="34" charset="0"/>
              <a:ea typeface="Calibri" pitchFamily="34" charset="0"/>
              <a:cs typeface="Arial" pitchFamily="34" charset="0"/>
            </a:endParaRPr>
          </a:p>
          <a:p>
            <a:pPr lvl="0" algn="ctr" fontAlgn="base">
              <a:spcBef>
                <a:spcPct val="0"/>
              </a:spcBef>
              <a:spcAft>
                <a:spcPct val="0"/>
              </a:spcAft>
            </a:pPr>
            <a:r>
              <a:rPr lang="en-US" sz="1400" dirty="0" err="1" smtClean="0">
                <a:latin typeface="Calibri" pitchFamily="34" charset="0"/>
                <a:ea typeface="Calibri" pitchFamily="34" charset="0"/>
                <a:cs typeface="Times New Roman" pitchFamily="18" charset="0"/>
              </a:rPr>
              <a:t>Cheeryal</a:t>
            </a:r>
            <a:r>
              <a:rPr lang="en-US" sz="1400" dirty="0" smtClean="0">
                <a:latin typeface="Calibri" pitchFamily="34" charset="0"/>
                <a:ea typeface="Calibri" pitchFamily="34" charset="0"/>
                <a:cs typeface="Times New Roman" pitchFamily="18" charset="0"/>
              </a:rPr>
              <a:t>( V), </a:t>
            </a:r>
            <a:r>
              <a:rPr lang="en-US" sz="1400" dirty="0" err="1" smtClean="0">
                <a:latin typeface="Calibri" pitchFamily="34" charset="0"/>
                <a:ea typeface="Calibri" pitchFamily="34" charset="0"/>
                <a:cs typeface="Times New Roman" pitchFamily="18" charset="0"/>
              </a:rPr>
              <a:t>Keesara</a:t>
            </a:r>
            <a:r>
              <a:rPr lang="en-US" sz="1400" dirty="0" smtClean="0">
                <a:latin typeface="Calibri" pitchFamily="34" charset="0"/>
                <a:ea typeface="Calibri" pitchFamily="34" charset="0"/>
                <a:cs typeface="Times New Roman" pitchFamily="18" charset="0"/>
              </a:rPr>
              <a:t> ( M), </a:t>
            </a:r>
            <a:r>
              <a:rPr lang="en-US" sz="1400" dirty="0" err="1" smtClean="0">
                <a:latin typeface="Calibri" pitchFamily="34" charset="0"/>
                <a:ea typeface="Calibri" pitchFamily="34" charset="0"/>
                <a:cs typeface="Times New Roman" pitchFamily="18" charset="0"/>
              </a:rPr>
              <a:t>Ranga</a:t>
            </a:r>
            <a:r>
              <a:rPr lang="en-US" sz="1400" dirty="0" smtClean="0">
                <a:latin typeface="Calibri" pitchFamily="34" charset="0"/>
                <a:ea typeface="Calibri" pitchFamily="34" charset="0"/>
                <a:cs typeface="Times New Roman" pitchFamily="18" charset="0"/>
              </a:rPr>
              <a:t> Reddy District.</a:t>
            </a:r>
            <a:endParaRPr lang="en-US" sz="1400" dirty="0"/>
          </a:p>
        </p:txBody>
      </p:sp>
      <p:sp>
        <p:nvSpPr>
          <p:cNvPr id="5" name="TextBox 4"/>
          <p:cNvSpPr txBox="1"/>
          <p:nvPr/>
        </p:nvSpPr>
        <p:spPr>
          <a:xfrm>
            <a:off x="533400" y="3124200"/>
            <a:ext cx="7924800" cy="1323439"/>
          </a:xfrm>
          <a:prstGeom prst="rect">
            <a:avLst/>
          </a:prstGeom>
          <a:noFill/>
        </p:spPr>
        <p:txBody>
          <a:bodyPr wrap="square" rtlCol="0">
            <a:spAutoFit/>
          </a:bodyPr>
          <a:lstStyle/>
          <a:p>
            <a:pPr lvl="0" algn="ctr" fontAlgn="base">
              <a:spcBef>
                <a:spcPct val="0"/>
              </a:spcBef>
              <a:spcAft>
                <a:spcPct val="0"/>
              </a:spcAf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Internal</a:t>
            </a:r>
            <a:r>
              <a:rPr kumimoji="0" lang="en-US" sz="2000"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Guide</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algn="ctr"/>
            <a:r>
              <a:rPr lang="en-US" sz="2000" dirty="0" smtClean="0">
                <a:latin typeface="Times New Roman" pitchFamily="18" charset="0"/>
                <a:cs typeface="Times New Roman" pitchFamily="18" charset="0"/>
              </a:rPr>
              <a:t>Mr. P.SRINIVAS</a:t>
            </a:r>
          </a:p>
          <a:p>
            <a:pPr algn="ctr"/>
            <a:r>
              <a:rPr lang="en-US" sz="2000" dirty="0" smtClean="0">
                <a:latin typeface="Times New Roman" pitchFamily="18" charset="0"/>
                <a:cs typeface="Times New Roman" pitchFamily="18" charset="0"/>
              </a:rPr>
              <a:t>Associate Professor</a:t>
            </a:r>
            <a:endParaRPr lang="en-US" sz="2000" dirty="0" smtClean="0">
              <a:latin typeface="Times New Roman" pitchFamily="18" charset="0"/>
              <a:cs typeface="Times New Roman" pitchFamily="18" charset="0"/>
            </a:endParaRPr>
          </a:p>
          <a:p>
            <a:pPr algn="ctr"/>
            <a:r>
              <a:rPr lang="en-SG" sz="2000" dirty="0" smtClean="0">
                <a:latin typeface="Times New Roman" pitchFamily="18" charset="0"/>
                <a:cs typeface="Times New Roman" pitchFamily="18" charset="0"/>
              </a:rPr>
              <a:t>Department of Computer Science and Engineering</a:t>
            </a:r>
            <a:endParaRPr lang="en-US" sz="2000" dirty="0"/>
          </a:p>
        </p:txBody>
      </p:sp>
      <p:sp>
        <p:nvSpPr>
          <p:cNvPr id="6" name="TextBox 5"/>
          <p:cNvSpPr txBox="1"/>
          <p:nvPr/>
        </p:nvSpPr>
        <p:spPr>
          <a:xfrm>
            <a:off x="1676400" y="4800600"/>
            <a:ext cx="6400800" cy="1754326"/>
          </a:xfrm>
          <a:prstGeom prst="rect">
            <a:avLst/>
          </a:prstGeom>
          <a:noFill/>
        </p:spPr>
        <p:txBody>
          <a:bodyPr wrap="square" rtlCol="0">
            <a:spAutoFit/>
          </a:bodyPr>
          <a:lstStyle/>
          <a:p>
            <a:pPr lvl="0" algn="ctr" fontAlgn="base">
              <a:spcBef>
                <a:spcPct val="0"/>
              </a:spcBef>
              <a:spcAft>
                <a:spcPct val="0"/>
              </a:spcAft>
            </a:pPr>
            <a:r>
              <a:rPr lang="en-US" b="1" dirty="0" smtClean="0">
                <a:latin typeface="Times New Roman" pitchFamily="18" charset="0"/>
                <a:ea typeface="Calibri" pitchFamily="34" charset="0"/>
                <a:cs typeface="Times New Roman" pitchFamily="18" charset="0"/>
              </a:rPr>
              <a:t>Project Team  Members</a:t>
            </a:r>
          </a:p>
          <a:p>
            <a:pPr lvl="0" algn="ctr" fontAlgn="base">
              <a:spcBef>
                <a:spcPct val="0"/>
              </a:spcBef>
              <a:spcAft>
                <a:spcPct val="0"/>
              </a:spcAft>
            </a:pPr>
            <a:endParaRPr lang="en-US" b="1" dirty="0" smtClean="0">
              <a:latin typeface="Times New Roman" pitchFamily="18" charset="0"/>
              <a:ea typeface="Calibri" pitchFamily="34" charset="0"/>
              <a:cs typeface="Times New Roman" pitchFamily="18" charset="0"/>
            </a:endParaRPr>
          </a:p>
          <a:p>
            <a:pPr lvl="0" fontAlgn="base">
              <a:spcBef>
                <a:spcPct val="0"/>
              </a:spcBef>
              <a:spcAft>
                <a:spcPct val="0"/>
              </a:spcAft>
            </a:pPr>
            <a:r>
              <a:rPr lang="en-US" dirty="0" smtClean="0">
                <a:latin typeface="Times New Roman" pitchFamily="18" charset="0"/>
                <a:ea typeface="Calibri" pitchFamily="34" charset="0"/>
                <a:cs typeface="Times New Roman" pitchFamily="18" charset="0"/>
              </a:rPr>
              <a:t>	D. Ravi Krishna		 08R11A0512</a:t>
            </a:r>
          </a:p>
          <a:p>
            <a:pPr lvl="0" fontAlgn="base">
              <a:spcBef>
                <a:spcPct val="0"/>
              </a:spcBef>
              <a:spcAft>
                <a:spcPct val="0"/>
              </a:spcAft>
            </a:pPr>
            <a:r>
              <a:rPr lang="en-US" dirty="0" smtClean="0">
                <a:latin typeface="Times New Roman" pitchFamily="18" charset="0"/>
                <a:ea typeface="Calibri" pitchFamily="34" charset="0"/>
                <a:cs typeface="Times New Roman" pitchFamily="18" charset="0"/>
              </a:rPr>
              <a:t>	K. </a:t>
            </a:r>
            <a:r>
              <a:rPr lang="en-US" dirty="0" err="1" smtClean="0">
                <a:latin typeface="Times New Roman" pitchFamily="18" charset="0"/>
                <a:ea typeface="Calibri" pitchFamily="34" charset="0"/>
                <a:cs typeface="Times New Roman" pitchFamily="18" charset="0"/>
              </a:rPr>
              <a:t>Vrushank</a:t>
            </a:r>
            <a:r>
              <a:rPr lang="en-US" dirty="0" smtClean="0">
                <a:latin typeface="Times New Roman" pitchFamily="18" charset="0"/>
                <a:ea typeface="Calibri" pitchFamily="34" charset="0"/>
                <a:cs typeface="Times New Roman" pitchFamily="18" charset="0"/>
              </a:rPr>
              <a:t> Reddy		 08R11A0519</a:t>
            </a:r>
          </a:p>
          <a:p>
            <a:pPr lvl="0" fontAlgn="base">
              <a:spcBef>
                <a:spcPct val="0"/>
              </a:spcBef>
              <a:spcAft>
                <a:spcPct val="0"/>
              </a:spcAft>
            </a:pPr>
            <a:r>
              <a:rPr lang="en-US" dirty="0" smtClean="0">
                <a:latin typeface="Times New Roman" pitchFamily="18" charset="0"/>
                <a:ea typeface="Calibri" pitchFamily="34" charset="0"/>
                <a:cs typeface="Times New Roman" pitchFamily="18" charset="0"/>
              </a:rPr>
              <a:t>	K. </a:t>
            </a:r>
            <a:r>
              <a:rPr lang="en-US" dirty="0" err="1" smtClean="0">
                <a:latin typeface="Times New Roman" pitchFamily="18" charset="0"/>
                <a:ea typeface="Calibri" pitchFamily="34" charset="0"/>
                <a:cs typeface="Times New Roman" pitchFamily="18" charset="0"/>
              </a:rPr>
              <a:t>Ghanashyam</a:t>
            </a:r>
            <a:r>
              <a:rPr lang="en-US" dirty="0" smtClean="0">
                <a:latin typeface="Times New Roman" pitchFamily="18" charset="0"/>
                <a:ea typeface="Calibri" pitchFamily="34" charset="0"/>
                <a:cs typeface="Times New Roman" pitchFamily="18" charset="0"/>
              </a:rPr>
              <a:t>. </a:t>
            </a:r>
            <a:r>
              <a:rPr lang="en-US" dirty="0" err="1" smtClean="0">
                <a:latin typeface="Times New Roman" pitchFamily="18" charset="0"/>
                <a:ea typeface="Calibri" pitchFamily="34" charset="0"/>
                <a:cs typeface="Times New Roman" pitchFamily="18" charset="0"/>
              </a:rPr>
              <a:t>Pai</a:t>
            </a:r>
            <a:r>
              <a:rPr lang="en-US" dirty="0" smtClean="0">
                <a:latin typeface="Times New Roman" pitchFamily="18" charset="0"/>
                <a:ea typeface="Calibri" pitchFamily="34" charset="0"/>
                <a:cs typeface="Times New Roman" pitchFamily="18" charset="0"/>
              </a:rPr>
              <a:t>	 08R11A0517</a:t>
            </a:r>
          </a:p>
          <a:p>
            <a:pPr lvl="0" fontAlgn="base">
              <a:spcBef>
                <a:spcPct val="0"/>
              </a:spcBef>
              <a:spcAft>
                <a:spcPct val="0"/>
              </a:spcAft>
            </a:pPr>
            <a:r>
              <a:rPr lang="en-US" dirty="0" smtClean="0">
                <a:latin typeface="Times New Roman" pitchFamily="18" charset="0"/>
                <a:ea typeface="Calibri" pitchFamily="34" charset="0"/>
                <a:cs typeface="Times New Roman" pitchFamily="18" charset="0"/>
              </a:rPr>
              <a:t>	</a:t>
            </a:r>
            <a:r>
              <a:rPr lang="en-US" dirty="0" err="1" smtClean="0">
                <a:latin typeface="Times New Roman" pitchFamily="18" charset="0"/>
                <a:ea typeface="Calibri" pitchFamily="34" charset="0"/>
                <a:cs typeface="Times New Roman" pitchFamily="18" charset="0"/>
              </a:rPr>
              <a:t>B.Kranthi</a:t>
            </a:r>
            <a:r>
              <a:rPr lang="en-US" dirty="0" smtClean="0">
                <a:latin typeface="Times New Roman" pitchFamily="18" charset="0"/>
                <a:ea typeface="Calibri" pitchFamily="34" charset="0"/>
                <a:cs typeface="Times New Roman" pitchFamily="18" charset="0"/>
              </a:rPr>
              <a:t> Kumar		 08R11A0508</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l"/>
            <a:r>
              <a:rPr lang="en-US" sz="3600" dirty="0" smtClean="0"/>
              <a:t>Integration and Testing</a:t>
            </a:r>
            <a:endParaRPr lang="en-US" sz="3600" dirty="0"/>
          </a:p>
        </p:txBody>
      </p:sp>
      <p:sp>
        <p:nvSpPr>
          <p:cNvPr id="3" name="Content Placeholder 2"/>
          <p:cNvSpPr>
            <a:spLocks noGrp="1"/>
          </p:cNvSpPr>
          <p:nvPr>
            <p:ph idx="1"/>
          </p:nvPr>
        </p:nvSpPr>
        <p:spPr>
          <a:xfrm>
            <a:off x="457200" y="1219200"/>
            <a:ext cx="8229600" cy="5105400"/>
          </a:xfrm>
        </p:spPr>
        <p:txBody>
          <a:bodyPr>
            <a:noAutofit/>
          </a:bodyPr>
          <a:lstStyle/>
          <a:p>
            <a:r>
              <a:rPr lang="en-US" sz="2000" b="1" dirty="0" smtClean="0"/>
              <a:t>Integration</a:t>
            </a:r>
          </a:p>
          <a:p>
            <a:pPr>
              <a:buNone/>
            </a:pPr>
            <a:r>
              <a:rPr lang="en-US" sz="2000" b="1" dirty="0" smtClean="0"/>
              <a:t>             </a:t>
            </a:r>
            <a:r>
              <a:rPr lang="en-US" sz="2000" dirty="0" smtClean="0"/>
              <a:t>Integration is all about combining the individual parts of the system and making the system into a single unit. Here in this “Pizza Order Application” we are combining the modules i.e., User interface with the database.</a:t>
            </a:r>
          </a:p>
          <a:p>
            <a:pPr>
              <a:buNone/>
            </a:pPr>
            <a:endParaRPr lang="en-US" sz="2000" b="1" dirty="0" smtClean="0"/>
          </a:p>
          <a:p>
            <a:r>
              <a:rPr lang="en-US" sz="2000" b="1" dirty="0" smtClean="0"/>
              <a:t>Testing</a:t>
            </a:r>
          </a:p>
          <a:p>
            <a:pPr>
              <a:buNone/>
            </a:pPr>
            <a:r>
              <a:rPr lang="en-US" sz="2000" b="1" dirty="0" smtClean="0"/>
              <a:t>         1. Compilation Test: </a:t>
            </a:r>
            <a:r>
              <a:rPr lang="en-US" sz="2000" dirty="0" smtClean="0"/>
              <a:t> Stress testing is done early on, because it gives us time to fix some of the unexpected deadlocks and stability problems that only occur when components are exposed to very high transaction volumes.</a:t>
            </a:r>
          </a:p>
          <a:p>
            <a:pPr>
              <a:buNone/>
            </a:pPr>
            <a:endParaRPr lang="en-US" sz="2000" dirty="0" smtClean="0"/>
          </a:p>
          <a:p>
            <a:pPr>
              <a:buNone/>
            </a:pPr>
            <a:r>
              <a:rPr lang="en-US" sz="2000" dirty="0" smtClean="0"/>
              <a:t>          </a:t>
            </a:r>
            <a:r>
              <a:rPr lang="en-US" sz="2000" b="1" dirty="0" smtClean="0"/>
              <a:t>2. Execution Test: </a:t>
            </a:r>
            <a:r>
              <a:rPr lang="en-US" sz="2000" dirty="0" smtClean="0"/>
              <a:t>The program is successfully loaded and executed with no execution errors. The complete performance of the project “Pizza Order Application” is good.</a:t>
            </a:r>
          </a:p>
          <a:p>
            <a:pPr>
              <a:buNone/>
            </a:pPr>
            <a:r>
              <a:rPr lang="en-US" sz="2000" dirty="0" smtClean="0"/>
              <a:t>       </a:t>
            </a:r>
          </a:p>
          <a:p>
            <a:pPr>
              <a:buNone/>
            </a:pPr>
            <a:r>
              <a:rPr lang="en-US" sz="2000" dirty="0" smtClean="0"/>
              <a:t>          </a:t>
            </a:r>
          </a:p>
          <a:p>
            <a:pPr>
              <a:buNone/>
            </a:pPr>
            <a:r>
              <a:rPr lang="en-US" sz="2000" dirty="0" smtClean="0"/>
              <a:t> </a:t>
            </a:r>
          </a:p>
          <a:p>
            <a:pPr>
              <a:buNone/>
            </a:pPr>
            <a:endParaRPr lang="en-US" sz="2000" dirty="0" smtClean="0"/>
          </a:p>
          <a:p>
            <a:pPr>
              <a:buNone/>
            </a:pPr>
            <a:r>
              <a:rPr lang="en-US" sz="2000" dirty="0" smtClean="0"/>
              <a:t> </a:t>
            </a:r>
          </a:p>
          <a:p>
            <a:pPr>
              <a:buNone/>
            </a:pPr>
            <a:endParaRPr lang="en-US" sz="2000" b="1" dirty="0" smtClean="0"/>
          </a:p>
          <a:p>
            <a:pPr>
              <a:buNone/>
            </a:pPr>
            <a:r>
              <a:rPr lang="en-US" sz="2000" b="1" dirty="0" smtClean="0"/>
              <a:t> </a:t>
            </a:r>
          </a:p>
          <a:p>
            <a:pPr>
              <a:buNone/>
            </a:pPr>
            <a:endParaRPr lang="en-US" sz="20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algn="l"/>
            <a:r>
              <a:rPr lang="en-US" sz="3600" dirty="0" smtClean="0"/>
              <a:t>Output Screens</a:t>
            </a:r>
            <a:endParaRPr lang="en-US" sz="3600" dirty="0"/>
          </a:p>
        </p:txBody>
      </p:sp>
      <p:pic>
        <p:nvPicPr>
          <p:cNvPr id="4" name="Picture 3"/>
          <p:cNvPicPr/>
          <p:nvPr/>
        </p:nvPicPr>
        <p:blipFill>
          <a:blip r:embed="rId2" cstate="print"/>
          <a:srcRect/>
          <a:stretch>
            <a:fillRect/>
          </a:stretch>
        </p:blipFill>
        <p:spPr bwMode="auto">
          <a:xfrm>
            <a:off x="1752600" y="1981200"/>
            <a:ext cx="5937885" cy="3966210"/>
          </a:xfrm>
          <a:prstGeom prst="rect">
            <a:avLst/>
          </a:prstGeom>
          <a:noFill/>
          <a:ln w="9525">
            <a:noFill/>
            <a:miter lim="800000"/>
            <a:headEnd/>
            <a:tailEnd/>
          </a:ln>
        </p:spPr>
      </p:pic>
      <p:sp>
        <p:nvSpPr>
          <p:cNvPr id="5" name="TextBox 4"/>
          <p:cNvSpPr txBox="1"/>
          <p:nvPr/>
        </p:nvSpPr>
        <p:spPr>
          <a:xfrm>
            <a:off x="533400" y="1219200"/>
            <a:ext cx="2209800" cy="461665"/>
          </a:xfrm>
          <a:prstGeom prst="rect">
            <a:avLst/>
          </a:prstGeom>
          <a:noFill/>
        </p:spPr>
        <p:txBody>
          <a:bodyPr wrap="square" rtlCol="0">
            <a:spAutoFit/>
          </a:bodyPr>
          <a:lstStyle/>
          <a:p>
            <a:r>
              <a:rPr lang="en-US" sz="2400" b="1" dirty="0" smtClean="0"/>
              <a:t>Home Screen</a:t>
            </a:r>
            <a:endParaRPr lang="en-US" sz="24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Output Screens</a:t>
            </a:r>
            <a:endParaRPr lang="en-US" sz="3600" dirty="0"/>
          </a:p>
        </p:txBody>
      </p:sp>
      <p:sp>
        <p:nvSpPr>
          <p:cNvPr id="3" name="Content Placeholder 2"/>
          <p:cNvSpPr>
            <a:spLocks noGrp="1"/>
          </p:cNvSpPr>
          <p:nvPr>
            <p:ph idx="1"/>
          </p:nvPr>
        </p:nvSpPr>
        <p:spPr>
          <a:xfrm>
            <a:off x="457200" y="1371601"/>
            <a:ext cx="8229600" cy="609600"/>
          </a:xfrm>
        </p:spPr>
        <p:txBody>
          <a:bodyPr>
            <a:normAutofit/>
          </a:bodyPr>
          <a:lstStyle/>
          <a:p>
            <a:pPr>
              <a:buNone/>
            </a:pPr>
            <a:r>
              <a:rPr lang="en-US" sz="2400" b="1" dirty="0" smtClean="0"/>
              <a:t>List of Pizza Shops Screen</a:t>
            </a:r>
            <a:endParaRPr lang="en-US" sz="2400" b="1" dirty="0"/>
          </a:p>
        </p:txBody>
      </p:sp>
      <p:pic>
        <p:nvPicPr>
          <p:cNvPr id="4" name="Picture 3"/>
          <p:cNvPicPr/>
          <p:nvPr/>
        </p:nvPicPr>
        <p:blipFill>
          <a:blip r:embed="rId2" cstate="print"/>
          <a:srcRect/>
          <a:stretch>
            <a:fillRect/>
          </a:stretch>
        </p:blipFill>
        <p:spPr bwMode="auto">
          <a:xfrm>
            <a:off x="1752600" y="2362200"/>
            <a:ext cx="5943600" cy="4019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l"/>
            <a:r>
              <a:rPr lang="en-US" sz="3600" dirty="0" smtClean="0"/>
              <a:t>Output Screens</a:t>
            </a:r>
            <a:endParaRPr lang="en-US" sz="3600" dirty="0"/>
          </a:p>
        </p:txBody>
      </p:sp>
      <p:sp>
        <p:nvSpPr>
          <p:cNvPr id="3" name="Content Placeholder 2"/>
          <p:cNvSpPr>
            <a:spLocks noGrp="1"/>
          </p:cNvSpPr>
          <p:nvPr>
            <p:ph idx="1"/>
          </p:nvPr>
        </p:nvSpPr>
        <p:spPr>
          <a:xfrm>
            <a:off x="457200" y="1066800"/>
            <a:ext cx="8229600" cy="609600"/>
          </a:xfrm>
        </p:spPr>
        <p:txBody>
          <a:bodyPr>
            <a:normAutofit/>
          </a:bodyPr>
          <a:lstStyle/>
          <a:p>
            <a:pPr>
              <a:buNone/>
            </a:pPr>
            <a:r>
              <a:rPr lang="en-US" sz="2400" b="1" dirty="0" smtClean="0"/>
              <a:t>Pizza Types Screen</a:t>
            </a:r>
            <a:endParaRPr lang="en-US" sz="2400" b="1" dirty="0"/>
          </a:p>
        </p:txBody>
      </p:sp>
      <p:pic>
        <p:nvPicPr>
          <p:cNvPr id="5" name="Picture 4"/>
          <p:cNvPicPr/>
          <p:nvPr/>
        </p:nvPicPr>
        <p:blipFill>
          <a:blip r:embed="rId2" cstate="print"/>
          <a:srcRect/>
          <a:stretch>
            <a:fillRect/>
          </a:stretch>
        </p:blipFill>
        <p:spPr bwMode="auto">
          <a:xfrm>
            <a:off x="1676400" y="2057400"/>
            <a:ext cx="5937885" cy="4025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algn="l"/>
            <a:r>
              <a:rPr lang="en-US" sz="3600" dirty="0" smtClean="0"/>
              <a:t>Output Screens</a:t>
            </a:r>
            <a:endParaRPr lang="en-US" sz="3600" dirty="0"/>
          </a:p>
        </p:txBody>
      </p:sp>
      <p:sp>
        <p:nvSpPr>
          <p:cNvPr id="3" name="Content Placeholder 2"/>
          <p:cNvSpPr>
            <a:spLocks noGrp="1"/>
          </p:cNvSpPr>
          <p:nvPr>
            <p:ph idx="1"/>
          </p:nvPr>
        </p:nvSpPr>
        <p:spPr>
          <a:xfrm>
            <a:off x="457200" y="1447800"/>
            <a:ext cx="8229600" cy="533400"/>
          </a:xfrm>
        </p:spPr>
        <p:txBody>
          <a:bodyPr>
            <a:normAutofit/>
          </a:bodyPr>
          <a:lstStyle/>
          <a:p>
            <a:pPr>
              <a:buNone/>
            </a:pPr>
            <a:r>
              <a:rPr lang="en-US" sz="2400" b="1" dirty="0" smtClean="0"/>
              <a:t>List of pizzas and their price Screen</a:t>
            </a:r>
            <a:endParaRPr lang="en-US" sz="2400" b="1" dirty="0"/>
          </a:p>
        </p:txBody>
      </p:sp>
      <p:pic>
        <p:nvPicPr>
          <p:cNvPr id="4" name="Picture 3"/>
          <p:cNvPicPr/>
          <p:nvPr/>
        </p:nvPicPr>
        <p:blipFill>
          <a:blip r:embed="rId2" cstate="print"/>
          <a:srcRect/>
          <a:stretch>
            <a:fillRect/>
          </a:stretch>
        </p:blipFill>
        <p:spPr bwMode="auto">
          <a:xfrm>
            <a:off x="1600200" y="2209800"/>
            <a:ext cx="5937885" cy="40138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pPr algn="l"/>
            <a:r>
              <a:rPr lang="en-US" sz="3600" dirty="0" smtClean="0"/>
              <a:t>Output Screens</a:t>
            </a:r>
            <a:endParaRPr lang="en-US" sz="3600" dirty="0"/>
          </a:p>
        </p:txBody>
      </p:sp>
      <p:sp>
        <p:nvSpPr>
          <p:cNvPr id="3" name="Content Placeholder 2"/>
          <p:cNvSpPr>
            <a:spLocks noGrp="1"/>
          </p:cNvSpPr>
          <p:nvPr>
            <p:ph idx="1"/>
          </p:nvPr>
        </p:nvSpPr>
        <p:spPr>
          <a:xfrm>
            <a:off x="457200" y="1219200"/>
            <a:ext cx="8229600" cy="533400"/>
          </a:xfrm>
        </p:spPr>
        <p:txBody>
          <a:bodyPr>
            <a:normAutofit/>
          </a:bodyPr>
          <a:lstStyle/>
          <a:p>
            <a:pPr>
              <a:buNone/>
            </a:pPr>
            <a:r>
              <a:rPr lang="en-US" sz="2400" b="1" dirty="0" smtClean="0"/>
              <a:t>Pizza Order Screen</a:t>
            </a:r>
            <a:endParaRPr lang="en-US" sz="2400" b="1" dirty="0"/>
          </a:p>
        </p:txBody>
      </p:sp>
      <p:pic>
        <p:nvPicPr>
          <p:cNvPr id="4" name="Picture 3"/>
          <p:cNvPicPr/>
          <p:nvPr/>
        </p:nvPicPr>
        <p:blipFill>
          <a:blip r:embed="rId2" cstate="print"/>
          <a:srcRect/>
          <a:stretch>
            <a:fillRect/>
          </a:stretch>
        </p:blipFill>
        <p:spPr bwMode="auto">
          <a:xfrm>
            <a:off x="1600200" y="1905000"/>
            <a:ext cx="5937885" cy="40373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normAutofit/>
          </a:bodyPr>
          <a:lstStyle/>
          <a:p>
            <a:pPr algn="l"/>
            <a:r>
              <a:rPr lang="en-US" sz="3600" dirty="0" smtClean="0"/>
              <a:t>Output Screens</a:t>
            </a:r>
            <a:endParaRPr lang="en-US" sz="3600" dirty="0"/>
          </a:p>
        </p:txBody>
      </p:sp>
      <p:sp>
        <p:nvSpPr>
          <p:cNvPr id="3" name="Content Placeholder 2"/>
          <p:cNvSpPr>
            <a:spLocks noGrp="1"/>
          </p:cNvSpPr>
          <p:nvPr>
            <p:ph idx="1"/>
          </p:nvPr>
        </p:nvSpPr>
        <p:spPr>
          <a:xfrm>
            <a:off x="381000" y="914400"/>
            <a:ext cx="8229600" cy="457200"/>
          </a:xfrm>
        </p:spPr>
        <p:txBody>
          <a:bodyPr>
            <a:normAutofit/>
          </a:bodyPr>
          <a:lstStyle/>
          <a:p>
            <a:pPr>
              <a:buNone/>
            </a:pPr>
            <a:r>
              <a:rPr lang="en-US" sz="2400" b="1" dirty="0" smtClean="0"/>
              <a:t>Payment Screen</a:t>
            </a:r>
            <a:endParaRPr lang="en-US" sz="2400" b="1" dirty="0"/>
          </a:p>
        </p:txBody>
      </p:sp>
      <p:pic>
        <p:nvPicPr>
          <p:cNvPr id="4" name="Picture 3"/>
          <p:cNvPicPr/>
          <p:nvPr/>
        </p:nvPicPr>
        <p:blipFill>
          <a:blip r:embed="rId2" cstate="print"/>
          <a:srcRect/>
          <a:stretch>
            <a:fillRect/>
          </a:stretch>
        </p:blipFill>
        <p:spPr bwMode="auto">
          <a:xfrm>
            <a:off x="457200" y="1828800"/>
            <a:ext cx="4114800" cy="4025900"/>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4800600" y="1828800"/>
            <a:ext cx="3883343" cy="40373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l"/>
            <a:r>
              <a:rPr lang="en-US" sz="3600" dirty="0" smtClean="0"/>
              <a:t>Output Screens</a:t>
            </a:r>
            <a:endParaRPr lang="en-US" sz="3600" dirty="0"/>
          </a:p>
        </p:txBody>
      </p:sp>
      <p:sp>
        <p:nvSpPr>
          <p:cNvPr id="3" name="Content Placeholder 2"/>
          <p:cNvSpPr>
            <a:spLocks noGrp="1"/>
          </p:cNvSpPr>
          <p:nvPr>
            <p:ph idx="1"/>
          </p:nvPr>
        </p:nvSpPr>
        <p:spPr>
          <a:xfrm>
            <a:off x="457200" y="1219201"/>
            <a:ext cx="8229600" cy="457200"/>
          </a:xfrm>
        </p:spPr>
        <p:txBody>
          <a:bodyPr>
            <a:normAutofit/>
          </a:bodyPr>
          <a:lstStyle/>
          <a:p>
            <a:pPr>
              <a:buNone/>
            </a:pPr>
            <a:r>
              <a:rPr lang="en-US" sz="2400" b="1" dirty="0" smtClean="0"/>
              <a:t>Order Details Screen</a:t>
            </a:r>
            <a:endParaRPr lang="en-US" sz="2400" b="1" dirty="0"/>
          </a:p>
        </p:txBody>
      </p:sp>
      <p:pic>
        <p:nvPicPr>
          <p:cNvPr id="4" name="Picture 3"/>
          <p:cNvPicPr/>
          <p:nvPr/>
        </p:nvPicPr>
        <p:blipFill>
          <a:blip r:embed="rId2" cstate="print"/>
          <a:srcRect/>
          <a:stretch>
            <a:fillRect/>
          </a:stretch>
        </p:blipFill>
        <p:spPr bwMode="auto">
          <a:xfrm>
            <a:off x="1676400" y="1905000"/>
            <a:ext cx="5937885" cy="40373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l"/>
            <a:r>
              <a:rPr lang="en-US" sz="3600" dirty="0" smtClean="0"/>
              <a:t>Conclusion</a:t>
            </a:r>
            <a:endParaRPr lang="en-US" sz="3600" dirty="0"/>
          </a:p>
        </p:txBody>
      </p:sp>
      <p:sp>
        <p:nvSpPr>
          <p:cNvPr id="3" name="Content Placeholder 2"/>
          <p:cNvSpPr>
            <a:spLocks noGrp="1"/>
          </p:cNvSpPr>
          <p:nvPr>
            <p:ph idx="1"/>
          </p:nvPr>
        </p:nvSpPr>
        <p:spPr>
          <a:xfrm>
            <a:off x="381000" y="990600"/>
            <a:ext cx="8229600" cy="4525963"/>
          </a:xfrm>
        </p:spPr>
        <p:txBody>
          <a:bodyPr>
            <a:normAutofit/>
          </a:bodyPr>
          <a:lstStyle/>
          <a:p>
            <a:r>
              <a:rPr lang="en-US" sz="2400" dirty="0" smtClean="0"/>
              <a:t>The “Pizza Order Application” for android helps a user to order a pizza from a stand alone place.</a:t>
            </a:r>
          </a:p>
          <a:p>
            <a:r>
              <a:rPr lang="en-US" sz="2400" dirty="0" smtClean="0"/>
              <a:t>Before placing an order the user can view the available pizza shops at any place, the list of pizzas with their price, order a pizza after seeing its image and pay the bill using a card.</a:t>
            </a:r>
            <a:endParaRPr lang="en-US" sz="2400" dirty="0"/>
          </a:p>
        </p:txBody>
      </p:sp>
      <p:sp>
        <p:nvSpPr>
          <p:cNvPr id="4" name="Title 1"/>
          <p:cNvSpPr txBox="1">
            <a:spLocks/>
          </p:cNvSpPr>
          <p:nvPr/>
        </p:nvSpPr>
        <p:spPr>
          <a:xfrm>
            <a:off x="533400" y="3276600"/>
            <a:ext cx="82296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dirty="0" smtClean="0">
                <a:latin typeface="+mj-lt"/>
                <a:ea typeface="+mj-ea"/>
                <a:cs typeface="+mj-cs"/>
              </a:rPr>
              <a:t>Benefits</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TextBox 4"/>
          <p:cNvSpPr txBox="1"/>
          <p:nvPr/>
        </p:nvSpPr>
        <p:spPr>
          <a:xfrm>
            <a:off x="457200" y="4343400"/>
            <a:ext cx="7848600" cy="1569660"/>
          </a:xfrm>
          <a:prstGeom prst="rect">
            <a:avLst/>
          </a:prstGeom>
          <a:noFill/>
        </p:spPr>
        <p:txBody>
          <a:bodyPr wrap="square" rtlCol="0">
            <a:spAutoFit/>
          </a:bodyPr>
          <a:lstStyle/>
          <a:p>
            <a:pPr>
              <a:buFont typeface="Arial" pitchFamily="34" charset="0"/>
              <a:buChar char="•"/>
            </a:pPr>
            <a:r>
              <a:rPr lang="en-US" sz="2400" dirty="0" smtClean="0"/>
              <a:t>   Serves the users with all the requirements that can be                          easily accessible in a mobile                                     </a:t>
            </a:r>
          </a:p>
          <a:p>
            <a:endParaRPr lang="en-US" sz="2400" dirty="0" smtClean="0"/>
          </a:p>
          <a:p>
            <a:pPr>
              <a:buFont typeface="Arial" pitchFamily="34" charset="0"/>
              <a:buChar char="•"/>
            </a:pPr>
            <a:r>
              <a:rPr lang="en-US" sz="2400" dirty="0" smtClean="0"/>
              <a:t>   High graphical user interface</a:t>
            </a:r>
            <a:endParaRPr 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l"/>
            <a:r>
              <a:rPr lang="en-US" sz="3600" dirty="0" smtClean="0"/>
              <a:t>References</a:t>
            </a:r>
            <a:endParaRPr lang="en-US" sz="3600" dirty="0"/>
          </a:p>
        </p:txBody>
      </p:sp>
      <p:sp>
        <p:nvSpPr>
          <p:cNvPr id="3" name="Content Placeholder 2"/>
          <p:cNvSpPr>
            <a:spLocks noGrp="1"/>
          </p:cNvSpPr>
          <p:nvPr>
            <p:ph idx="1"/>
          </p:nvPr>
        </p:nvSpPr>
        <p:spPr>
          <a:xfrm>
            <a:off x="381000" y="990600"/>
            <a:ext cx="8229600" cy="4525963"/>
          </a:xfrm>
        </p:spPr>
        <p:txBody>
          <a:bodyPr>
            <a:normAutofit/>
          </a:bodyPr>
          <a:lstStyle/>
          <a:p>
            <a:pPr lvl="0"/>
            <a:r>
              <a:rPr lang="en-US" sz="2000" dirty="0" smtClean="0"/>
              <a:t>The Unified Modeling Language Users guide </a:t>
            </a:r>
            <a:r>
              <a:rPr lang="en-US" sz="2000" b="1" dirty="0" smtClean="0"/>
              <a:t>By Grady </a:t>
            </a:r>
            <a:r>
              <a:rPr lang="en-US" sz="2000" b="1" dirty="0" err="1" smtClean="0"/>
              <a:t>Booch</a:t>
            </a:r>
            <a:endParaRPr lang="en-US" sz="2000" b="1" dirty="0" smtClean="0"/>
          </a:p>
          <a:p>
            <a:pPr lvl="0"/>
            <a:r>
              <a:rPr lang="en-US" sz="2000" dirty="0" smtClean="0"/>
              <a:t>Software Engineering, A practitioners approach </a:t>
            </a:r>
            <a:r>
              <a:rPr lang="en-US" sz="2000" b="1" dirty="0" smtClean="0"/>
              <a:t>By Roger S Pressman</a:t>
            </a:r>
          </a:p>
          <a:p>
            <a:pPr lvl="0"/>
            <a:r>
              <a:rPr lang="en-US" sz="2000" dirty="0" smtClean="0"/>
              <a:t>Software Project Management </a:t>
            </a:r>
            <a:r>
              <a:rPr lang="en-US" sz="2000" b="1" dirty="0" smtClean="0"/>
              <a:t>By Walker Royce</a:t>
            </a:r>
          </a:p>
          <a:p>
            <a:pPr lvl="0"/>
            <a:r>
              <a:rPr lang="en-US" sz="2000" dirty="0" smtClean="0"/>
              <a:t>The applicable IEEE standards as published in ‘IEEE standards collection, for the preparation of SRS’.</a:t>
            </a:r>
          </a:p>
          <a:p>
            <a:r>
              <a:rPr lang="en-US" sz="2000" dirty="0" smtClean="0"/>
              <a:t>Backup policy, Naming Conventions as per </a:t>
            </a:r>
            <a:r>
              <a:rPr lang="en-US" sz="2000" dirty="0" err="1" smtClean="0"/>
              <a:t>Teleparadigm</a:t>
            </a:r>
            <a:r>
              <a:rPr lang="en-US" sz="2000" dirty="0" smtClean="0"/>
              <a:t> Conventions</a:t>
            </a:r>
          </a:p>
          <a:p>
            <a:r>
              <a:rPr lang="en-US" sz="2000" dirty="0" smtClean="0"/>
              <a:t>Android™ 2Application Development </a:t>
            </a:r>
            <a:r>
              <a:rPr lang="en-US" sz="2000" b="1" dirty="0" smtClean="0"/>
              <a:t>by </a:t>
            </a:r>
            <a:r>
              <a:rPr lang="en-US" sz="2000" b="1" dirty="0" err="1" smtClean="0"/>
              <a:t>Reto</a:t>
            </a:r>
            <a:r>
              <a:rPr lang="en-US" sz="2000" b="1" dirty="0" smtClean="0"/>
              <a:t> Meier </a:t>
            </a:r>
          </a:p>
          <a:p>
            <a:r>
              <a:rPr lang="en-US" sz="2000" dirty="0" smtClean="0"/>
              <a:t>Hello, Android: Introducing Google's Mobile Development Platform </a:t>
            </a:r>
            <a:r>
              <a:rPr lang="en-US" sz="2000" b="1" dirty="0" smtClean="0"/>
              <a:t>by Ed </a:t>
            </a:r>
            <a:r>
              <a:rPr lang="en-US" sz="2000" b="1" dirty="0" err="1" smtClean="0"/>
              <a:t>Burnette</a:t>
            </a:r>
            <a:r>
              <a:rPr lang="en-US" sz="2000" dirty="0" smtClean="0"/>
              <a:t>.</a:t>
            </a:r>
          </a:p>
          <a:p>
            <a:r>
              <a:rPr lang="en-US" sz="2000" u="sng" dirty="0" smtClean="0">
                <a:hlinkClick r:id="rId2"/>
              </a:rPr>
              <a:t>http://developer.android.com/index.html</a:t>
            </a:r>
            <a:endParaRPr lang="en-US" sz="2000" u="sng" dirty="0" smtClean="0"/>
          </a:p>
          <a:p>
            <a:r>
              <a:rPr lang="en-US" sz="2000" u="sng" dirty="0" smtClean="0">
                <a:hlinkClick r:id="rId3"/>
              </a:rPr>
              <a:t>http://www.androidsnippets.com/</a:t>
            </a:r>
            <a:r>
              <a:rPr lang="en-US" sz="2000" dirty="0" smtClean="0"/>
              <a:t> </a:t>
            </a:r>
          </a:p>
          <a:p>
            <a:endParaRPr lang="en-US" sz="20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pPr algn="l"/>
            <a:r>
              <a:rPr lang="en-US" sz="4000" dirty="0" smtClean="0"/>
              <a:t>Introduction</a:t>
            </a:r>
            <a:endParaRPr lang="en-US" sz="4000" dirty="0"/>
          </a:p>
        </p:txBody>
      </p:sp>
      <p:sp>
        <p:nvSpPr>
          <p:cNvPr id="3" name="Content Placeholder 2"/>
          <p:cNvSpPr>
            <a:spLocks noGrp="1"/>
          </p:cNvSpPr>
          <p:nvPr>
            <p:ph idx="1"/>
          </p:nvPr>
        </p:nvSpPr>
        <p:spPr>
          <a:xfrm>
            <a:off x="457200" y="1295400"/>
            <a:ext cx="8229600" cy="4525963"/>
          </a:xfrm>
        </p:spPr>
        <p:txBody>
          <a:bodyPr>
            <a:normAutofit/>
          </a:bodyPr>
          <a:lstStyle/>
          <a:p>
            <a:endParaRPr lang="en-US" sz="2400" dirty="0" smtClean="0"/>
          </a:p>
          <a:p>
            <a:r>
              <a:rPr lang="en-US" sz="2400" dirty="0" smtClean="0"/>
              <a:t>Android is a software stack for mobile devices that includes an operating system, middleware and key applications.</a:t>
            </a:r>
          </a:p>
          <a:p>
            <a:endParaRPr lang="en-US" sz="2400" dirty="0" smtClean="0"/>
          </a:p>
          <a:p>
            <a:endParaRPr lang="en-US" sz="2400" dirty="0" smtClean="0"/>
          </a:p>
          <a:p>
            <a:r>
              <a:rPr lang="en-US" sz="2400" dirty="0" smtClean="0"/>
              <a:t>The Android SDK provides the tools and APIs necessary to begin developing applications that run on Android-powered devices.</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a:bodyPr>
          <a:lstStyle/>
          <a:p>
            <a:pPr algn="l"/>
            <a:r>
              <a:rPr lang="en-US" sz="4000" dirty="0" smtClean="0"/>
              <a:t>Purpose</a:t>
            </a:r>
            <a:endParaRPr lang="en-US" sz="4000" dirty="0"/>
          </a:p>
        </p:txBody>
      </p:sp>
      <p:sp>
        <p:nvSpPr>
          <p:cNvPr id="3" name="Content Placeholder 2"/>
          <p:cNvSpPr>
            <a:spLocks noGrp="1"/>
          </p:cNvSpPr>
          <p:nvPr>
            <p:ph idx="1"/>
          </p:nvPr>
        </p:nvSpPr>
        <p:spPr>
          <a:xfrm>
            <a:off x="457200" y="2332037"/>
            <a:ext cx="8229600" cy="4525963"/>
          </a:xfrm>
        </p:spPr>
        <p:txBody>
          <a:bodyPr>
            <a:normAutofit/>
          </a:bodyPr>
          <a:lstStyle/>
          <a:p>
            <a:pPr>
              <a:lnSpc>
                <a:spcPct val="160000"/>
              </a:lnSpc>
            </a:pPr>
            <a:r>
              <a:rPr lang="en-US" sz="2400" dirty="0" smtClean="0"/>
              <a:t>This application has been developed for Android users to</a:t>
            </a:r>
          </a:p>
          <a:p>
            <a:pPr>
              <a:lnSpc>
                <a:spcPct val="160000"/>
              </a:lnSpc>
              <a:buNone/>
            </a:pPr>
            <a:r>
              <a:rPr lang="en-US" sz="2400" dirty="0" smtClean="0"/>
              <a:t>	</a:t>
            </a:r>
            <a:r>
              <a:rPr lang="en-US" sz="2400" dirty="0" smtClean="0"/>
              <a:t>- </a:t>
            </a:r>
            <a:r>
              <a:rPr lang="en-US" sz="2400" dirty="0" smtClean="0"/>
              <a:t>Order a Pizza.</a:t>
            </a:r>
          </a:p>
          <a:p>
            <a:pPr>
              <a:lnSpc>
                <a:spcPct val="160000"/>
              </a:lnSpc>
              <a:buNone/>
            </a:pPr>
            <a:r>
              <a:rPr lang="en-US" sz="2400" dirty="0" smtClean="0"/>
              <a:t>	- Search for Pizza shops available in a certain area.</a:t>
            </a:r>
          </a:p>
          <a:p>
            <a:pPr>
              <a:lnSpc>
                <a:spcPct val="160000"/>
              </a:lnSpc>
              <a:buNone/>
            </a:pPr>
            <a:r>
              <a:rPr lang="en-US" sz="2400" dirty="0" smtClean="0"/>
              <a:t>	- View their Menu.</a:t>
            </a:r>
          </a:p>
          <a:p>
            <a:pPr>
              <a:lnSpc>
                <a:spcPct val="160000"/>
              </a:lnSpc>
              <a:buNone/>
            </a:pPr>
            <a:r>
              <a:rPr lang="en-US" sz="2400" dirty="0" smtClean="0"/>
              <a:t>	</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pPr algn="l"/>
            <a:r>
              <a:rPr lang="en-US" sz="4000" dirty="0" smtClean="0"/>
              <a:t>Existing System</a:t>
            </a:r>
            <a:endParaRPr lang="en-US" sz="4000" dirty="0"/>
          </a:p>
        </p:txBody>
      </p:sp>
      <p:sp>
        <p:nvSpPr>
          <p:cNvPr id="3" name="Content Placeholder 2"/>
          <p:cNvSpPr>
            <a:spLocks noGrp="1"/>
          </p:cNvSpPr>
          <p:nvPr>
            <p:ph idx="1"/>
          </p:nvPr>
        </p:nvSpPr>
        <p:spPr>
          <a:xfrm>
            <a:off x="381000" y="1371600"/>
            <a:ext cx="7696200" cy="1676400"/>
          </a:xfrm>
        </p:spPr>
        <p:txBody>
          <a:bodyPr>
            <a:normAutofit/>
          </a:bodyPr>
          <a:lstStyle/>
          <a:p>
            <a:r>
              <a:rPr lang="en-US" sz="2400" dirty="0" smtClean="0"/>
              <a:t>Customers need to personally go to the Pizza shop, check their menu, place an order and pay the bill upon receiving their pizza.</a:t>
            </a:r>
          </a:p>
          <a:p>
            <a:r>
              <a:rPr lang="en-US" sz="2400" dirty="0" smtClean="0"/>
              <a:t>Lot of time is wasted in this process.</a:t>
            </a:r>
          </a:p>
        </p:txBody>
      </p:sp>
      <p:sp>
        <p:nvSpPr>
          <p:cNvPr id="4" name="Title 1"/>
          <p:cNvSpPr txBox="1">
            <a:spLocks/>
          </p:cNvSpPr>
          <p:nvPr/>
        </p:nvSpPr>
        <p:spPr>
          <a:xfrm>
            <a:off x="457200" y="2971800"/>
            <a:ext cx="82296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dirty="0" smtClean="0">
                <a:latin typeface="+mj-lt"/>
                <a:ea typeface="+mj-ea"/>
                <a:cs typeface="+mj-cs"/>
              </a:rPr>
              <a:t>Proposed </a:t>
            </a:r>
            <a:r>
              <a:rPr kumimoji="0" lang="en-US" sz="4000" b="0" i="0" u="none" strike="noStrike" kern="1200" cap="none" spc="0" normalizeH="0" baseline="0" noProof="0" dirty="0" smtClean="0">
                <a:ln>
                  <a:noFill/>
                </a:ln>
                <a:solidFill>
                  <a:schemeClr val="tx1"/>
                </a:solidFill>
                <a:effectLst/>
                <a:uLnTx/>
                <a:uFillTx/>
                <a:latin typeface="+mj-lt"/>
                <a:ea typeface="+mj-ea"/>
                <a:cs typeface="+mj-cs"/>
              </a:rPr>
              <a:t>System</a:t>
            </a:r>
            <a:endParaRPr kumimoji="0" lang="en-US" sz="40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Content Placeholder 2"/>
          <p:cNvSpPr txBox="1">
            <a:spLocks/>
          </p:cNvSpPr>
          <p:nvPr/>
        </p:nvSpPr>
        <p:spPr>
          <a:xfrm>
            <a:off x="381000" y="4114800"/>
            <a:ext cx="7696200" cy="2362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user will be presented with an</a:t>
            </a:r>
            <a:r>
              <a:rPr kumimoji="0" lang="en-US" sz="2400" b="0" i="0" u="none" strike="noStrike" kern="1200" cap="none" spc="0" normalizeH="0" noProof="0" dirty="0" smtClean="0">
                <a:ln>
                  <a:noFill/>
                </a:ln>
                <a:solidFill>
                  <a:schemeClr val="tx1"/>
                </a:solidFill>
                <a:effectLst/>
                <a:uLnTx/>
                <a:uFillTx/>
                <a:latin typeface="+mn-lt"/>
                <a:ea typeface="+mn-ea"/>
                <a:cs typeface="+mn-cs"/>
              </a:rPr>
              <a:t> integrated application wherein he can find the list of pizza shops available in an area, view their menu, place an order and pay the bill online, without having to personally visit the shop.</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400" baseline="0" dirty="0" smtClean="0"/>
              <a:t>The order</a:t>
            </a:r>
            <a:r>
              <a:rPr lang="en-US" sz="2400" dirty="0" smtClean="0"/>
              <a:t> can be collected based on the token number provided.</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8229600" cy="1143000"/>
          </a:xfrm>
        </p:spPr>
        <p:txBody>
          <a:bodyPr>
            <a:normAutofit/>
          </a:bodyPr>
          <a:lstStyle/>
          <a:p>
            <a:pPr algn="l"/>
            <a:r>
              <a:rPr lang="en-US" sz="4000" dirty="0" smtClean="0"/>
              <a:t>Scope</a:t>
            </a:r>
            <a:endParaRPr lang="en-US" sz="4000" dirty="0"/>
          </a:p>
        </p:txBody>
      </p:sp>
      <p:sp>
        <p:nvSpPr>
          <p:cNvPr id="3" name="Content Placeholder 2"/>
          <p:cNvSpPr>
            <a:spLocks noGrp="1"/>
          </p:cNvSpPr>
          <p:nvPr>
            <p:ph idx="1"/>
          </p:nvPr>
        </p:nvSpPr>
        <p:spPr>
          <a:xfrm>
            <a:off x="381000" y="2362200"/>
            <a:ext cx="8229600" cy="3505200"/>
          </a:xfrm>
        </p:spPr>
        <p:txBody>
          <a:bodyPr>
            <a:normAutofit/>
          </a:bodyPr>
          <a:lstStyle/>
          <a:p>
            <a:r>
              <a:rPr lang="en-US" sz="2400" dirty="0" smtClean="0"/>
              <a:t>The scope of the project is to provide a Pizza ordering Service using an Android device. The application shows the list of different pizza shops available at a certain place, the list of pizzas available and also provides an option to buy.</a:t>
            </a:r>
          </a:p>
          <a:p>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800" dirty="0" smtClean="0"/>
              <a:t>Requirements Specification</a:t>
            </a:r>
            <a:endParaRPr lang="en-US" sz="3800" dirty="0"/>
          </a:p>
        </p:txBody>
      </p:sp>
      <p:sp>
        <p:nvSpPr>
          <p:cNvPr id="3" name="Content Placeholder 2"/>
          <p:cNvSpPr>
            <a:spLocks noGrp="1"/>
          </p:cNvSpPr>
          <p:nvPr>
            <p:ph idx="1"/>
          </p:nvPr>
        </p:nvSpPr>
        <p:spPr>
          <a:xfrm>
            <a:off x="457200" y="1447800"/>
            <a:ext cx="8229600" cy="4572000"/>
          </a:xfrm>
        </p:spPr>
        <p:txBody>
          <a:bodyPr>
            <a:normAutofit/>
          </a:bodyPr>
          <a:lstStyle/>
          <a:p>
            <a:r>
              <a:rPr lang="en-US" sz="2200" dirty="0" smtClean="0"/>
              <a:t>Functional Requirements</a:t>
            </a:r>
          </a:p>
          <a:p>
            <a:r>
              <a:rPr lang="en-US" sz="2200" dirty="0" smtClean="0"/>
              <a:t>Non-Functional Requirements</a:t>
            </a:r>
          </a:p>
          <a:p>
            <a:r>
              <a:rPr lang="en-US" sz="2200" dirty="0" smtClean="0"/>
              <a:t>Software Requirements</a:t>
            </a:r>
          </a:p>
          <a:p>
            <a:pPr>
              <a:buNone/>
            </a:pPr>
            <a:r>
              <a:rPr lang="en-US" sz="2000" dirty="0" smtClean="0"/>
              <a:t>	</a:t>
            </a:r>
            <a:r>
              <a:rPr lang="en-US" sz="1800" dirty="0" smtClean="0"/>
              <a:t>	</a:t>
            </a:r>
            <a:r>
              <a:rPr lang="en-US" sz="1800" dirty="0" smtClean="0"/>
              <a:t> </a:t>
            </a:r>
            <a:r>
              <a:rPr lang="en-US" sz="1800" dirty="0" smtClean="0"/>
              <a:t>Core Java</a:t>
            </a:r>
          </a:p>
          <a:p>
            <a:pPr>
              <a:buNone/>
            </a:pPr>
            <a:r>
              <a:rPr lang="en-US" sz="1800" dirty="0" smtClean="0"/>
              <a:t>		</a:t>
            </a:r>
            <a:r>
              <a:rPr lang="en-US" sz="1800" dirty="0" smtClean="0"/>
              <a:t> </a:t>
            </a:r>
            <a:r>
              <a:rPr lang="en-US" sz="1800" dirty="0" smtClean="0"/>
              <a:t>Android SDK</a:t>
            </a:r>
          </a:p>
          <a:p>
            <a:pPr>
              <a:buNone/>
            </a:pPr>
            <a:r>
              <a:rPr lang="en-US" sz="1800" dirty="0" smtClean="0"/>
              <a:t>		</a:t>
            </a:r>
            <a:r>
              <a:rPr lang="en-US" sz="1800" dirty="0" smtClean="0"/>
              <a:t> </a:t>
            </a:r>
            <a:r>
              <a:rPr lang="en-US" sz="1800" dirty="0" smtClean="0"/>
              <a:t>OS 1.1, 1.5, 1.6, 2.0</a:t>
            </a:r>
          </a:p>
          <a:p>
            <a:pPr>
              <a:buNone/>
            </a:pPr>
            <a:r>
              <a:rPr lang="en-US" sz="1800" dirty="0" smtClean="0"/>
              <a:t>		</a:t>
            </a:r>
            <a:r>
              <a:rPr lang="en-US" sz="1800" dirty="0" smtClean="0"/>
              <a:t> </a:t>
            </a:r>
            <a:r>
              <a:rPr lang="en-US" sz="1800" dirty="0" smtClean="0"/>
              <a:t>Eclipse Galileo</a:t>
            </a:r>
          </a:p>
          <a:p>
            <a:pPr>
              <a:buNone/>
            </a:pPr>
            <a:r>
              <a:rPr lang="en-US" sz="1800" dirty="0" smtClean="0"/>
              <a:t>		</a:t>
            </a:r>
            <a:r>
              <a:rPr lang="en-US" sz="1800" dirty="0" smtClean="0"/>
              <a:t> </a:t>
            </a:r>
            <a:r>
              <a:rPr lang="en-US" sz="1800" dirty="0" smtClean="0"/>
              <a:t>SQLite</a:t>
            </a:r>
          </a:p>
          <a:p>
            <a:r>
              <a:rPr lang="en-US" sz="2200" dirty="0" smtClean="0"/>
              <a:t>Hardware Requirements</a:t>
            </a:r>
          </a:p>
          <a:p>
            <a:pPr>
              <a:buNone/>
            </a:pPr>
            <a:r>
              <a:rPr lang="en-US" sz="2200" dirty="0" smtClean="0"/>
              <a:t>		</a:t>
            </a:r>
            <a:r>
              <a:rPr lang="en-US" sz="1800" dirty="0" smtClean="0"/>
              <a:t>Processor		: Pentium IV  1Ghz</a:t>
            </a:r>
          </a:p>
          <a:p>
            <a:pPr>
              <a:buNone/>
            </a:pPr>
            <a:r>
              <a:rPr lang="en-US" sz="1800" dirty="0" smtClean="0"/>
              <a:t>		Hard disk		: 80GB</a:t>
            </a:r>
          </a:p>
          <a:p>
            <a:pPr>
              <a:buNone/>
            </a:pPr>
            <a:r>
              <a:rPr lang="en-US" sz="1800" dirty="0" smtClean="0"/>
              <a:t>		RAM		: 1GB</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l"/>
            <a:r>
              <a:rPr lang="en-US" sz="3200" dirty="0" smtClean="0"/>
              <a:t>System Architecture</a:t>
            </a:r>
            <a:endParaRPr lang="en-US" sz="3200" dirty="0"/>
          </a:p>
        </p:txBody>
      </p:sp>
      <p:sp>
        <p:nvSpPr>
          <p:cNvPr id="3" name="Content Placeholder 2"/>
          <p:cNvSpPr>
            <a:spLocks noGrp="1"/>
          </p:cNvSpPr>
          <p:nvPr>
            <p:ph idx="1"/>
          </p:nvPr>
        </p:nvSpPr>
        <p:spPr>
          <a:xfrm>
            <a:off x="533400" y="914401"/>
            <a:ext cx="8229600" cy="762000"/>
          </a:xfrm>
        </p:spPr>
        <p:txBody>
          <a:bodyPr/>
          <a:lstStyle/>
          <a:p>
            <a:pPr marL="0" indent="1588">
              <a:buNone/>
            </a:pPr>
            <a:r>
              <a:rPr lang="en-US" sz="1800" dirty="0" smtClean="0"/>
              <a:t>The project “Pizza Order Application” is an Android application which has a three-tier architecture.</a:t>
            </a:r>
          </a:p>
          <a:p>
            <a:pPr>
              <a:buNone/>
            </a:pPr>
            <a:endParaRPr lang="en-US" dirty="0"/>
          </a:p>
        </p:txBody>
      </p:sp>
      <p:pic>
        <p:nvPicPr>
          <p:cNvPr id="4" name="Picture 3"/>
          <p:cNvPicPr/>
          <p:nvPr/>
        </p:nvPicPr>
        <p:blipFill>
          <a:blip r:embed="rId2" cstate="print"/>
          <a:srcRect/>
          <a:stretch>
            <a:fillRect/>
          </a:stretch>
        </p:blipFill>
        <p:spPr bwMode="auto">
          <a:xfrm>
            <a:off x="1143000" y="1905000"/>
            <a:ext cx="6500503" cy="4548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t>Modules</a:t>
            </a:r>
            <a:endParaRPr lang="en-US" sz="4000" dirty="0"/>
          </a:p>
        </p:txBody>
      </p:sp>
      <p:sp>
        <p:nvSpPr>
          <p:cNvPr id="3" name="Content Placeholder 2"/>
          <p:cNvSpPr>
            <a:spLocks noGrp="1"/>
          </p:cNvSpPr>
          <p:nvPr>
            <p:ph idx="1"/>
          </p:nvPr>
        </p:nvSpPr>
        <p:spPr/>
        <p:txBody>
          <a:bodyPr>
            <a:normAutofit/>
          </a:bodyPr>
          <a:lstStyle/>
          <a:p>
            <a:pPr marL="0" indent="1588">
              <a:buNone/>
            </a:pPr>
            <a:r>
              <a:rPr lang="en-US" sz="2400" b="1" i="1" dirty="0" smtClean="0">
                <a:solidFill>
                  <a:schemeClr val="tx2">
                    <a:lumMod val="40000"/>
                    <a:lumOff val="60000"/>
                  </a:schemeClr>
                </a:solidFill>
              </a:rPr>
              <a:t>Module 1:</a:t>
            </a:r>
            <a:r>
              <a:rPr lang="en-US" sz="2400" dirty="0" smtClean="0"/>
              <a:t> The user is provided with a list of pizza shops available in a certain area as per his request. Upon selection, the user is given a choice to view either the </a:t>
            </a:r>
            <a:r>
              <a:rPr lang="en-US" sz="2400" dirty="0" err="1" smtClean="0"/>
              <a:t>Veg</a:t>
            </a:r>
            <a:r>
              <a:rPr lang="en-US" sz="2400" dirty="0" smtClean="0"/>
              <a:t> or Non-</a:t>
            </a:r>
            <a:r>
              <a:rPr lang="en-US" sz="2400" dirty="0" err="1" smtClean="0"/>
              <a:t>Veg</a:t>
            </a:r>
            <a:r>
              <a:rPr lang="en-US" sz="2400" dirty="0" smtClean="0"/>
              <a:t> menu.</a:t>
            </a:r>
          </a:p>
          <a:p>
            <a:pPr>
              <a:buNone/>
            </a:pPr>
            <a:endParaRPr lang="en-US" sz="2400" dirty="0" smtClean="0"/>
          </a:p>
          <a:p>
            <a:pPr marL="0" indent="1588">
              <a:buNone/>
            </a:pPr>
            <a:r>
              <a:rPr lang="en-US" sz="2400" dirty="0" smtClean="0"/>
              <a:t>Module 2: The user is provided with a list of Pizzas along with their price as per the </a:t>
            </a:r>
            <a:r>
              <a:rPr lang="en-US" sz="2400" dirty="0" err="1" smtClean="0"/>
              <a:t>Veg</a:t>
            </a:r>
            <a:r>
              <a:rPr lang="en-US" sz="2400" dirty="0" smtClean="0"/>
              <a:t> or Non-</a:t>
            </a:r>
            <a:r>
              <a:rPr lang="en-US" sz="2400" dirty="0" err="1" smtClean="0"/>
              <a:t>Veg</a:t>
            </a:r>
            <a:r>
              <a:rPr lang="en-US" sz="2400" dirty="0" smtClean="0"/>
              <a:t> option selected. The user can also place an order and collect it based on the token number provided.</a:t>
            </a:r>
          </a:p>
          <a:p>
            <a:pPr>
              <a:buNone/>
            </a:pPr>
            <a:endParaRPr lang="en-US" sz="2400" dirty="0" smtClean="0"/>
          </a:p>
          <a:p>
            <a:pPr marL="0" indent="1588">
              <a:buNone/>
            </a:pPr>
            <a:r>
              <a:rPr lang="en-US" sz="2400" dirty="0" smtClean="0"/>
              <a:t>Module 3: The database tables required for the project are created.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TotalTime>
  <Words>715</Words>
  <Application>Microsoft Office PowerPoint</Application>
  <PresentationFormat>On-screen Show (4:3)</PresentationFormat>
  <Paragraphs>129</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Mini Project Seminar  on Pizza Ordering Application for Android</vt:lpstr>
      <vt:lpstr>Slide 2</vt:lpstr>
      <vt:lpstr>Introduction</vt:lpstr>
      <vt:lpstr>Purpose</vt:lpstr>
      <vt:lpstr>Existing System</vt:lpstr>
      <vt:lpstr>Scope</vt:lpstr>
      <vt:lpstr>Requirements Specification</vt:lpstr>
      <vt:lpstr>System Architecture</vt:lpstr>
      <vt:lpstr>Modules</vt:lpstr>
      <vt:lpstr>UML Diagrams</vt:lpstr>
      <vt:lpstr>UML Diagrams</vt:lpstr>
      <vt:lpstr>UML Diagrams</vt:lpstr>
      <vt:lpstr>Slide 13</vt:lpstr>
      <vt:lpstr>UML Diagrams</vt:lpstr>
      <vt:lpstr>Database Tables</vt:lpstr>
      <vt:lpstr>Database Tables</vt:lpstr>
      <vt:lpstr>Database Tables</vt:lpstr>
      <vt:lpstr>Technologies/Platforms Used</vt:lpstr>
      <vt:lpstr>Technologies/Platforms Used</vt:lpstr>
      <vt:lpstr>Integration and Testing</vt:lpstr>
      <vt:lpstr>Output Screens</vt:lpstr>
      <vt:lpstr>Output Screens</vt:lpstr>
      <vt:lpstr>Output Screens</vt:lpstr>
      <vt:lpstr>Output Screens</vt:lpstr>
      <vt:lpstr>Output Screens</vt:lpstr>
      <vt:lpstr>Output Screens</vt:lpstr>
      <vt:lpstr>Output Screens</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crackpot</dc:creator>
  <cp:lastModifiedBy>Geethanjali</cp:lastModifiedBy>
  <cp:revision>52</cp:revision>
  <dcterms:created xsi:type="dcterms:W3CDTF">2006-08-16T00:00:00Z</dcterms:created>
  <dcterms:modified xsi:type="dcterms:W3CDTF">2012-08-07T08:17:51Z</dcterms:modified>
</cp:coreProperties>
</file>