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3" d="100"/>
          <a:sy n="63" d="100"/>
        </p:scale>
        <p:origin x="-126"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750393173"/>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7"/>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92"/>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90" cy="823917"/>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4"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4" cy="4873625"/>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81" y="6414762"/>
            <a:ext cx="258620" cy="248301"/>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Picture 4"/>
          <p:cNvPicPr>
            <a:picLocks noChangeAspect="1"/>
          </p:cNvPicPr>
          <p:nvPr/>
        </p:nvPicPr>
        <p:blipFill>
          <a:blip r:embed="rId2">
            <a:extLst/>
          </a:blip>
          <a:srcRect l="9317"/>
          <a:stretch>
            <a:fillRect/>
          </a:stretch>
        </p:blipFill>
        <p:spPr>
          <a:xfrm>
            <a:off x="20" y="1282"/>
            <a:ext cx="12191846" cy="6856650"/>
          </a:xfrm>
          <a:prstGeom prst="rect">
            <a:avLst/>
          </a:prstGeom>
          <a:ln w="12700">
            <a:miter lim="400000"/>
          </a:ln>
        </p:spPr>
      </p:pic>
      <p:sp>
        <p:nvSpPr>
          <p:cNvPr id="95" name="TextBox 7"/>
          <p:cNvSpPr txBox="1"/>
          <p:nvPr/>
        </p:nvSpPr>
        <p:spPr>
          <a:xfrm>
            <a:off x="138186" y="2630183"/>
            <a:ext cx="11867682" cy="1437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4400" b="1">
                <a:solidFill>
                  <a:srgbClr val="FFFFFF"/>
                </a:solidFill>
                <a:latin typeface="Sabon Next LT"/>
                <a:ea typeface="Sabon Next LT"/>
                <a:cs typeface="Sabon Next LT"/>
                <a:sym typeface="Sabon Next LT"/>
              </a:defRPr>
            </a:pPr>
            <a:r>
              <a:t>HUMAN AND OBJECT RECOGNITION </a:t>
            </a:r>
            <a:endParaRPr sz="2400">
              <a:latin typeface="Times New Roman"/>
              <a:ea typeface="Times New Roman"/>
              <a:cs typeface="Times New Roman"/>
              <a:sym typeface="Times New Roman"/>
            </a:endParaRPr>
          </a:p>
          <a:p>
            <a:pPr algn="ctr">
              <a:defRPr sz="4400" b="1">
                <a:solidFill>
                  <a:srgbClr val="FFFFFF"/>
                </a:solidFill>
                <a:latin typeface="Sabon Next LT"/>
                <a:ea typeface="Sabon Next LT"/>
                <a:cs typeface="Sabon Next LT"/>
                <a:sym typeface="Sabon Next LT"/>
              </a:defRPr>
            </a:pPr>
            <a:r>
              <a:t>USING VIDEO SURVEILLANCE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xfrm>
            <a:off x="617566" y="349146"/>
            <a:ext cx="9514407" cy="763605"/>
          </a:xfrm>
          <a:prstGeom prst="rect">
            <a:avLst/>
          </a:prstGeom>
        </p:spPr>
        <p:txBody>
          <a:bodyPr lIns="121899" tIns="121899" rIns="121899" bIns="121899" anchor="t"/>
          <a:lstStyle>
            <a:lvl1pPr algn="ctr" defTabSz="832102">
              <a:defRPr sz="3600" b="1">
                <a:latin typeface="Times New Roman"/>
                <a:ea typeface="Times New Roman"/>
                <a:cs typeface="Times New Roman"/>
                <a:sym typeface="Times New Roman"/>
              </a:defRPr>
            </a:lvl1pPr>
          </a:lstStyle>
          <a:p>
            <a:r>
              <a:t>      FLOW DIAGRAM</a:t>
            </a:r>
          </a:p>
        </p:txBody>
      </p:sp>
      <p:grpSp>
        <p:nvGrpSpPr>
          <p:cNvPr id="125" name="Rounded Rectangle 2"/>
          <p:cNvGrpSpPr/>
          <p:nvPr/>
        </p:nvGrpSpPr>
        <p:grpSpPr>
          <a:xfrm>
            <a:off x="4024553" y="1900940"/>
            <a:ext cx="2197148" cy="821946"/>
            <a:chOff x="0" y="0"/>
            <a:chExt cx="2197146" cy="821944"/>
          </a:xfrm>
        </p:grpSpPr>
        <p:sp>
          <p:nvSpPr>
            <p:cNvPr id="123" name="Rounded Rectangle"/>
            <p:cNvSpPr/>
            <p:nvPr/>
          </p:nvSpPr>
          <p:spPr>
            <a:xfrm>
              <a:off x="0" y="-1"/>
              <a:ext cx="2197147" cy="821945"/>
            </a:xfrm>
            <a:prstGeom prst="roundRect">
              <a:avLst>
                <a:gd name="adj" fmla="val 16667"/>
              </a:avLst>
            </a:prstGeom>
            <a:solidFill>
              <a:schemeClr val="accent5"/>
            </a:solidFill>
            <a:ln w="12700" cap="flat">
              <a:solidFill>
                <a:srgbClr val="42719B"/>
              </a:solidFill>
              <a:prstDash val="solid"/>
              <a:miter lim="800000"/>
            </a:ln>
            <a:effectLst/>
          </p:spPr>
          <p:txBody>
            <a:bodyPr wrap="square" lIns="45718" tIns="45718" rIns="45718" bIns="45718" numCol="1" anchor="ctr">
              <a:noAutofit/>
            </a:bodyPr>
            <a:lstStyle/>
            <a:p>
              <a:pPr algn="ctr">
                <a:defRPr>
                  <a:solidFill>
                    <a:srgbClr val="FFFFFF"/>
                  </a:solidFill>
                </a:defRPr>
              </a:pPr>
              <a:endParaRPr/>
            </a:p>
          </p:txBody>
        </p:sp>
        <p:sp>
          <p:nvSpPr>
            <p:cNvPr id="124" name="Training"/>
            <p:cNvSpPr txBox="1"/>
            <p:nvPr/>
          </p:nvSpPr>
          <p:spPr>
            <a:xfrm>
              <a:off x="92192" y="212847"/>
              <a:ext cx="2012762" cy="3962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2000">
                  <a:solidFill>
                    <a:srgbClr val="FFFFFF"/>
                  </a:solidFill>
                  <a:latin typeface="Squada One"/>
                  <a:ea typeface="Squada One"/>
                  <a:cs typeface="Squada One"/>
                  <a:sym typeface="Squada One"/>
                </a:defRPr>
              </a:lvl1pPr>
            </a:lstStyle>
            <a:p>
              <a:r>
                <a:t>Training</a:t>
              </a:r>
            </a:p>
          </p:txBody>
        </p:sp>
      </p:grpSp>
      <p:grpSp>
        <p:nvGrpSpPr>
          <p:cNvPr id="128" name="Rounded Rectangle 6"/>
          <p:cNvGrpSpPr/>
          <p:nvPr/>
        </p:nvGrpSpPr>
        <p:grpSpPr>
          <a:xfrm>
            <a:off x="6537459" y="1900940"/>
            <a:ext cx="2126836" cy="821946"/>
            <a:chOff x="0" y="0"/>
            <a:chExt cx="2126834" cy="821944"/>
          </a:xfrm>
        </p:grpSpPr>
        <p:sp>
          <p:nvSpPr>
            <p:cNvPr id="126" name="Rounded Rectangle"/>
            <p:cNvSpPr/>
            <p:nvPr/>
          </p:nvSpPr>
          <p:spPr>
            <a:xfrm>
              <a:off x="0" y="-1"/>
              <a:ext cx="2126835" cy="821945"/>
            </a:xfrm>
            <a:prstGeom prst="roundRect">
              <a:avLst>
                <a:gd name="adj" fmla="val 16667"/>
              </a:avLst>
            </a:prstGeom>
            <a:solidFill>
              <a:schemeClr val="accent5"/>
            </a:solidFill>
            <a:ln w="12700" cap="flat">
              <a:solidFill>
                <a:srgbClr val="42719B"/>
              </a:solidFill>
              <a:prstDash val="solid"/>
              <a:miter lim="800000"/>
            </a:ln>
            <a:effectLst/>
          </p:spPr>
          <p:txBody>
            <a:bodyPr wrap="square" lIns="45718" tIns="45718" rIns="45718" bIns="45718" numCol="1" anchor="ctr">
              <a:noAutofit/>
            </a:bodyPr>
            <a:lstStyle/>
            <a:p>
              <a:pPr algn="ctr">
                <a:defRPr>
                  <a:solidFill>
                    <a:srgbClr val="FFFFFF"/>
                  </a:solidFill>
                </a:defRPr>
              </a:pPr>
              <a:endParaRPr/>
            </a:p>
          </p:txBody>
        </p:sp>
        <p:sp>
          <p:nvSpPr>
            <p:cNvPr id="127" name="Load model"/>
            <p:cNvSpPr txBox="1"/>
            <p:nvPr/>
          </p:nvSpPr>
          <p:spPr>
            <a:xfrm>
              <a:off x="92192" y="212847"/>
              <a:ext cx="1942450" cy="3962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2000">
                  <a:solidFill>
                    <a:srgbClr val="FFFFFF"/>
                  </a:solidFill>
                  <a:latin typeface="Squada One"/>
                  <a:ea typeface="Squada One"/>
                  <a:cs typeface="Squada One"/>
                  <a:sym typeface="Squada One"/>
                </a:defRPr>
              </a:lvl1pPr>
            </a:lstStyle>
            <a:p>
              <a:r>
                <a:t>Load model</a:t>
              </a:r>
            </a:p>
          </p:txBody>
        </p:sp>
      </p:grpSp>
      <p:grpSp>
        <p:nvGrpSpPr>
          <p:cNvPr id="131" name="Rounded Rectangle 7"/>
          <p:cNvGrpSpPr/>
          <p:nvPr/>
        </p:nvGrpSpPr>
        <p:grpSpPr>
          <a:xfrm>
            <a:off x="9050366" y="1900940"/>
            <a:ext cx="2126836" cy="821946"/>
            <a:chOff x="0" y="0"/>
            <a:chExt cx="2126834" cy="821944"/>
          </a:xfrm>
        </p:grpSpPr>
        <p:sp>
          <p:nvSpPr>
            <p:cNvPr id="129" name="Rounded Rectangle"/>
            <p:cNvSpPr/>
            <p:nvPr/>
          </p:nvSpPr>
          <p:spPr>
            <a:xfrm>
              <a:off x="0" y="-1"/>
              <a:ext cx="2126835" cy="821945"/>
            </a:xfrm>
            <a:prstGeom prst="roundRect">
              <a:avLst>
                <a:gd name="adj" fmla="val 16667"/>
              </a:avLst>
            </a:prstGeom>
            <a:solidFill>
              <a:schemeClr val="accent5"/>
            </a:solidFill>
            <a:ln w="12700" cap="flat">
              <a:solidFill>
                <a:srgbClr val="42719B"/>
              </a:solidFill>
              <a:prstDash val="solid"/>
              <a:miter lim="800000"/>
            </a:ln>
            <a:effectLst/>
          </p:spPr>
          <p:txBody>
            <a:bodyPr wrap="square" lIns="45718" tIns="45718" rIns="45718" bIns="45718" numCol="1" anchor="ctr">
              <a:noAutofit/>
            </a:bodyPr>
            <a:lstStyle/>
            <a:p>
              <a:pPr algn="ctr">
                <a:defRPr>
                  <a:solidFill>
                    <a:srgbClr val="FFFFFF"/>
                  </a:solidFill>
                </a:defRPr>
              </a:pPr>
              <a:endParaRPr/>
            </a:p>
          </p:txBody>
        </p:sp>
        <p:sp>
          <p:nvSpPr>
            <p:cNvPr id="130" name="Read frame from camera"/>
            <p:cNvSpPr txBox="1"/>
            <p:nvPr/>
          </p:nvSpPr>
          <p:spPr>
            <a:xfrm>
              <a:off x="92192" y="85847"/>
              <a:ext cx="1942450" cy="6502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a:solidFill>
                    <a:srgbClr val="FFFFFF"/>
                  </a:solidFill>
                  <a:latin typeface="Squada One"/>
                  <a:ea typeface="Squada One"/>
                  <a:cs typeface="Squada One"/>
                  <a:sym typeface="Squada One"/>
                </a:defRPr>
              </a:lvl1pPr>
            </a:lstStyle>
            <a:p>
              <a:r>
                <a:t>Read frame from camera</a:t>
              </a:r>
            </a:p>
          </p:txBody>
        </p:sp>
      </p:grpSp>
      <p:grpSp>
        <p:nvGrpSpPr>
          <p:cNvPr id="134" name="Rounded Rectangle 8"/>
          <p:cNvGrpSpPr/>
          <p:nvPr/>
        </p:nvGrpSpPr>
        <p:grpSpPr>
          <a:xfrm>
            <a:off x="1243166" y="1914488"/>
            <a:ext cx="2395315" cy="821946"/>
            <a:chOff x="-1" y="-1"/>
            <a:chExt cx="2395313" cy="821945"/>
          </a:xfrm>
        </p:grpSpPr>
        <p:sp>
          <p:nvSpPr>
            <p:cNvPr id="132" name="Rounded Rectangle"/>
            <p:cNvSpPr/>
            <p:nvPr/>
          </p:nvSpPr>
          <p:spPr>
            <a:xfrm>
              <a:off x="-2" y="-2"/>
              <a:ext cx="2395315" cy="821947"/>
            </a:xfrm>
            <a:prstGeom prst="roundRect">
              <a:avLst>
                <a:gd name="adj" fmla="val 16667"/>
              </a:avLst>
            </a:prstGeom>
            <a:solidFill>
              <a:schemeClr val="accent5"/>
            </a:solidFill>
            <a:ln w="12700" cap="flat">
              <a:solidFill>
                <a:srgbClr val="42719B"/>
              </a:solidFill>
              <a:prstDash val="solid"/>
              <a:miter lim="800000"/>
            </a:ln>
            <a:effectLst/>
          </p:spPr>
          <p:txBody>
            <a:bodyPr wrap="square" lIns="45718" tIns="45718" rIns="45718" bIns="45718" numCol="1" anchor="ctr">
              <a:noAutofit/>
            </a:bodyPr>
            <a:lstStyle/>
            <a:p>
              <a:pPr algn="ctr">
                <a:defRPr>
                  <a:solidFill>
                    <a:srgbClr val="FFFFFF"/>
                  </a:solidFill>
                </a:defRPr>
              </a:pPr>
              <a:endParaRPr/>
            </a:p>
          </p:txBody>
        </p:sp>
        <p:sp>
          <p:nvSpPr>
            <p:cNvPr id="133" name="Load Dataset"/>
            <p:cNvSpPr txBox="1"/>
            <p:nvPr/>
          </p:nvSpPr>
          <p:spPr>
            <a:xfrm>
              <a:off x="103830" y="212848"/>
              <a:ext cx="2187650" cy="3962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2000">
                  <a:solidFill>
                    <a:srgbClr val="FFFFFF"/>
                  </a:solidFill>
                  <a:latin typeface="Squada One"/>
                  <a:ea typeface="Squada One"/>
                  <a:cs typeface="Squada One"/>
                  <a:sym typeface="Squada One"/>
                </a:defRPr>
              </a:lvl1pPr>
            </a:lstStyle>
            <a:p>
              <a:r>
                <a:t>Load Dataset </a:t>
              </a:r>
            </a:p>
          </p:txBody>
        </p:sp>
      </p:grpSp>
      <p:grpSp>
        <p:nvGrpSpPr>
          <p:cNvPr id="137" name="Rounded Rectangle 9"/>
          <p:cNvGrpSpPr/>
          <p:nvPr/>
        </p:nvGrpSpPr>
        <p:grpSpPr>
          <a:xfrm>
            <a:off x="2017392" y="4176783"/>
            <a:ext cx="2482679" cy="821945"/>
            <a:chOff x="0" y="-1"/>
            <a:chExt cx="2482677" cy="821943"/>
          </a:xfrm>
        </p:grpSpPr>
        <p:sp>
          <p:nvSpPr>
            <p:cNvPr id="135" name="Rounded Rectangle"/>
            <p:cNvSpPr/>
            <p:nvPr/>
          </p:nvSpPr>
          <p:spPr>
            <a:xfrm>
              <a:off x="-1" y="-2"/>
              <a:ext cx="2482678" cy="821945"/>
            </a:xfrm>
            <a:prstGeom prst="roundRect">
              <a:avLst>
                <a:gd name="adj" fmla="val 16667"/>
              </a:avLst>
            </a:prstGeom>
            <a:solidFill>
              <a:schemeClr val="accent5"/>
            </a:solidFill>
            <a:ln w="12700" cap="flat">
              <a:solidFill>
                <a:srgbClr val="42719B"/>
              </a:solidFill>
              <a:prstDash val="solid"/>
              <a:miter lim="800000"/>
            </a:ln>
            <a:effectLst/>
          </p:spPr>
          <p:txBody>
            <a:bodyPr wrap="square" lIns="45718" tIns="45718" rIns="45718" bIns="45718" numCol="1" anchor="ctr">
              <a:noAutofit/>
            </a:bodyPr>
            <a:lstStyle/>
            <a:p>
              <a:pPr algn="ctr">
                <a:defRPr>
                  <a:solidFill>
                    <a:srgbClr val="FFFFFF"/>
                  </a:solidFill>
                </a:defRPr>
              </a:pPr>
              <a:endParaRPr/>
            </a:p>
          </p:txBody>
        </p:sp>
        <p:sp>
          <p:nvSpPr>
            <p:cNvPr id="136" name="Preprocess frame from camera"/>
            <p:cNvSpPr txBox="1"/>
            <p:nvPr/>
          </p:nvSpPr>
          <p:spPr>
            <a:xfrm>
              <a:off x="107615" y="85848"/>
              <a:ext cx="2267444" cy="6502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a:solidFill>
                    <a:srgbClr val="FFFFFF"/>
                  </a:solidFill>
                  <a:latin typeface="Squada One"/>
                  <a:ea typeface="Squada One"/>
                  <a:cs typeface="Squada One"/>
                  <a:sym typeface="Squada One"/>
                </a:defRPr>
              </a:lvl1pPr>
            </a:lstStyle>
            <a:p>
              <a:r>
                <a:t>Preprocess frame from camera</a:t>
              </a:r>
            </a:p>
          </p:txBody>
        </p:sp>
      </p:grpSp>
      <p:grpSp>
        <p:nvGrpSpPr>
          <p:cNvPr id="140" name="Rounded Rectangle 10"/>
          <p:cNvGrpSpPr/>
          <p:nvPr/>
        </p:nvGrpSpPr>
        <p:grpSpPr>
          <a:xfrm>
            <a:off x="4809501" y="4176783"/>
            <a:ext cx="2581118" cy="821944"/>
            <a:chOff x="-1" y="-1"/>
            <a:chExt cx="2581117" cy="821943"/>
          </a:xfrm>
        </p:grpSpPr>
        <p:sp>
          <p:nvSpPr>
            <p:cNvPr id="138" name="Rounded Rectangle"/>
            <p:cNvSpPr/>
            <p:nvPr/>
          </p:nvSpPr>
          <p:spPr>
            <a:xfrm>
              <a:off x="278460" y="-2"/>
              <a:ext cx="2302657" cy="821945"/>
            </a:xfrm>
            <a:prstGeom prst="roundRect">
              <a:avLst>
                <a:gd name="adj" fmla="val 16667"/>
              </a:avLst>
            </a:prstGeom>
            <a:solidFill>
              <a:schemeClr val="accent5"/>
            </a:solidFill>
            <a:ln w="12700" cap="flat">
              <a:solidFill>
                <a:srgbClr val="42719B"/>
              </a:solidFill>
              <a:prstDash val="solid"/>
              <a:miter lim="800000"/>
            </a:ln>
            <a:effectLst/>
          </p:spPr>
          <p:txBody>
            <a:bodyPr wrap="square" lIns="45718" tIns="45718" rIns="45718" bIns="45718" numCol="1" anchor="ctr">
              <a:noAutofit/>
            </a:bodyPr>
            <a:lstStyle/>
            <a:p>
              <a:pPr algn="ctr">
                <a:defRPr>
                  <a:solidFill>
                    <a:srgbClr val="FFFFFF"/>
                  </a:solidFill>
                </a:defRPr>
              </a:pPr>
              <a:endParaRPr/>
            </a:p>
          </p:txBody>
        </p:sp>
        <p:sp>
          <p:nvSpPr>
            <p:cNvPr id="139" name="Use the model to identify the objects"/>
            <p:cNvSpPr txBox="1"/>
            <p:nvPr/>
          </p:nvSpPr>
          <p:spPr>
            <a:xfrm>
              <a:off x="-2" y="60449"/>
              <a:ext cx="2488926" cy="7010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2000">
                  <a:solidFill>
                    <a:srgbClr val="FFFFFF"/>
                  </a:solidFill>
                  <a:latin typeface="Squada One"/>
                  <a:ea typeface="Squada One"/>
                  <a:cs typeface="Squada One"/>
                  <a:sym typeface="Squada One"/>
                </a:defRPr>
              </a:lvl1pPr>
            </a:lstStyle>
            <a:p>
              <a:r>
                <a:t>Use the model to identify the objects</a:t>
              </a:r>
            </a:p>
          </p:txBody>
        </p:sp>
      </p:grpSp>
      <p:grpSp>
        <p:nvGrpSpPr>
          <p:cNvPr id="143" name="Rounded Rectangle 11"/>
          <p:cNvGrpSpPr/>
          <p:nvPr/>
        </p:nvGrpSpPr>
        <p:grpSpPr>
          <a:xfrm>
            <a:off x="7806264" y="4163235"/>
            <a:ext cx="2930237" cy="821944"/>
            <a:chOff x="0" y="-1"/>
            <a:chExt cx="2930235" cy="821943"/>
          </a:xfrm>
        </p:grpSpPr>
        <p:sp>
          <p:nvSpPr>
            <p:cNvPr id="141" name="Rounded Rectangle"/>
            <p:cNvSpPr/>
            <p:nvPr/>
          </p:nvSpPr>
          <p:spPr>
            <a:xfrm>
              <a:off x="-1" y="-2"/>
              <a:ext cx="2930236" cy="821945"/>
            </a:xfrm>
            <a:prstGeom prst="roundRect">
              <a:avLst>
                <a:gd name="adj" fmla="val 16667"/>
              </a:avLst>
            </a:prstGeom>
            <a:solidFill>
              <a:schemeClr val="accent5"/>
            </a:solidFill>
            <a:ln w="12700" cap="flat">
              <a:solidFill>
                <a:srgbClr val="42719B"/>
              </a:solidFill>
              <a:prstDash val="solid"/>
              <a:miter lim="800000"/>
            </a:ln>
            <a:effectLst/>
          </p:spPr>
          <p:txBody>
            <a:bodyPr wrap="square" lIns="45718" tIns="45718" rIns="45718" bIns="45718" numCol="1" anchor="ctr">
              <a:noAutofit/>
            </a:bodyPr>
            <a:lstStyle/>
            <a:p>
              <a:pPr algn="ctr">
                <a:defRPr>
                  <a:solidFill>
                    <a:srgbClr val="FFFFFF"/>
                  </a:solidFill>
                </a:defRPr>
              </a:pPr>
              <a:endParaRPr/>
            </a:p>
          </p:txBody>
        </p:sp>
        <p:sp>
          <p:nvSpPr>
            <p:cNvPr id="142" name="Alert message based on the object"/>
            <p:cNvSpPr txBox="1"/>
            <p:nvPr/>
          </p:nvSpPr>
          <p:spPr>
            <a:xfrm>
              <a:off x="109416" y="60449"/>
              <a:ext cx="2711402" cy="7010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2000">
                  <a:solidFill>
                    <a:srgbClr val="FFFFFF"/>
                  </a:solidFill>
                  <a:latin typeface="Squada One"/>
                  <a:ea typeface="Squada One"/>
                  <a:cs typeface="Squada One"/>
                  <a:sym typeface="Squada One"/>
                </a:defRPr>
              </a:lvl1pPr>
            </a:lstStyle>
            <a:p>
              <a:r>
                <a:t>Name of the identified Object </a:t>
              </a:r>
            </a:p>
          </p:txBody>
        </p:sp>
      </p:grpSp>
      <p:sp>
        <p:nvSpPr>
          <p:cNvPr id="144" name="Straight Arrow Connector 4"/>
          <p:cNvSpPr/>
          <p:nvPr/>
        </p:nvSpPr>
        <p:spPr>
          <a:xfrm flipV="1">
            <a:off x="3644846" y="2317785"/>
            <a:ext cx="373359" cy="1990"/>
          </a:xfrm>
          <a:prstGeom prst="line">
            <a:avLst/>
          </a:prstGeom>
          <a:ln w="6350">
            <a:solidFill>
              <a:schemeClr val="accent5"/>
            </a:solidFill>
            <a:miter/>
            <a:tailEnd type="triangle"/>
          </a:ln>
        </p:spPr>
        <p:txBody>
          <a:bodyPr lIns="45718" tIns="45718" rIns="45718" bIns="45718"/>
          <a:lstStyle/>
          <a:p>
            <a:endParaRPr/>
          </a:p>
        </p:txBody>
      </p:sp>
      <p:sp>
        <p:nvSpPr>
          <p:cNvPr id="145" name="Straight Arrow Connector 14"/>
          <p:cNvSpPr/>
          <p:nvPr/>
        </p:nvSpPr>
        <p:spPr>
          <a:xfrm flipV="1">
            <a:off x="6139022" y="2298364"/>
            <a:ext cx="386085" cy="13552"/>
          </a:xfrm>
          <a:prstGeom prst="line">
            <a:avLst/>
          </a:prstGeom>
          <a:ln w="6350">
            <a:solidFill>
              <a:schemeClr val="accent5"/>
            </a:solidFill>
            <a:miter/>
            <a:tailEnd type="triangle"/>
          </a:ln>
        </p:spPr>
        <p:txBody>
          <a:bodyPr lIns="45718" tIns="45718" rIns="45718" bIns="45718"/>
          <a:lstStyle/>
          <a:p>
            <a:endParaRPr/>
          </a:p>
        </p:txBody>
      </p:sp>
      <p:sp>
        <p:nvSpPr>
          <p:cNvPr id="146" name="Straight Arrow Connector 15"/>
          <p:cNvSpPr/>
          <p:nvPr/>
        </p:nvSpPr>
        <p:spPr>
          <a:xfrm flipV="1">
            <a:off x="8676640" y="2325458"/>
            <a:ext cx="386085" cy="13552"/>
          </a:xfrm>
          <a:prstGeom prst="line">
            <a:avLst/>
          </a:prstGeom>
          <a:ln w="6350">
            <a:solidFill>
              <a:schemeClr val="accent5"/>
            </a:solidFill>
            <a:miter/>
            <a:tailEnd type="triangle"/>
          </a:ln>
        </p:spPr>
        <p:txBody>
          <a:bodyPr lIns="45718" tIns="45718" rIns="45718" bIns="45718"/>
          <a:lstStyle/>
          <a:p>
            <a:endParaRPr/>
          </a:p>
        </p:txBody>
      </p:sp>
      <p:sp>
        <p:nvSpPr>
          <p:cNvPr id="147" name="Elbow Connector 16"/>
          <p:cNvSpPr/>
          <p:nvPr/>
        </p:nvSpPr>
        <p:spPr>
          <a:xfrm>
            <a:off x="4707890" y="2311400"/>
            <a:ext cx="4335782" cy="227584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5473" y="0"/>
                </a:lnTo>
                <a:lnTo>
                  <a:pt x="5473" y="21600"/>
                </a:lnTo>
                <a:lnTo>
                  <a:pt x="0" y="21600"/>
                </a:lnTo>
              </a:path>
            </a:pathLst>
          </a:custGeom>
          <a:ln w="6350">
            <a:solidFill>
              <a:schemeClr val="accent5"/>
            </a:solidFill>
            <a:miter/>
            <a:tailEnd type="triangle"/>
          </a:ln>
        </p:spPr>
        <p:txBody>
          <a:bodyPr lIns="45718" tIns="45718" rIns="45718" bIns="45718"/>
          <a:lstStyle/>
          <a:p>
            <a:endParaRPr/>
          </a:p>
        </p:txBody>
      </p:sp>
      <p:sp>
        <p:nvSpPr>
          <p:cNvPr id="148" name="Straight Arrow Connector 18"/>
          <p:cNvSpPr/>
          <p:nvPr/>
        </p:nvSpPr>
        <p:spPr>
          <a:xfrm flipV="1">
            <a:off x="4708263" y="4587752"/>
            <a:ext cx="373355" cy="5"/>
          </a:xfrm>
          <a:prstGeom prst="line">
            <a:avLst/>
          </a:prstGeom>
          <a:ln w="6350">
            <a:solidFill>
              <a:schemeClr val="accent5"/>
            </a:solidFill>
            <a:miter/>
            <a:tailEnd type="triangle"/>
          </a:ln>
        </p:spPr>
        <p:txBody>
          <a:bodyPr lIns="45718" tIns="45718" rIns="45718" bIns="45718"/>
          <a:lstStyle/>
          <a:p>
            <a:endParaRPr/>
          </a:p>
        </p:txBody>
      </p:sp>
      <p:sp>
        <p:nvSpPr>
          <p:cNvPr id="149" name="Straight Arrow Connector 20"/>
          <p:cNvSpPr/>
          <p:nvPr/>
        </p:nvSpPr>
        <p:spPr>
          <a:xfrm flipV="1">
            <a:off x="7396984" y="4580205"/>
            <a:ext cx="402936" cy="1953"/>
          </a:xfrm>
          <a:prstGeom prst="line">
            <a:avLst/>
          </a:prstGeom>
          <a:ln w="6350">
            <a:solidFill>
              <a:schemeClr val="accent5"/>
            </a:solidFill>
            <a:miter/>
            <a:tailEnd type="triangle"/>
          </a:ln>
        </p:spPr>
        <p:txBody>
          <a:bodyPr lIns="45718" tIns="45718" rIns="45718" bIns="45718"/>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5"/>
                                        </p:tgtEl>
                                        <p:attrNameLst>
                                          <p:attrName>style.visibility</p:attrName>
                                        </p:attrNameLst>
                                      </p:cBhvr>
                                      <p:to>
                                        <p:strVal val="visible"/>
                                      </p:to>
                                    </p:set>
                                    <p:animEffect transition="in" filter="fade">
                                      <p:cBhvr>
                                        <p:cTn id="7" dur="5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5"/>
                                        </p:tgtEl>
                                        <p:attrNameLst>
                                          <p:attrName>style.visibility</p:attrName>
                                        </p:attrNameLst>
                                      </p:cBhvr>
                                      <p:to>
                                        <p:strVal val="visible"/>
                                      </p:to>
                                    </p:set>
                                    <p:animEffect transition="in" filter="fade">
                                      <p:cBhvr>
                                        <p:cTn id="12" dur="500"/>
                                        <p:tgtEl>
                                          <p:spTgt spid="145"/>
                                        </p:tgtEl>
                                      </p:cBhvr>
                                    </p:animEffect>
                                  </p:childTnLst>
                                </p:cTn>
                              </p:par>
                            </p:childTnLst>
                          </p:cTn>
                        </p:par>
                        <p:par>
                          <p:cTn id="13" fill="hold">
                            <p:stCondLst>
                              <p:cond delay="500"/>
                            </p:stCondLst>
                            <p:childTnLst>
                              <p:par>
                                <p:cTn id="14" presetID="10" presetClass="entr" fill="hold" grpId="3" nodeType="afterEffect">
                                  <p:stCondLst>
                                    <p:cond delay="0"/>
                                  </p:stCondLst>
                                  <p:iterate>
                                    <p:tmAbs val="0"/>
                                  </p:iterate>
                                  <p:childTnLst>
                                    <p:set>
                                      <p:cBhvr>
                                        <p:cTn id="15" fill="hold"/>
                                        <p:tgtEl>
                                          <p:spTgt spid="128"/>
                                        </p:tgtEl>
                                        <p:attrNameLst>
                                          <p:attrName>style.visibility</p:attrName>
                                        </p:attrNameLst>
                                      </p:cBhvr>
                                      <p:to>
                                        <p:strVal val="visible"/>
                                      </p:to>
                                    </p:set>
                                    <p:animEffect transition="in" filter="fade">
                                      <p:cBhvr>
                                        <p:cTn id="16" dur="500"/>
                                        <p:tgtEl>
                                          <p:spTgt spid="1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46"/>
                                        </p:tgtEl>
                                        <p:attrNameLst>
                                          <p:attrName>style.visibility</p:attrName>
                                        </p:attrNameLst>
                                      </p:cBhvr>
                                      <p:to>
                                        <p:strVal val="visible"/>
                                      </p:to>
                                    </p:set>
                                    <p:animEffect transition="in" filter="fade">
                                      <p:cBhvr>
                                        <p:cTn id="21" dur="500"/>
                                        <p:tgtEl>
                                          <p:spTgt spid="146"/>
                                        </p:tgtEl>
                                      </p:cBhvr>
                                    </p:animEffect>
                                  </p:childTnLst>
                                </p:cTn>
                              </p:par>
                            </p:childTnLst>
                          </p:cTn>
                        </p:par>
                        <p:par>
                          <p:cTn id="22" fill="hold">
                            <p:stCondLst>
                              <p:cond delay="500"/>
                            </p:stCondLst>
                            <p:childTnLst>
                              <p:par>
                                <p:cTn id="23" presetID="10" presetClass="entr" fill="hold" grpId="5" nodeType="afterEffect">
                                  <p:stCondLst>
                                    <p:cond delay="0"/>
                                  </p:stCondLst>
                                  <p:iterate>
                                    <p:tmAbs val="0"/>
                                  </p:iterate>
                                  <p:childTnLst>
                                    <p:set>
                                      <p:cBhvr>
                                        <p:cTn id="24" fill="hold"/>
                                        <p:tgtEl>
                                          <p:spTgt spid="131"/>
                                        </p:tgtEl>
                                        <p:attrNameLst>
                                          <p:attrName>style.visibility</p:attrName>
                                        </p:attrNameLst>
                                      </p:cBhvr>
                                      <p:to>
                                        <p:strVal val="visible"/>
                                      </p:to>
                                    </p:set>
                                    <p:animEffect transition="in" filter="fade">
                                      <p:cBhvr>
                                        <p:cTn id="25" dur="500"/>
                                        <p:tgtEl>
                                          <p:spTgt spid="131"/>
                                        </p:tgtEl>
                                      </p:cBhvr>
                                    </p:animEffect>
                                  </p:childTnLst>
                                </p:cTn>
                              </p:par>
                            </p:childTnLst>
                          </p:cTn>
                        </p:par>
                        <p:par>
                          <p:cTn id="26" fill="hold">
                            <p:stCondLst>
                              <p:cond delay="1000"/>
                            </p:stCondLst>
                            <p:childTnLst>
                              <p:par>
                                <p:cTn id="27" presetID="10" presetClass="entr" fill="hold" grpId="6" nodeType="afterEffect">
                                  <p:stCondLst>
                                    <p:cond delay="0"/>
                                  </p:stCondLst>
                                  <p:iterate>
                                    <p:tmAbs val="0"/>
                                  </p:iterate>
                                  <p:childTnLst>
                                    <p:set>
                                      <p:cBhvr>
                                        <p:cTn id="28" fill="hold"/>
                                        <p:tgtEl>
                                          <p:spTgt spid="137"/>
                                        </p:tgtEl>
                                        <p:attrNameLst>
                                          <p:attrName>style.visibility</p:attrName>
                                        </p:attrNameLst>
                                      </p:cBhvr>
                                      <p:to>
                                        <p:strVal val="visible"/>
                                      </p:to>
                                    </p:set>
                                    <p:animEffect transition="in" filter="fade">
                                      <p:cBhvr>
                                        <p:cTn id="29" dur="500"/>
                                        <p:tgtEl>
                                          <p:spTgt spid="137"/>
                                        </p:tgtEl>
                                      </p:cBhvr>
                                    </p:animEffect>
                                  </p:childTnLst>
                                </p:cTn>
                              </p:par>
                            </p:childTnLst>
                          </p:cTn>
                        </p:par>
                        <p:par>
                          <p:cTn id="30" fill="hold">
                            <p:stCondLst>
                              <p:cond delay="1500"/>
                            </p:stCondLst>
                            <p:childTnLst>
                              <p:par>
                                <p:cTn id="31" presetID="10" presetClass="entr" fill="hold" grpId="7" nodeType="afterEffect">
                                  <p:stCondLst>
                                    <p:cond delay="0"/>
                                  </p:stCondLst>
                                  <p:iterate>
                                    <p:tmAbs val="0"/>
                                  </p:iterate>
                                  <p:childTnLst>
                                    <p:set>
                                      <p:cBhvr>
                                        <p:cTn id="32" fill="hold"/>
                                        <p:tgtEl>
                                          <p:spTgt spid="140"/>
                                        </p:tgtEl>
                                        <p:attrNameLst>
                                          <p:attrName>style.visibility</p:attrName>
                                        </p:attrNameLst>
                                      </p:cBhvr>
                                      <p:to>
                                        <p:strVal val="visible"/>
                                      </p:to>
                                    </p:set>
                                    <p:animEffect transition="in" filter="fade">
                                      <p:cBhvr>
                                        <p:cTn id="33" dur="500"/>
                                        <p:tgtEl>
                                          <p:spTgt spid="140"/>
                                        </p:tgtEl>
                                      </p:cBhvr>
                                    </p:animEffect>
                                  </p:childTnLst>
                                </p:cTn>
                              </p:par>
                            </p:childTnLst>
                          </p:cTn>
                        </p:par>
                        <p:par>
                          <p:cTn id="34" fill="hold">
                            <p:stCondLst>
                              <p:cond delay="2000"/>
                            </p:stCondLst>
                            <p:childTnLst>
                              <p:par>
                                <p:cTn id="35" presetID="10" presetClass="entr" fill="hold" grpId="8" nodeType="afterEffect">
                                  <p:stCondLst>
                                    <p:cond delay="0"/>
                                  </p:stCondLst>
                                  <p:iterate>
                                    <p:tmAbs val="0"/>
                                  </p:iterate>
                                  <p:childTnLst>
                                    <p:set>
                                      <p:cBhvr>
                                        <p:cTn id="36" fill="hold"/>
                                        <p:tgtEl>
                                          <p:spTgt spid="143"/>
                                        </p:tgtEl>
                                        <p:attrNameLst>
                                          <p:attrName>style.visibility</p:attrName>
                                        </p:attrNameLst>
                                      </p:cBhvr>
                                      <p:to>
                                        <p:strVal val="visible"/>
                                      </p:to>
                                    </p:set>
                                    <p:animEffect transition="in" filter="fade">
                                      <p:cBhvr>
                                        <p:cTn id="37" dur="500"/>
                                        <p:tgtEl>
                                          <p:spTgt spid="14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9" nodeType="clickEffect">
                                  <p:stCondLst>
                                    <p:cond delay="0"/>
                                  </p:stCondLst>
                                  <p:iterate>
                                    <p:tmAbs val="0"/>
                                  </p:iterate>
                                  <p:childTnLst>
                                    <p:set>
                                      <p:cBhvr>
                                        <p:cTn id="41" fill="hold"/>
                                        <p:tgtEl>
                                          <p:spTgt spid="147"/>
                                        </p:tgtEl>
                                        <p:attrNameLst>
                                          <p:attrName>style.visibility</p:attrName>
                                        </p:attrNameLst>
                                      </p:cBhvr>
                                      <p:to>
                                        <p:strVal val="visible"/>
                                      </p:to>
                                    </p:set>
                                    <p:animEffect transition="in" filter="fade">
                                      <p:cBhvr>
                                        <p:cTn id="42" dur="500"/>
                                        <p:tgtEl>
                                          <p:spTgt spid="1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10" nodeType="clickEffect">
                                  <p:stCondLst>
                                    <p:cond delay="0"/>
                                  </p:stCondLst>
                                  <p:iterate>
                                    <p:tmAbs val="0"/>
                                  </p:iterate>
                                  <p:childTnLst>
                                    <p:set>
                                      <p:cBhvr>
                                        <p:cTn id="46" fill="hold"/>
                                        <p:tgtEl>
                                          <p:spTgt spid="149"/>
                                        </p:tgtEl>
                                        <p:attrNameLst>
                                          <p:attrName>style.visibility</p:attrName>
                                        </p:attrNameLst>
                                      </p:cBhvr>
                                      <p:to>
                                        <p:strVal val="visible"/>
                                      </p:to>
                                    </p:set>
                                    <p:animEffect transition="in" filter="fade">
                                      <p:cBhvr>
                                        <p:cTn id="47" dur="500"/>
                                        <p:tgtEl>
                                          <p:spTgt spid="14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1" nodeType="clickEffect">
                                  <p:stCondLst>
                                    <p:cond delay="0"/>
                                  </p:stCondLst>
                                  <p:iterate>
                                    <p:tmAbs val="0"/>
                                  </p:iterate>
                                  <p:childTnLst>
                                    <p:set>
                                      <p:cBhvr>
                                        <p:cTn id="51" fill="hold"/>
                                        <p:tgtEl>
                                          <p:spTgt spid="148"/>
                                        </p:tgtEl>
                                        <p:attrNameLst>
                                          <p:attrName>style.visibility</p:attrName>
                                        </p:attrNameLst>
                                      </p:cBhvr>
                                      <p:to>
                                        <p:strVal val="visible"/>
                                      </p:to>
                                    </p:set>
                                    <p:animEffect transition="in" filter="fade">
                                      <p:cBhvr>
                                        <p:cTn id="52" dur="500"/>
                                        <p:tgtEl>
                                          <p:spTgt spid="148"/>
                                        </p:tgtEl>
                                      </p:cBhvr>
                                    </p:animEffect>
                                  </p:childTnLst>
                                </p:cTn>
                              </p:par>
                            </p:childTnLst>
                          </p:cTn>
                        </p:par>
                        <p:par>
                          <p:cTn id="53" fill="hold">
                            <p:stCondLst>
                              <p:cond delay="500"/>
                            </p:stCondLst>
                            <p:childTnLst>
                              <p:par>
                                <p:cTn id="54" presetID="10" presetClass="entr" fill="hold" grpId="12" nodeType="afterEffect">
                                  <p:stCondLst>
                                    <p:cond delay="0"/>
                                  </p:stCondLst>
                                  <p:iterate>
                                    <p:tmAbs val="0"/>
                                  </p:iterate>
                                  <p:childTnLst>
                                    <p:set>
                                      <p:cBhvr>
                                        <p:cTn id="55" fill="hold"/>
                                        <p:tgtEl>
                                          <p:spTgt spid="144"/>
                                        </p:tgtEl>
                                        <p:attrNameLst>
                                          <p:attrName>style.visibility</p:attrName>
                                        </p:attrNameLst>
                                      </p:cBhvr>
                                      <p:to>
                                        <p:strVal val="visible"/>
                                      </p:to>
                                    </p:set>
                                    <p:animEffect transition="in" filter="fade">
                                      <p:cBhvr>
                                        <p:cTn id="56"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1" animBg="1" advAuto="0"/>
      <p:bldP spid="128" grpId="3" animBg="1" advAuto="0"/>
      <p:bldP spid="131" grpId="5" animBg="1" advAuto="0"/>
      <p:bldP spid="137" grpId="6" animBg="1" advAuto="0"/>
      <p:bldP spid="140" grpId="7" animBg="1" advAuto="0"/>
      <p:bldP spid="143" grpId="8" animBg="1" advAuto="0"/>
      <p:bldP spid="144" grpId="12" animBg="1" advAuto="0"/>
      <p:bldP spid="145" grpId="2" animBg="1" advAuto="0"/>
      <p:bldP spid="146" grpId="4" animBg="1" advAuto="0"/>
      <p:bldP spid="147" grpId="9" animBg="1" advAuto="0"/>
      <p:bldP spid="148" grpId="11" animBg="1" advAuto="0"/>
      <p:bldP spid="149" grpId="1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itle 1"/>
          <p:cNvSpPr txBox="1">
            <a:spLocks noGrp="1"/>
          </p:cNvSpPr>
          <p:nvPr>
            <p:ph type="title"/>
          </p:nvPr>
        </p:nvSpPr>
        <p:spPr>
          <a:xfrm>
            <a:off x="838200" y="352425"/>
            <a:ext cx="10515600" cy="1325563"/>
          </a:xfrm>
          <a:prstGeom prst="rect">
            <a:avLst/>
          </a:prstGeom>
        </p:spPr>
        <p:txBody>
          <a:bodyPr/>
          <a:lstStyle/>
          <a:p>
            <a:r>
              <a:t>                            </a:t>
            </a:r>
            <a:r>
              <a:rPr sz="3600" b="1">
                <a:latin typeface="Times New Roman"/>
                <a:ea typeface="Times New Roman"/>
                <a:cs typeface="Times New Roman"/>
                <a:sym typeface="Times New Roman"/>
              </a:rPr>
              <a:t>MODULES</a:t>
            </a:r>
          </a:p>
        </p:txBody>
      </p:sp>
      <p:sp>
        <p:nvSpPr>
          <p:cNvPr id="152" name="Text Placeholder 2"/>
          <p:cNvSpPr txBox="1">
            <a:spLocks noGrp="1"/>
          </p:cNvSpPr>
          <p:nvPr>
            <p:ph type="body" idx="1"/>
          </p:nvPr>
        </p:nvSpPr>
        <p:spPr>
          <a:prstGeom prst="rect">
            <a:avLst/>
          </a:prstGeom>
        </p:spPr>
        <p:txBody>
          <a:bodyPr/>
          <a:lstStyle/>
          <a:p>
            <a:pPr>
              <a:defRPr sz="2000">
                <a:latin typeface="Times New Roman"/>
                <a:ea typeface="Times New Roman"/>
                <a:cs typeface="Times New Roman"/>
                <a:sym typeface="Times New Roman"/>
              </a:defRPr>
            </a:pPr>
            <a:r>
              <a:t>Dataset Loading:</a:t>
            </a:r>
          </a:p>
          <a:p>
            <a:pPr marL="1296734" indent="-280734">
              <a:lnSpc>
                <a:spcPct val="100000"/>
              </a:lnSpc>
              <a:buFontTx/>
              <a:buChar char="‣"/>
              <a:defRPr sz="2000">
                <a:latin typeface="Times New Roman"/>
                <a:ea typeface="Times New Roman"/>
                <a:cs typeface="Times New Roman"/>
                <a:sym typeface="Times New Roman"/>
              </a:defRPr>
            </a:pPr>
            <a:r>
              <a:t>dataset module is used to open Dataset classes and other subclasses and open images are used.</a:t>
            </a:r>
          </a:p>
          <a:p>
            <a:pPr marL="280734" indent="-280734">
              <a:lnSpc>
                <a:spcPct val="100000"/>
              </a:lnSpc>
              <a:buFontTx/>
              <a:defRPr sz="2000">
                <a:latin typeface="Times New Roman"/>
                <a:ea typeface="Times New Roman"/>
                <a:cs typeface="Times New Roman"/>
                <a:sym typeface="Times New Roman"/>
              </a:defRPr>
            </a:pPr>
            <a:r>
              <a:t>Training:</a:t>
            </a:r>
          </a:p>
          <a:p>
            <a:pPr marL="1296734" indent="-280734">
              <a:lnSpc>
                <a:spcPct val="100000"/>
              </a:lnSpc>
              <a:buFontTx/>
              <a:buChar char="‣"/>
              <a:defRPr sz="2000">
                <a:latin typeface="Times New Roman"/>
                <a:ea typeface="Times New Roman"/>
                <a:cs typeface="Times New Roman"/>
                <a:sym typeface="Times New Roman"/>
              </a:defRPr>
            </a:pPr>
            <a:r>
              <a:t>In this module the images are trained according to our requirement using mobile net SSD mode.    </a:t>
            </a:r>
          </a:p>
          <a:p>
            <a:pPr marL="280734" indent="-280734">
              <a:lnSpc>
                <a:spcPct val="100000"/>
              </a:lnSpc>
              <a:buFontTx/>
              <a:defRPr sz="2000">
                <a:latin typeface="Times New Roman"/>
                <a:ea typeface="Times New Roman"/>
                <a:cs typeface="Times New Roman"/>
                <a:sym typeface="Times New Roman"/>
              </a:defRPr>
            </a:pPr>
            <a:r>
              <a:t>Load Model:</a:t>
            </a:r>
          </a:p>
          <a:p>
            <a:pPr marL="1296734" indent="-280734">
              <a:lnSpc>
                <a:spcPct val="100000"/>
              </a:lnSpc>
              <a:buFontTx/>
              <a:buChar char="‣"/>
              <a:defRPr sz="2000">
                <a:latin typeface="Times New Roman"/>
                <a:ea typeface="Times New Roman"/>
                <a:cs typeface="Times New Roman"/>
                <a:sym typeface="Times New Roman"/>
              </a:defRPr>
            </a:pPr>
            <a:r>
              <a:t>Here we load Mobile net SSD model to detect the images or objects from the video using frames.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title"/>
          </p:nvPr>
        </p:nvSpPr>
        <p:spPr>
          <a:prstGeom prst="rect">
            <a:avLst/>
          </a:prstGeom>
        </p:spPr>
        <p:txBody>
          <a:bodyPr/>
          <a:lstStyle/>
          <a:p>
            <a:r>
              <a:t>                                  </a:t>
            </a:r>
            <a:r>
              <a:rPr sz="3600" b="1">
                <a:latin typeface="Times New Roman"/>
                <a:ea typeface="Times New Roman"/>
                <a:cs typeface="Times New Roman"/>
                <a:sym typeface="Times New Roman"/>
              </a:rPr>
              <a:t>MODULES</a:t>
            </a:r>
          </a:p>
        </p:txBody>
      </p:sp>
      <p:sp>
        <p:nvSpPr>
          <p:cNvPr id="155" name="Text Placeholder 2"/>
          <p:cNvSpPr txBox="1">
            <a:spLocks noGrp="1"/>
          </p:cNvSpPr>
          <p:nvPr>
            <p:ph type="body" idx="1"/>
          </p:nvPr>
        </p:nvSpPr>
        <p:spPr>
          <a:prstGeom prst="rect">
            <a:avLst/>
          </a:prstGeom>
        </p:spPr>
        <p:txBody>
          <a:bodyPr/>
          <a:lstStyle/>
          <a:p>
            <a:pPr>
              <a:defRPr sz="2000">
                <a:latin typeface="Times New Roman"/>
                <a:ea typeface="Times New Roman"/>
                <a:cs typeface="Times New Roman"/>
                <a:sym typeface="Times New Roman"/>
              </a:defRPr>
            </a:pPr>
            <a:r>
              <a:t>Read Frame:</a:t>
            </a:r>
          </a:p>
          <a:p>
            <a:pPr marL="1244600">
              <a:buChar char="‣"/>
              <a:defRPr sz="2000">
                <a:latin typeface="Times New Roman"/>
                <a:ea typeface="Times New Roman"/>
                <a:cs typeface="Times New Roman"/>
                <a:sym typeface="Times New Roman"/>
              </a:defRPr>
            </a:pPr>
            <a:r>
              <a:t>In here, we read the images which are previously detected by camera using mobile net SSD model.</a:t>
            </a:r>
          </a:p>
          <a:p>
            <a:pPr>
              <a:defRPr sz="2000">
                <a:latin typeface="Times New Roman"/>
                <a:ea typeface="Times New Roman"/>
                <a:cs typeface="Times New Roman"/>
                <a:sym typeface="Times New Roman"/>
              </a:defRPr>
            </a:pPr>
            <a:r>
              <a:t>Pre process frame:</a:t>
            </a:r>
          </a:p>
          <a:p>
            <a:pPr marL="1244600">
              <a:buChar char="‣"/>
              <a:defRPr sz="2000">
                <a:latin typeface="Times New Roman"/>
                <a:ea typeface="Times New Roman"/>
                <a:cs typeface="Times New Roman"/>
                <a:sym typeface="Times New Roman"/>
              </a:defRPr>
            </a:pPr>
            <a:r>
              <a:t>Frame objects are here processed according to the chosen set of parameters.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itle 1"/>
          <p:cNvSpPr txBox="1">
            <a:spLocks noGrp="1"/>
          </p:cNvSpPr>
          <p:nvPr>
            <p:ph type="title"/>
          </p:nvPr>
        </p:nvSpPr>
        <p:spPr>
          <a:xfrm>
            <a:off x="838199" y="365125"/>
            <a:ext cx="10285522" cy="629176"/>
          </a:xfrm>
          <a:prstGeom prst="rect">
            <a:avLst/>
          </a:prstGeom>
        </p:spPr>
        <p:txBody>
          <a:bodyPr/>
          <a:lstStyle>
            <a:lvl1pPr algn="ctr">
              <a:defRPr sz="3600" b="1">
                <a:latin typeface="Times New Roman"/>
                <a:ea typeface="Times New Roman"/>
                <a:cs typeface="Times New Roman"/>
                <a:sym typeface="Times New Roman"/>
              </a:defRPr>
            </a:lvl1pPr>
          </a:lstStyle>
          <a:p>
            <a:r>
              <a:t>HARDWARE  COMPONENTS</a:t>
            </a:r>
          </a:p>
        </p:txBody>
      </p:sp>
      <p:graphicFrame>
        <p:nvGraphicFramePr>
          <p:cNvPr id="158" name="Table 8"/>
          <p:cNvGraphicFramePr/>
          <p:nvPr/>
        </p:nvGraphicFramePr>
        <p:xfrm>
          <a:off x="2455522" y="994298"/>
          <a:ext cx="6981439" cy="2662788"/>
        </p:xfrm>
        <a:graphic>
          <a:graphicData uri="http://schemas.openxmlformats.org/drawingml/2006/table">
            <a:tbl>
              <a:tblPr>
                <a:tableStyleId>{4C3C2611-4C71-4FC5-86AE-919BDF0F9419}</a:tableStyleId>
              </a:tblPr>
              <a:tblGrid>
                <a:gridCol w="1239019"/>
                <a:gridCol w="3272263"/>
                <a:gridCol w="2470157"/>
              </a:tblGrid>
              <a:tr h="690353">
                <a:tc>
                  <a:txBody>
                    <a:bodyPr/>
                    <a:lstStyle/>
                    <a:p>
                      <a:pPr algn="ctr">
                        <a:defRPr sz="1800"/>
                      </a:pPr>
                      <a:r>
                        <a:rPr b="1">
                          <a:latin typeface="Times New Roman"/>
                          <a:ea typeface="Times New Roman"/>
                          <a:cs typeface="Times New Roman"/>
                          <a:sym typeface="Times New Roman"/>
                        </a:rPr>
                        <a:t>S NO.</a:t>
                      </a:r>
                    </a:p>
                  </a:txBody>
                  <a:tcPr marL="45720" marR="45720" horzOverflow="overflow"/>
                </a:tc>
                <a:tc>
                  <a:txBody>
                    <a:bodyPr/>
                    <a:lstStyle/>
                    <a:p>
                      <a:pPr algn="ctr">
                        <a:defRPr sz="1800"/>
                      </a:pPr>
                      <a:r>
                        <a:rPr b="1">
                          <a:latin typeface="Times New Roman"/>
                          <a:ea typeface="Times New Roman"/>
                          <a:cs typeface="Times New Roman"/>
                          <a:sym typeface="Times New Roman"/>
                        </a:rPr>
                        <a:t>NAME OF THE HARDWARE</a:t>
                      </a:r>
                    </a:p>
                  </a:txBody>
                  <a:tcPr marL="45720" marR="45720" horzOverflow="overflow"/>
                </a:tc>
                <a:tc>
                  <a:txBody>
                    <a:bodyPr/>
                    <a:lstStyle/>
                    <a:p>
                      <a:pPr algn="ctr">
                        <a:defRPr sz="1800"/>
                      </a:pPr>
                      <a:r>
                        <a:rPr b="1">
                          <a:latin typeface="Times New Roman"/>
                          <a:ea typeface="Times New Roman"/>
                          <a:cs typeface="Times New Roman"/>
                          <a:sym typeface="Times New Roman"/>
                        </a:rPr>
                        <a:t>NO. OF QUANTITY</a:t>
                      </a:r>
                    </a:p>
                  </a:txBody>
                  <a:tcPr marL="45720" marR="45720" horzOverflow="overflow"/>
                </a:tc>
              </a:tr>
              <a:tr h="394487">
                <a:tc>
                  <a:txBody>
                    <a:bodyPr/>
                    <a:lstStyle/>
                    <a:p>
                      <a:pPr algn="ctr">
                        <a:defRPr sz="1800"/>
                      </a:pPr>
                      <a:r>
                        <a:rPr>
                          <a:latin typeface="Times New Roman"/>
                          <a:ea typeface="Times New Roman"/>
                          <a:cs typeface="Times New Roman"/>
                          <a:sym typeface="Times New Roman"/>
                        </a:rPr>
                        <a:t>1</a:t>
                      </a:r>
                    </a:p>
                  </a:txBody>
                  <a:tcPr marL="45720" marR="45720" horzOverflow="overflow"/>
                </a:tc>
                <a:tc>
                  <a:txBody>
                    <a:bodyPr/>
                    <a:lstStyle/>
                    <a:p>
                      <a:pPr algn="l">
                        <a:defRPr sz="1800"/>
                      </a:pPr>
                      <a:r>
                        <a:rPr>
                          <a:latin typeface="Times New Roman"/>
                          <a:ea typeface="Times New Roman"/>
                          <a:cs typeface="Times New Roman"/>
                          <a:sym typeface="Times New Roman"/>
                        </a:rPr>
                        <a:t>GPU</a:t>
                      </a:r>
                    </a:p>
                  </a:txBody>
                  <a:tcPr marL="45720" marR="45720" horzOverflow="overflow"/>
                </a:tc>
                <a:tc>
                  <a:txBody>
                    <a:bodyPr/>
                    <a:lstStyle/>
                    <a:p>
                      <a:pPr algn="ctr">
                        <a:defRPr sz="1800"/>
                      </a:pPr>
                      <a:r>
                        <a:rPr>
                          <a:latin typeface="Times New Roman"/>
                          <a:ea typeface="Times New Roman"/>
                          <a:cs typeface="Times New Roman"/>
                          <a:sym typeface="Times New Roman"/>
                        </a:rPr>
                        <a:t>1</a:t>
                      </a:r>
                    </a:p>
                  </a:txBody>
                  <a:tcPr marL="45720" marR="45720" horzOverflow="overflow"/>
                </a:tc>
              </a:tr>
              <a:tr h="394487">
                <a:tc>
                  <a:txBody>
                    <a:bodyPr/>
                    <a:lstStyle/>
                    <a:p>
                      <a:pPr algn="ctr">
                        <a:defRPr sz="1800"/>
                      </a:pPr>
                      <a:r>
                        <a:rPr>
                          <a:latin typeface="Times New Roman"/>
                          <a:ea typeface="Times New Roman"/>
                          <a:cs typeface="Times New Roman"/>
                          <a:sym typeface="Times New Roman"/>
                        </a:rPr>
                        <a:t>2</a:t>
                      </a:r>
                    </a:p>
                  </a:txBody>
                  <a:tcPr marL="45720" marR="45720" horzOverflow="overflow"/>
                </a:tc>
                <a:tc>
                  <a:txBody>
                    <a:bodyPr/>
                    <a:lstStyle/>
                    <a:p>
                      <a:pPr algn="l">
                        <a:defRPr sz="1800"/>
                      </a:pPr>
                      <a:r>
                        <a:rPr>
                          <a:latin typeface="Times New Roman"/>
                          <a:ea typeface="Times New Roman"/>
                          <a:cs typeface="Times New Roman"/>
                          <a:sym typeface="Times New Roman"/>
                        </a:rPr>
                        <a:t>Laptop / Desktop</a:t>
                      </a:r>
                    </a:p>
                  </a:txBody>
                  <a:tcPr marL="45720" marR="45720" horzOverflow="overflow"/>
                </a:tc>
                <a:tc>
                  <a:txBody>
                    <a:bodyPr/>
                    <a:lstStyle/>
                    <a:p>
                      <a:pPr algn="ctr">
                        <a:defRPr sz="1800"/>
                      </a:pPr>
                      <a:r>
                        <a:rPr>
                          <a:latin typeface="Times New Roman"/>
                          <a:ea typeface="Times New Roman"/>
                          <a:cs typeface="Times New Roman"/>
                          <a:sym typeface="Times New Roman"/>
                        </a:rPr>
                        <a:t>1</a:t>
                      </a:r>
                    </a:p>
                  </a:txBody>
                  <a:tcPr marL="45720" marR="45720" horzOverflow="overflow"/>
                </a:tc>
              </a:tr>
              <a:tr h="394487">
                <a:tc>
                  <a:txBody>
                    <a:bodyPr/>
                    <a:lstStyle/>
                    <a:p>
                      <a:pPr algn="ctr">
                        <a:defRPr sz="1800"/>
                      </a:pPr>
                      <a:r>
                        <a:rPr>
                          <a:latin typeface="Times New Roman"/>
                          <a:ea typeface="Times New Roman"/>
                          <a:cs typeface="Times New Roman"/>
                          <a:sym typeface="Times New Roman"/>
                        </a:rPr>
                        <a:t>3</a:t>
                      </a:r>
                    </a:p>
                  </a:txBody>
                  <a:tcPr marL="45720" marR="45720" horzOverflow="overflow"/>
                </a:tc>
                <a:tc>
                  <a:txBody>
                    <a:bodyPr/>
                    <a:lstStyle/>
                    <a:p>
                      <a:pPr algn="l">
                        <a:defRPr sz="1800"/>
                      </a:pPr>
                      <a:r>
                        <a:rPr>
                          <a:latin typeface="Times New Roman"/>
                          <a:ea typeface="Times New Roman"/>
                          <a:cs typeface="Times New Roman"/>
                          <a:sym typeface="Times New Roman"/>
                        </a:rPr>
                        <a:t>Camera</a:t>
                      </a:r>
                    </a:p>
                  </a:txBody>
                  <a:tcPr marL="45720" marR="45720" horzOverflow="overflow"/>
                </a:tc>
                <a:tc>
                  <a:txBody>
                    <a:bodyPr/>
                    <a:lstStyle/>
                    <a:p>
                      <a:pPr algn="ctr">
                        <a:defRPr sz="1800"/>
                      </a:pPr>
                      <a:r>
                        <a:rPr>
                          <a:latin typeface="Times New Roman"/>
                          <a:ea typeface="Times New Roman"/>
                          <a:cs typeface="Times New Roman"/>
                          <a:sym typeface="Times New Roman"/>
                        </a:rPr>
                        <a:t>1</a:t>
                      </a:r>
                    </a:p>
                  </a:txBody>
                  <a:tcPr marL="45720" marR="45720" horzOverflow="overflow"/>
                </a:tc>
              </a:tr>
              <a:tr h="394487">
                <a:tc>
                  <a:txBody>
                    <a:bodyPr/>
                    <a:lstStyle/>
                    <a:p>
                      <a:pPr algn="ctr">
                        <a:defRPr sz="1800"/>
                      </a:pPr>
                      <a:r>
                        <a:rPr>
                          <a:latin typeface="Times New Roman"/>
                          <a:ea typeface="Times New Roman"/>
                          <a:cs typeface="Times New Roman"/>
                          <a:sym typeface="Times New Roman"/>
                        </a:rPr>
                        <a:t>4</a:t>
                      </a:r>
                    </a:p>
                  </a:txBody>
                  <a:tcPr marL="45720" marR="45720" horzOverflow="overflow"/>
                </a:tc>
                <a:tc>
                  <a:txBody>
                    <a:bodyPr/>
                    <a:lstStyle/>
                    <a:p>
                      <a:pPr algn="l">
                        <a:defRPr sz="1800"/>
                      </a:pPr>
                      <a:r>
                        <a:rPr>
                          <a:latin typeface="Times New Roman"/>
                          <a:ea typeface="Times New Roman"/>
                          <a:cs typeface="Times New Roman"/>
                          <a:sym typeface="Times New Roman"/>
                        </a:rPr>
                        <a:t>RAM</a:t>
                      </a:r>
                    </a:p>
                  </a:txBody>
                  <a:tcPr marL="45720" marR="45720" horzOverflow="overflow"/>
                </a:tc>
                <a:tc>
                  <a:txBody>
                    <a:bodyPr/>
                    <a:lstStyle/>
                    <a:p>
                      <a:pPr algn="ctr">
                        <a:defRPr sz="1800"/>
                      </a:pPr>
                      <a:r>
                        <a:rPr>
                          <a:latin typeface="Times New Roman"/>
                          <a:ea typeface="Times New Roman"/>
                          <a:cs typeface="Times New Roman"/>
                          <a:sym typeface="Times New Roman"/>
                        </a:rPr>
                        <a:t>4GB and above</a:t>
                      </a:r>
                    </a:p>
                  </a:txBody>
                  <a:tcPr marL="45720" marR="45720" horzOverflow="overflow"/>
                </a:tc>
              </a:tr>
              <a:tr h="394487">
                <a:tc>
                  <a:txBody>
                    <a:bodyPr/>
                    <a:lstStyle/>
                    <a:p>
                      <a:pPr algn="ctr">
                        <a:defRPr sz="1800"/>
                      </a:pPr>
                      <a:r>
                        <a:rPr>
                          <a:latin typeface="Times New Roman"/>
                          <a:ea typeface="Times New Roman"/>
                          <a:cs typeface="Times New Roman"/>
                          <a:sym typeface="Times New Roman"/>
                        </a:rPr>
                        <a:t>5</a:t>
                      </a:r>
                    </a:p>
                  </a:txBody>
                  <a:tcPr marL="45720" marR="45720" horzOverflow="overflow"/>
                </a:tc>
                <a:tc>
                  <a:txBody>
                    <a:bodyPr/>
                    <a:lstStyle/>
                    <a:p>
                      <a:pPr algn="l">
                        <a:defRPr sz="1800"/>
                      </a:pPr>
                      <a:r>
                        <a:rPr>
                          <a:latin typeface="Times New Roman"/>
                          <a:ea typeface="Times New Roman"/>
                          <a:cs typeface="Times New Roman"/>
                          <a:sym typeface="Times New Roman"/>
                        </a:rPr>
                        <a:t>Mobile device</a:t>
                      </a:r>
                    </a:p>
                  </a:txBody>
                  <a:tcPr marL="45720" marR="45720" horzOverflow="overflow"/>
                </a:tc>
                <a:tc>
                  <a:txBody>
                    <a:bodyPr/>
                    <a:lstStyle/>
                    <a:p>
                      <a:pPr algn="ctr">
                        <a:defRPr sz="1800"/>
                      </a:pPr>
                      <a:r>
                        <a:rPr>
                          <a:latin typeface="Times New Roman"/>
                          <a:ea typeface="Times New Roman"/>
                          <a:cs typeface="Times New Roman"/>
                          <a:sym typeface="Times New Roman"/>
                        </a:rPr>
                        <a:t>1</a:t>
                      </a:r>
                    </a:p>
                  </a:txBody>
                  <a:tcPr marL="45720" marR="45720" horzOverflow="overflow"/>
                </a:tc>
              </a:tr>
            </a:tbl>
          </a:graphicData>
        </a:graphic>
      </p:graphicFrame>
      <p:sp>
        <p:nvSpPr>
          <p:cNvPr id="159" name="Title 1"/>
          <p:cNvSpPr txBox="1"/>
          <p:nvPr/>
        </p:nvSpPr>
        <p:spPr>
          <a:xfrm>
            <a:off x="883919" y="4446063"/>
            <a:ext cx="10194081" cy="6291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defRPr sz="3600" b="1">
                <a:latin typeface="Times New Roman"/>
                <a:ea typeface="Times New Roman"/>
                <a:cs typeface="Times New Roman"/>
                <a:sym typeface="Times New Roman"/>
              </a:defRPr>
            </a:lvl1pPr>
          </a:lstStyle>
          <a:p>
            <a:r>
              <a:t>SOFTWARE  COMPONENTS</a:t>
            </a:r>
          </a:p>
        </p:txBody>
      </p:sp>
      <p:graphicFrame>
        <p:nvGraphicFramePr>
          <p:cNvPr id="160" name="Table 12"/>
          <p:cNvGraphicFramePr/>
          <p:nvPr/>
        </p:nvGraphicFramePr>
        <p:xfrm>
          <a:off x="2546905" y="5421576"/>
          <a:ext cx="6890056" cy="1112520"/>
        </p:xfrm>
        <a:graphic>
          <a:graphicData uri="http://schemas.openxmlformats.org/drawingml/2006/table">
            <a:tbl>
              <a:tblPr>
                <a:tableStyleId>{4C3C2611-4C71-4FC5-86AE-919BDF0F9419}</a:tableStyleId>
              </a:tblPr>
              <a:tblGrid>
                <a:gridCol w="1325858"/>
                <a:gridCol w="5564198"/>
              </a:tblGrid>
              <a:tr h="370840">
                <a:tc>
                  <a:txBody>
                    <a:bodyPr/>
                    <a:lstStyle/>
                    <a:p>
                      <a:pPr algn="ctr">
                        <a:defRPr sz="1800"/>
                      </a:pPr>
                      <a:r>
                        <a:rPr b="1">
                          <a:latin typeface="Times New Roman"/>
                          <a:ea typeface="Times New Roman"/>
                          <a:cs typeface="Times New Roman"/>
                          <a:sym typeface="Times New Roman"/>
                        </a:rPr>
                        <a:t>S NO.</a:t>
                      </a:r>
                    </a:p>
                  </a:txBody>
                  <a:tcPr marL="45720" marR="45720" horzOverflow="overflow"/>
                </a:tc>
                <a:tc>
                  <a:txBody>
                    <a:bodyPr/>
                    <a:lstStyle/>
                    <a:p>
                      <a:pPr algn="ctr">
                        <a:defRPr sz="1800"/>
                      </a:pPr>
                      <a:r>
                        <a:rPr b="1">
                          <a:latin typeface="Times New Roman"/>
                          <a:ea typeface="Times New Roman"/>
                          <a:cs typeface="Times New Roman"/>
                          <a:sym typeface="Times New Roman"/>
                        </a:rPr>
                        <a:t>NAME OF THE SOFTWARE</a:t>
                      </a:r>
                    </a:p>
                  </a:txBody>
                  <a:tcPr marL="45720" marR="45720" horzOverflow="overflow"/>
                </a:tc>
              </a:tr>
              <a:tr h="370840">
                <a:tc>
                  <a:txBody>
                    <a:bodyPr/>
                    <a:lstStyle/>
                    <a:p>
                      <a:pPr algn="ctr">
                        <a:defRPr sz="1800"/>
                      </a:pPr>
                      <a:r>
                        <a:rPr>
                          <a:latin typeface="Times New Roman"/>
                          <a:ea typeface="Times New Roman"/>
                          <a:cs typeface="Times New Roman"/>
                          <a:sym typeface="Times New Roman"/>
                        </a:rPr>
                        <a:t>1</a:t>
                      </a:r>
                    </a:p>
                  </a:txBody>
                  <a:tcPr marL="45720" marR="45720" horzOverflow="overflow"/>
                </a:tc>
                <a:tc>
                  <a:txBody>
                    <a:bodyPr/>
                    <a:lstStyle/>
                    <a:p>
                      <a:pPr algn="l">
                        <a:defRPr sz="1800"/>
                      </a:pPr>
                      <a:r>
                        <a:rPr>
                          <a:latin typeface="Times New Roman"/>
                          <a:ea typeface="Times New Roman"/>
                          <a:cs typeface="Times New Roman"/>
                          <a:sym typeface="Times New Roman"/>
                        </a:rPr>
                        <a:t>Open CV, Numpy, Imultis</a:t>
                      </a:r>
                    </a:p>
                  </a:txBody>
                  <a:tcPr marL="45720" marR="45720" horzOverflow="overflow"/>
                </a:tc>
              </a:tr>
              <a:tr h="370840">
                <a:tc>
                  <a:txBody>
                    <a:bodyPr/>
                    <a:lstStyle/>
                    <a:p>
                      <a:pPr algn="ctr">
                        <a:defRPr sz="1800"/>
                      </a:pPr>
                      <a:r>
                        <a:rPr>
                          <a:latin typeface="Times New Roman"/>
                          <a:ea typeface="Times New Roman"/>
                          <a:cs typeface="Times New Roman"/>
                          <a:sym typeface="Times New Roman"/>
                        </a:rPr>
                        <a:t>2</a:t>
                      </a:r>
                    </a:p>
                  </a:txBody>
                  <a:tcPr marL="45720" marR="45720" horzOverflow="overflow"/>
                </a:tc>
                <a:tc>
                  <a:txBody>
                    <a:bodyPr/>
                    <a:lstStyle/>
                    <a:p>
                      <a:pPr algn="l">
                        <a:defRPr sz="1800"/>
                      </a:pPr>
                      <a:r>
                        <a:rPr>
                          <a:latin typeface="Times New Roman"/>
                          <a:ea typeface="Times New Roman"/>
                          <a:cs typeface="Times New Roman"/>
                          <a:sym typeface="Times New Roman"/>
                        </a:rPr>
                        <a:t>Windows/Mac/Linux</a:t>
                      </a:r>
                    </a:p>
                  </a:txBody>
                  <a:tcPr marL="45720" marR="45720" horzOverflow="overflow"/>
                </a:tc>
              </a:tr>
            </a:tbl>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1"/>
          <p:cNvSpPr txBox="1">
            <a:spLocks noGrp="1"/>
          </p:cNvSpPr>
          <p:nvPr>
            <p:ph type="title"/>
          </p:nvPr>
        </p:nvSpPr>
        <p:spPr>
          <a:xfrm>
            <a:off x="838200" y="313754"/>
            <a:ext cx="10515600" cy="1325563"/>
          </a:xfrm>
          <a:prstGeom prst="rect">
            <a:avLst/>
          </a:prstGeom>
        </p:spPr>
        <p:txBody>
          <a:bodyPr/>
          <a:lstStyle>
            <a:lvl1pPr algn="ctr">
              <a:defRPr sz="3600" b="1">
                <a:latin typeface="Times New Roman"/>
                <a:ea typeface="Times New Roman"/>
                <a:cs typeface="Times New Roman"/>
                <a:sym typeface="Times New Roman"/>
              </a:defRPr>
            </a:lvl1pPr>
          </a:lstStyle>
          <a:p>
            <a:r>
              <a:t>REFERENCES</a:t>
            </a:r>
          </a:p>
        </p:txBody>
      </p:sp>
      <p:sp>
        <p:nvSpPr>
          <p:cNvPr id="163" name="Content Placeholder 2"/>
          <p:cNvSpPr txBox="1">
            <a:spLocks noGrp="1"/>
          </p:cNvSpPr>
          <p:nvPr>
            <p:ph type="body" idx="1"/>
          </p:nvPr>
        </p:nvSpPr>
        <p:spPr>
          <a:xfrm>
            <a:off x="441788" y="1469202"/>
            <a:ext cx="11229656" cy="5116534"/>
          </a:xfrm>
          <a:prstGeom prst="rect">
            <a:avLst/>
          </a:prstGeom>
        </p:spPr>
        <p:txBody>
          <a:bodyPr/>
          <a:lstStyle/>
          <a:p>
            <a:pPr marL="457200" indent="-457200">
              <a:lnSpc>
                <a:spcPct val="150000"/>
              </a:lnSpc>
              <a:buFontTx/>
              <a:buAutoNum type="arabicPeriod"/>
              <a:defRPr sz="2000">
                <a:solidFill>
                  <a:srgbClr val="222222"/>
                </a:solidFill>
                <a:latin typeface="Times New Roman"/>
                <a:ea typeface="Times New Roman"/>
                <a:cs typeface="Times New Roman"/>
                <a:sym typeface="Times New Roman"/>
              </a:defRPr>
            </a:pPr>
            <a:r>
              <a:t>Bamne, B., Shrivastava, N., Parashar, L., &amp; Singh, U. (2020, July). Transfer learning-based Object Detection by using Convolutional Neural Networks. In </a:t>
            </a:r>
            <a:r>
              <a:rPr i="1"/>
              <a:t>2020 International Conference on Electronics and Sustainable Communication Systems (ICESC)</a:t>
            </a:r>
            <a:r>
              <a:t> (pp. 328-332). IEEE.</a:t>
            </a:r>
          </a:p>
          <a:p>
            <a:pPr marL="457200" indent="-457200">
              <a:lnSpc>
                <a:spcPct val="150000"/>
              </a:lnSpc>
              <a:buFontTx/>
              <a:buAutoNum type="arabicPeriod"/>
              <a:defRPr sz="2000">
                <a:solidFill>
                  <a:srgbClr val="222222"/>
                </a:solidFill>
                <a:latin typeface="Times New Roman"/>
                <a:ea typeface="Times New Roman"/>
                <a:cs typeface="Times New Roman"/>
                <a:sym typeface="Times New Roman"/>
              </a:defRPr>
            </a:pPr>
            <a:r>
              <a:t>Zhao, Z. Q., Zheng, P., Xu, S. T., &amp; Wu, X. (2019). Object detection with deep learning: A review. </a:t>
            </a:r>
            <a:r>
              <a:rPr i="1"/>
              <a:t>IEEE transactions on neural networks and learning systems</a:t>
            </a:r>
            <a:r>
              <a:t>, </a:t>
            </a:r>
            <a:r>
              <a:rPr i="1"/>
              <a:t>30</a:t>
            </a:r>
            <a:r>
              <a:t>(11), 3212-3232.</a:t>
            </a:r>
          </a:p>
          <a:p>
            <a:pPr marL="457200" indent="-457200">
              <a:lnSpc>
                <a:spcPct val="150000"/>
              </a:lnSpc>
              <a:buFontTx/>
              <a:buAutoNum type="arabicPeriod"/>
              <a:defRPr sz="2000">
                <a:solidFill>
                  <a:srgbClr val="222222"/>
                </a:solidFill>
                <a:latin typeface="Times New Roman"/>
                <a:ea typeface="Times New Roman"/>
                <a:cs typeface="Times New Roman"/>
                <a:sym typeface="Times New Roman"/>
              </a:defRPr>
            </a:pPr>
            <a:r>
              <a:t>Xiao, Y., Tian, Z., Yu, J., Zhang, Y., Liu, S., Du, S., &amp; Lan, X. (2020). A review of object detection based on deep learning. </a:t>
            </a:r>
            <a:r>
              <a:rPr i="1"/>
              <a:t>Multimedia Tools and Applications</a:t>
            </a:r>
            <a:r>
              <a:t>, </a:t>
            </a:r>
            <a:r>
              <a:rPr i="1"/>
              <a:t>79</a:t>
            </a:r>
            <a:r>
              <a:t>(33), 23729-23791.</a:t>
            </a:r>
          </a:p>
          <a:p>
            <a:pPr marL="457200" indent="-457200">
              <a:lnSpc>
                <a:spcPct val="150000"/>
              </a:lnSpc>
              <a:buFontTx/>
              <a:buAutoNum type="arabicPeriod"/>
              <a:defRPr sz="2000">
                <a:solidFill>
                  <a:srgbClr val="222222"/>
                </a:solidFill>
                <a:latin typeface="Times New Roman"/>
                <a:ea typeface="Times New Roman"/>
                <a:cs typeface="Times New Roman"/>
                <a:sym typeface="Times New Roman"/>
              </a:defRPr>
            </a:pPr>
            <a:r>
              <a:t>Li, C., Zhang, Y., &amp; Qu, Y. (2018, March). Object detection based on deep learning of small samples. In </a:t>
            </a:r>
            <a:r>
              <a:rPr i="1"/>
              <a:t>2018 Tenth International Conference on Advanced Computational Intelligence (ICACI)</a:t>
            </a:r>
            <a:r>
              <a:t> (pp. 449-454). IEEE.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4"/>
          <p:cNvSpPr txBox="1"/>
          <p:nvPr/>
        </p:nvSpPr>
        <p:spPr>
          <a:xfrm>
            <a:off x="540662" y="757006"/>
            <a:ext cx="11375636" cy="281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2400" b="1">
                <a:latin typeface="Times New Roman"/>
                <a:ea typeface="Times New Roman"/>
                <a:cs typeface="Times New Roman"/>
                <a:sym typeface="Times New Roman"/>
              </a:defRPr>
            </a:pPr>
            <a:r>
              <a:t>PANIMALAR INSTITUTE OF TECHNOLOGY</a:t>
            </a:r>
            <a:br/>
            <a:r>
              <a:rPr sz="2000"/>
              <a:t>DEPARTMENT OF COMPUTER SCIENCE AND ENGINEERING</a:t>
            </a:r>
          </a:p>
          <a:p>
            <a:pPr algn="ctr">
              <a:defRPr sz="2800" b="1">
                <a:latin typeface="Times New Roman"/>
                <a:ea typeface="Times New Roman"/>
                <a:cs typeface="Times New Roman"/>
                <a:sym typeface="Times New Roman"/>
              </a:defRPr>
            </a:pPr>
            <a:endParaRPr sz="2000"/>
          </a:p>
          <a:p>
            <a:pPr algn="ctr">
              <a:defRPr sz="2800" b="1">
                <a:latin typeface="Times New Roman"/>
                <a:ea typeface="Times New Roman"/>
                <a:cs typeface="Times New Roman"/>
                <a:sym typeface="Times New Roman"/>
              </a:defRPr>
            </a:pPr>
            <a:r>
              <a:t>“HUMAN AND OBJECT RECOGNITION </a:t>
            </a:r>
            <a:endParaRPr sz="2400"/>
          </a:p>
          <a:p>
            <a:pPr algn="ctr">
              <a:defRPr sz="2800" b="1">
                <a:latin typeface="Times New Roman"/>
                <a:ea typeface="Times New Roman"/>
                <a:cs typeface="Times New Roman"/>
                <a:sym typeface="Times New Roman"/>
              </a:defRPr>
            </a:pPr>
            <a:r>
              <a:t>USING VIDEO SURVEILLANCE"</a:t>
            </a:r>
            <a:br/>
            <a:endParaRPr sz="2000"/>
          </a:p>
          <a:p>
            <a:pPr algn="ctr">
              <a:defRPr sz="2000" b="1">
                <a:latin typeface="Times New Roman"/>
                <a:ea typeface="Times New Roman"/>
                <a:cs typeface="Times New Roman"/>
                <a:sym typeface="Times New Roman"/>
              </a:defRPr>
            </a:pPr>
            <a:endParaRPr sz="2000"/>
          </a:p>
          <a:p>
            <a:pPr>
              <a:defRPr sz="2000">
                <a:latin typeface="Times New Roman"/>
                <a:ea typeface="Times New Roman"/>
                <a:cs typeface="Times New Roman"/>
                <a:sym typeface="Times New Roman"/>
              </a:defRPr>
            </a:pPr>
            <a:r>
              <a:t>BATCH NO. B8                                                                                                        DATE: 05/08/2021</a:t>
            </a:r>
          </a:p>
        </p:txBody>
      </p:sp>
      <p:sp>
        <p:nvSpPr>
          <p:cNvPr id="98" name="TextBox 6"/>
          <p:cNvSpPr txBox="1"/>
          <p:nvPr/>
        </p:nvSpPr>
        <p:spPr>
          <a:xfrm>
            <a:off x="926828" y="4150259"/>
            <a:ext cx="3759249" cy="11485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b="1">
                <a:latin typeface="Times New Roman"/>
                <a:ea typeface="Times New Roman"/>
                <a:cs typeface="Times New Roman"/>
                <a:sym typeface="Times New Roman"/>
              </a:defRPr>
            </a:pPr>
            <a:r>
              <a:t>Supervised By,</a:t>
            </a:r>
          </a:p>
          <a:p>
            <a:pPr>
              <a:defRPr b="1">
                <a:latin typeface="Times New Roman"/>
                <a:ea typeface="Times New Roman"/>
                <a:cs typeface="Times New Roman"/>
                <a:sym typeface="Times New Roman"/>
              </a:defRPr>
            </a:pPr>
            <a:r>
              <a:t> </a:t>
            </a:r>
          </a:p>
          <a:p>
            <a:pPr>
              <a:defRPr b="1">
                <a:latin typeface="Times New Roman"/>
                <a:ea typeface="Times New Roman"/>
                <a:cs typeface="Times New Roman"/>
                <a:sym typeface="Times New Roman"/>
              </a:defRPr>
            </a:pPr>
            <a:r>
              <a:t>        Mrs K.HEMA PRIYA M.Tech</a:t>
            </a:r>
          </a:p>
          <a:p>
            <a:pPr>
              <a:defRPr b="1">
                <a:latin typeface="Times New Roman"/>
                <a:ea typeface="Times New Roman"/>
                <a:cs typeface="Times New Roman"/>
                <a:sym typeface="Times New Roman"/>
              </a:defRPr>
            </a:pPr>
            <a:r>
              <a:t>        Assistant Professor</a:t>
            </a:r>
          </a:p>
        </p:txBody>
      </p:sp>
      <p:sp>
        <p:nvSpPr>
          <p:cNvPr id="99" name="TextBox 7"/>
          <p:cNvSpPr txBox="1"/>
          <p:nvPr/>
        </p:nvSpPr>
        <p:spPr>
          <a:xfrm>
            <a:off x="6141718" y="4150259"/>
            <a:ext cx="5298788" cy="1948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b="1">
                <a:latin typeface="Times New Roman"/>
                <a:ea typeface="Times New Roman"/>
                <a:cs typeface="Times New Roman"/>
                <a:sym typeface="Times New Roman"/>
              </a:defRPr>
            </a:pPr>
            <a:r>
              <a:t>Team Members,</a:t>
            </a:r>
          </a:p>
          <a:p>
            <a:pPr>
              <a:defRPr b="1">
                <a:latin typeface="Times New Roman"/>
                <a:ea typeface="Times New Roman"/>
                <a:cs typeface="Times New Roman"/>
                <a:sym typeface="Times New Roman"/>
              </a:defRPr>
            </a:pPr>
            <a:r>
              <a:t>         KALLURI VENKATA DATTA SAI MANI</a:t>
            </a:r>
          </a:p>
          <a:p>
            <a:pPr>
              <a:defRPr b="1">
                <a:latin typeface="Times New Roman"/>
                <a:ea typeface="Times New Roman"/>
                <a:cs typeface="Times New Roman"/>
                <a:sym typeface="Times New Roman"/>
              </a:defRPr>
            </a:pPr>
            <a:r>
              <a:t>         (211518104062)          </a:t>
            </a:r>
          </a:p>
          <a:p>
            <a:pPr>
              <a:defRPr b="1">
                <a:latin typeface="Times New Roman"/>
                <a:ea typeface="Times New Roman"/>
                <a:cs typeface="Times New Roman"/>
                <a:sym typeface="Times New Roman"/>
              </a:defRPr>
            </a:pPr>
            <a:r>
              <a:t>         PALAGADU CHARAN</a:t>
            </a:r>
          </a:p>
          <a:p>
            <a:pPr>
              <a:defRPr b="1">
                <a:latin typeface="Times New Roman"/>
                <a:ea typeface="Times New Roman"/>
                <a:cs typeface="Times New Roman"/>
                <a:sym typeface="Times New Roman"/>
              </a:defRPr>
            </a:pPr>
            <a:r>
              <a:t>         (211518104062)</a:t>
            </a:r>
          </a:p>
          <a:p>
            <a:pPr>
              <a:defRPr b="1">
                <a:latin typeface="Times New Roman"/>
                <a:ea typeface="Times New Roman"/>
                <a:cs typeface="Times New Roman"/>
                <a:sym typeface="Times New Roman"/>
              </a:defRPr>
            </a:pPr>
            <a:r>
              <a:t>         VAYUGUNDLA VENKATA SIVA DHANUSH </a:t>
            </a:r>
          </a:p>
          <a:p>
            <a:pPr>
              <a:defRPr b="1">
                <a:latin typeface="Times New Roman"/>
                <a:ea typeface="Times New Roman"/>
                <a:cs typeface="Times New Roman"/>
                <a:sym typeface="Times New Roman"/>
              </a:defRPr>
            </a:pPr>
            <a:r>
              <a:t>         (211518104179)         </a:t>
            </a:r>
          </a:p>
        </p:txBody>
      </p:sp>
      <p:pic>
        <p:nvPicPr>
          <p:cNvPr id="100" name="Picture 2" descr="Picture 2"/>
          <p:cNvPicPr>
            <a:picLocks noChangeAspect="1"/>
          </p:cNvPicPr>
          <p:nvPr/>
        </p:nvPicPr>
        <p:blipFill>
          <a:blip r:embed="rId2">
            <a:extLst/>
          </a:blip>
          <a:stretch>
            <a:fillRect/>
          </a:stretch>
        </p:blipFill>
        <p:spPr>
          <a:xfrm>
            <a:off x="10150943" y="735717"/>
            <a:ext cx="1855791" cy="1227141"/>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le 1"/>
          <p:cNvSpPr txBox="1">
            <a:spLocks noGrp="1"/>
          </p:cNvSpPr>
          <p:nvPr>
            <p:ph type="title"/>
          </p:nvPr>
        </p:nvSpPr>
        <p:spPr>
          <a:prstGeom prst="rect">
            <a:avLst/>
          </a:prstGeom>
        </p:spPr>
        <p:txBody>
          <a:bodyPr/>
          <a:lstStyle>
            <a:lvl1pPr algn="ctr">
              <a:defRPr sz="3600" b="1">
                <a:latin typeface="Times New Roman"/>
                <a:ea typeface="Times New Roman"/>
                <a:cs typeface="Times New Roman"/>
                <a:sym typeface="Times New Roman"/>
              </a:defRPr>
            </a:lvl1pPr>
          </a:lstStyle>
          <a:p>
            <a:r>
              <a:t>ABSTRACT</a:t>
            </a:r>
          </a:p>
        </p:txBody>
      </p:sp>
      <p:sp>
        <p:nvSpPr>
          <p:cNvPr id="103" name="Content Placeholder 2"/>
          <p:cNvSpPr txBox="1">
            <a:spLocks noGrp="1"/>
          </p:cNvSpPr>
          <p:nvPr>
            <p:ph type="body" idx="1"/>
          </p:nvPr>
        </p:nvSpPr>
        <p:spPr>
          <a:prstGeom prst="rect">
            <a:avLst/>
          </a:prstGeom>
        </p:spPr>
        <p:txBody>
          <a:bodyPr/>
          <a:lstStyle>
            <a:lvl1pPr marL="0" indent="0" algn="just">
              <a:lnSpc>
                <a:spcPct val="81000"/>
              </a:lnSpc>
              <a:buSzTx/>
              <a:buNone/>
              <a:defRPr sz="2000">
                <a:latin typeface="Times New Roman"/>
                <a:ea typeface="Times New Roman"/>
                <a:cs typeface="Times New Roman"/>
                <a:sym typeface="Times New Roman"/>
              </a:defRPr>
            </a:lvl1pPr>
          </a:lstStyle>
          <a:p>
            <a:r>
              <a:t>Object recognition is a computer vision technique for identifying objects in images or videos. Object recognition is a key output of deep learning and machine learning algorithms. When humans look at a photograph or watch a video, we can readily spot people, objects, scenes, and visual details.To develop a system which is used to recognize different objects in each frame of the video in video surveillance system and to give an alert when some animals enter into the residential premises.Image processing is used to extract the images from video.Deep learning is used to train the system to identify a different objects and to detect the objects.Big data applications are consuming most of the space in industry and research area. Among the widespread examples of big data, the role of video streams from CCTV cameras is equally important as other sources like social media data, sensor data, agri- culture data, medical data and data evolved from space research. Surveillance videos have a major contribution in unstructured big data. CCTV cameras are implemented in all places where security having much importance. Manual surveillance seems tedious and time consuming. Security can be defined in different terms in different contexts like theft identification, violence detection, chances of explosion etc.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1"/>
          <p:cNvSpPr txBox="1">
            <a:spLocks noGrp="1"/>
          </p:cNvSpPr>
          <p:nvPr>
            <p:ph type="title"/>
          </p:nvPr>
        </p:nvSpPr>
        <p:spPr>
          <a:prstGeom prst="rect">
            <a:avLst/>
          </a:prstGeom>
        </p:spPr>
        <p:txBody>
          <a:bodyPr/>
          <a:lstStyle>
            <a:lvl1pPr algn="ctr">
              <a:defRPr sz="3600" b="1">
                <a:latin typeface="Times New Roman"/>
                <a:ea typeface="Times New Roman"/>
                <a:cs typeface="Times New Roman"/>
                <a:sym typeface="Times New Roman"/>
              </a:defRPr>
            </a:lvl1pPr>
          </a:lstStyle>
          <a:p>
            <a:r>
              <a:t>OBJECTIVE</a:t>
            </a:r>
          </a:p>
        </p:txBody>
      </p:sp>
      <p:sp>
        <p:nvSpPr>
          <p:cNvPr id="106" name="Content Placeholder 2"/>
          <p:cNvSpPr txBox="1">
            <a:spLocks noGrp="1"/>
          </p:cNvSpPr>
          <p:nvPr>
            <p:ph type="body" idx="1"/>
          </p:nvPr>
        </p:nvSpPr>
        <p:spPr>
          <a:prstGeom prst="rect">
            <a:avLst/>
          </a:prstGeom>
        </p:spPr>
        <p:txBody>
          <a:bodyPr/>
          <a:lstStyle/>
          <a:p>
            <a:pPr marL="45878" indent="-45878" algn="just">
              <a:buFontTx/>
              <a:defRPr sz="2000">
                <a:latin typeface="Times New Roman"/>
                <a:ea typeface="Times New Roman"/>
                <a:cs typeface="Times New Roman"/>
                <a:sym typeface="Times New Roman"/>
              </a:defRPr>
            </a:pPr>
            <a:r>
              <a:t>In our country there is a lack of shortage for surveillance system due to high cost, to over come this shortage we came up with this technique.</a:t>
            </a:r>
          </a:p>
          <a:p>
            <a:pPr marL="45878" indent="-45878" algn="just">
              <a:buFontTx/>
              <a:defRPr sz="2000">
                <a:latin typeface="Times New Roman"/>
                <a:ea typeface="Times New Roman"/>
                <a:cs typeface="Times New Roman"/>
                <a:sym typeface="Times New Roman"/>
              </a:defRPr>
            </a:pPr>
            <a:r>
              <a:t>The main goal is to detect both persons and objects for clear cut surveillance and ease for recognition of objects.</a:t>
            </a:r>
          </a:p>
          <a:p>
            <a:pPr marL="45878" indent="-45878" algn="just">
              <a:buFontTx/>
              <a:defRPr sz="2000">
                <a:latin typeface="Times New Roman"/>
                <a:ea typeface="Times New Roman"/>
                <a:cs typeface="Times New Roman"/>
                <a:sym typeface="Times New Roman"/>
              </a:defRPr>
            </a:pPr>
            <a:r>
              <a:t>It also differentiate between both persons and animals, when a person is detected in  the program shows green frame across the person.</a:t>
            </a:r>
          </a:p>
          <a:p>
            <a:pPr marL="45878" indent="-45878" algn="just">
              <a:buFontTx/>
              <a:defRPr sz="2000">
                <a:latin typeface="Times New Roman"/>
                <a:ea typeface="Times New Roman"/>
                <a:cs typeface="Times New Roman"/>
                <a:sym typeface="Times New Roman"/>
              </a:defRPr>
            </a:pPr>
            <a:r>
              <a:t>If an animal is detected in the camera then red frame will come across the animals and the same with objects.</a:t>
            </a:r>
          </a:p>
        </p:txBody>
      </p:sp>
      <p:pic>
        <p:nvPicPr>
          <p:cNvPr id="107" name="Picture 2" descr="Picture 2"/>
          <p:cNvPicPr>
            <a:picLocks noChangeAspect="1"/>
          </p:cNvPicPr>
          <p:nvPr/>
        </p:nvPicPr>
        <p:blipFill>
          <a:blip r:embed="rId2">
            <a:extLst/>
          </a:blip>
          <a:stretch>
            <a:fillRect/>
          </a:stretch>
        </p:blipFill>
        <p:spPr>
          <a:xfrm>
            <a:off x="3647325" y="4335693"/>
            <a:ext cx="3821987" cy="1541128"/>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1"/>
          <p:cNvSpPr txBox="1">
            <a:spLocks noGrp="1"/>
          </p:cNvSpPr>
          <p:nvPr>
            <p:ph type="title"/>
          </p:nvPr>
        </p:nvSpPr>
        <p:spPr>
          <a:prstGeom prst="rect">
            <a:avLst/>
          </a:prstGeom>
        </p:spPr>
        <p:txBody>
          <a:bodyPr/>
          <a:lstStyle>
            <a:lvl1pPr algn="ctr">
              <a:defRPr sz="3600" b="1">
                <a:latin typeface="Times New Roman"/>
                <a:ea typeface="Times New Roman"/>
                <a:cs typeface="Times New Roman"/>
                <a:sym typeface="Times New Roman"/>
              </a:defRPr>
            </a:lvl1pPr>
          </a:lstStyle>
          <a:p>
            <a:r>
              <a:t>LITERATURE REVIEW</a:t>
            </a:r>
          </a:p>
        </p:txBody>
      </p:sp>
      <p:sp>
        <p:nvSpPr>
          <p:cNvPr id="110" name="Content Placeholder 2"/>
          <p:cNvSpPr txBox="1">
            <a:spLocks noGrp="1"/>
          </p:cNvSpPr>
          <p:nvPr>
            <p:ph type="body" idx="1"/>
          </p:nvPr>
        </p:nvSpPr>
        <p:spPr>
          <a:xfrm>
            <a:off x="838200" y="1825625"/>
            <a:ext cx="10515600" cy="4523805"/>
          </a:xfrm>
          <a:prstGeom prst="rect">
            <a:avLst/>
          </a:prstGeom>
        </p:spPr>
        <p:txBody>
          <a:bodyPr/>
          <a:lstStyle/>
          <a:p>
            <a:pPr marL="0" indent="0" algn="just">
              <a:buSzTx/>
              <a:buNone/>
              <a:defRPr sz="2000" b="1">
                <a:latin typeface="Times New Roman"/>
                <a:ea typeface="Times New Roman"/>
                <a:cs typeface="Times New Roman"/>
                <a:sym typeface="Times New Roman"/>
              </a:defRPr>
            </a:pPr>
            <a:r>
              <a:t>REVIEW 1:</a:t>
            </a:r>
          </a:p>
          <a:p>
            <a:pPr marL="0" indent="0" algn="just">
              <a:buSzTx/>
              <a:buNone/>
              <a:defRPr sz="2000" b="1">
                <a:latin typeface="Times New Roman"/>
                <a:ea typeface="Times New Roman"/>
                <a:cs typeface="Times New Roman"/>
                <a:sym typeface="Times New Roman"/>
              </a:defRPr>
            </a:pPr>
            <a:endParaRPr/>
          </a:p>
          <a:p>
            <a:pPr marL="0" indent="0" algn="just">
              <a:buSzTx/>
              <a:buNone/>
              <a:defRPr sz="2000" b="1">
                <a:latin typeface="Times New Roman"/>
                <a:ea typeface="Times New Roman"/>
                <a:cs typeface="Times New Roman"/>
                <a:sym typeface="Times New Roman"/>
              </a:defRPr>
            </a:pPr>
            <a:r>
              <a:t>TITLE : </a:t>
            </a:r>
            <a:r>
              <a:rPr b="0"/>
              <a:t>”Transfer learning based object detection by using convolutional neutral networks.</a:t>
            </a:r>
          </a:p>
          <a:p>
            <a:pPr marL="0" indent="0" algn="just">
              <a:buSzTx/>
              <a:buNone/>
              <a:defRPr sz="2000" b="1">
                <a:latin typeface="Times New Roman"/>
                <a:ea typeface="Times New Roman"/>
                <a:cs typeface="Times New Roman"/>
                <a:sym typeface="Times New Roman"/>
              </a:defRPr>
            </a:pPr>
            <a:r>
              <a:t>AUTHORS NAME : Ms Bulbul Bamne, Ms Neha Shrivatava,</a:t>
            </a:r>
            <a:endParaRPr sz="1100"/>
          </a:p>
          <a:p>
            <a:pPr marL="0" indent="0" algn="just">
              <a:buSzTx/>
              <a:buNone/>
              <a:defRPr sz="2000" b="1">
                <a:latin typeface="Times New Roman"/>
                <a:ea typeface="Times New Roman"/>
                <a:cs typeface="Times New Roman"/>
                <a:sym typeface="Times New Roman"/>
              </a:defRPr>
            </a:pPr>
            <a:r>
              <a:t>PUBLISHED ON : 2020 July. </a:t>
            </a:r>
          </a:p>
          <a:p>
            <a:pPr marL="0" indent="0" algn="just">
              <a:buSzTx/>
              <a:buNone/>
              <a:defRPr sz="2000" b="1">
                <a:latin typeface="Times New Roman"/>
                <a:ea typeface="Times New Roman"/>
                <a:cs typeface="Times New Roman"/>
                <a:sym typeface="Times New Roman"/>
              </a:defRPr>
            </a:pPr>
            <a:r>
              <a:t>METHOD USED : </a:t>
            </a:r>
            <a:r>
              <a:rPr b="0"/>
              <a:t>R-CNN,SSD</a:t>
            </a:r>
          </a:p>
          <a:p>
            <a:pPr marL="0" indent="0" algn="just">
              <a:buSzTx/>
              <a:buNone/>
              <a:defRPr sz="2000" b="1">
                <a:latin typeface="Times New Roman"/>
                <a:ea typeface="Times New Roman"/>
                <a:cs typeface="Times New Roman"/>
                <a:sym typeface="Times New Roman"/>
              </a:defRPr>
            </a:pPr>
            <a:r>
              <a:t>EXISTING TECHNOLOGY </a:t>
            </a:r>
            <a:r>
              <a:rPr b="0"/>
              <a:t>:It detects only the images. The fields like Artificial Intelligence, Speech recognition, face recognition.</a:t>
            </a:r>
            <a:endParaRPr sz="1100"/>
          </a:p>
          <a:p>
            <a:pPr marL="0" indent="0" algn="just">
              <a:buSzTx/>
              <a:buNone/>
              <a:defRPr sz="2000" b="1">
                <a:latin typeface="Times New Roman"/>
                <a:ea typeface="Times New Roman"/>
                <a:cs typeface="Times New Roman"/>
                <a:sym typeface="Times New Roman"/>
              </a:defRPr>
            </a:pPr>
            <a:r>
              <a:t>ADVANTAGE</a:t>
            </a:r>
            <a:r>
              <a:rPr b="0"/>
              <a:t> : Easily captures and interprets the data.</a:t>
            </a:r>
          </a:p>
          <a:p>
            <a:pPr marL="0" indent="0" algn="just">
              <a:buSzTx/>
              <a:buNone/>
              <a:defRPr sz="2000" b="1">
                <a:latin typeface="Times New Roman"/>
                <a:ea typeface="Times New Roman"/>
                <a:cs typeface="Times New Roman"/>
                <a:sym typeface="Times New Roman"/>
              </a:defRPr>
            </a:pPr>
            <a:r>
              <a:t>FUTURE SCOPE : </a:t>
            </a:r>
            <a:r>
              <a:rPr b="0"/>
              <a:t>Bank Surveillance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ontent Placeholder 2"/>
          <p:cNvSpPr txBox="1">
            <a:spLocks noGrp="1"/>
          </p:cNvSpPr>
          <p:nvPr>
            <p:ph type="body" idx="1"/>
          </p:nvPr>
        </p:nvSpPr>
        <p:spPr>
          <a:xfrm>
            <a:off x="838200" y="568167"/>
            <a:ext cx="10515600" cy="5608801"/>
          </a:xfrm>
          <a:prstGeom prst="rect">
            <a:avLst/>
          </a:prstGeom>
        </p:spPr>
        <p:txBody>
          <a:bodyPr/>
          <a:lstStyle/>
          <a:p>
            <a:pPr marL="0" indent="0" algn="just">
              <a:buSzTx/>
              <a:buNone/>
              <a:defRPr sz="2400" b="1">
                <a:latin typeface="Times New Roman"/>
                <a:ea typeface="Times New Roman"/>
                <a:cs typeface="Times New Roman"/>
                <a:sym typeface="Times New Roman"/>
              </a:defRPr>
            </a:pPr>
            <a:r>
              <a:t>REVIEW 2:</a:t>
            </a:r>
          </a:p>
          <a:p>
            <a:pPr marL="0" indent="0" algn="just">
              <a:buSzTx/>
              <a:buNone/>
              <a:defRPr sz="2400" b="1">
                <a:latin typeface="Times New Roman"/>
                <a:ea typeface="Times New Roman"/>
                <a:cs typeface="Times New Roman"/>
                <a:sym typeface="Times New Roman"/>
              </a:defRPr>
            </a:pPr>
            <a:endParaRPr/>
          </a:p>
          <a:p>
            <a:pPr marL="0" indent="0" algn="just">
              <a:buSzTx/>
              <a:buNone/>
              <a:defRPr sz="2000" b="1">
                <a:latin typeface="Times New Roman"/>
                <a:ea typeface="Times New Roman"/>
                <a:cs typeface="Times New Roman"/>
                <a:sym typeface="Times New Roman"/>
              </a:defRPr>
            </a:pPr>
            <a:r>
              <a:t>TITLE : </a:t>
            </a:r>
            <a:r>
              <a:rPr b="0"/>
              <a:t>”Salient Object Detection ”</a:t>
            </a:r>
          </a:p>
          <a:p>
            <a:pPr marL="0" indent="0" algn="just">
              <a:buSzTx/>
              <a:buNone/>
              <a:defRPr sz="2000" b="1">
                <a:latin typeface="Times New Roman"/>
                <a:ea typeface="Times New Roman"/>
                <a:cs typeface="Times New Roman"/>
                <a:sym typeface="Times New Roman"/>
              </a:defRPr>
            </a:pPr>
            <a:r>
              <a:t>AUTHORS NAME : Ali Borji , Ming- Ming Cheng ,Huaizu Jiang and Jia Li</a:t>
            </a:r>
            <a:r>
              <a:rPr b="0"/>
              <a:t>.</a:t>
            </a:r>
          </a:p>
          <a:p>
            <a:pPr marL="0" indent="0" algn="just">
              <a:buSzTx/>
              <a:buNone/>
              <a:defRPr sz="2000" b="1">
                <a:latin typeface="Times New Roman"/>
                <a:ea typeface="Times New Roman"/>
                <a:cs typeface="Times New Roman"/>
                <a:sym typeface="Times New Roman"/>
              </a:defRPr>
            </a:pPr>
            <a:r>
              <a:t>PUBLISHED ON : December 2015.</a:t>
            </a:r>
          </a:p>
          <a:p>
            <a:pPr marL="0" indent="0" algn="just">
              <a:buSzTx/>
              <a:buNone/>
              <a:defRPr sz="2000" b="1">
                <a:latin typeface="Times New Roman"/>
                <a:ea typeface="Times New Roman"/>
                <a:cs typeface="Times New Roman"/>
                <a:sym typeface="Times New Roman"/>
              </a:defRPr>
            </a:pPr>
            <a:r>
              <a:t>METHOD USED :AAM Model, ECSSD, PASCAL-S AND DUT-OMRONEXISTING </a:t>
            </a:r>
          </a:p>
          <a:p>
            <a:pPr marL="0" indent="0" algn="just">
              <a:buSzTx/>
              <a:buNone/>
              <a:defRPr sz="2000" b="1">
                <a:latin typeface="Times New Roman"/>
                <a:ea typeface="Times New Roman"/>
                <a:cs typeface="Times New Roman"/>
                <a:sym typeface="Times New Roman"/>
              </a:defRPr>
            </a:pPr>
            <a:r>
              <a:t>EXISTING TECHNOLOGY:</a:t>
            </a:r>
            <a:r>
              <a:rPr b="0"/>
              <a:t> Salient object detection, saliency, explicit saliency, visual attention, regions of interest, object, segmentation, interestingness, importance, eye movements</a:t>
            </a:r>
          </a:p>
          <a:p>
            <a:pPr marL="0" indent="0" algn="just">
              <a:buSzTx/>
              <a:buNone/>
              <a:defRPr sz="2000" b="1">
                <a:latin typeface="Times New Roman"/>
                <a:ea typeface="Times New Roman"/>
                <a:cs typeface="Times New Roman"/>
                <a:sym typeface="Times New Roman"/>
              </a:defRPr>
            </a:pPr>
            <a:r>
              <a:t>ADVANTAGES : </a:t>
            </a:r>
            <a:r>
              <a:rPr b="0"/>
              <a:t>Ease of understanding.</a:t>
            </a:r>
          </a:p>
          <a:p>
            <a:pPr marL="0" indent="0" algn="just">
              <a:buSzTx/>
              <a:buNone/>
              <a:defRPr sz="2000" b="1">
                <a:latin typeface="Times New Roman"/>
                <a:ea typeface="Times New Roman"/>
                <a:cs typeface="Times New Roman"/>
                <a:sym typeface="Times New Roman"/>
              </a:defRPr>
            </a:pPr>
            <a:r>
              <a:t>FUTURE SCOPE : </a:t>
            </a:r>
            <a:r>
              <a:rPr b="0"/>
              <a:t>In Storage areas and lockers.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ontent Placeholder 2"/>
          <p:cNvSpPr txBox="1">
            <a:spLocks noGrp="1"/>
          </p:cNvSpPr>
          <p:nvPr>
            <p:ph type="body" idx="1"/>
          </p:nvPr>
        </p:nvSpPr>
        <p:spPr>
          <a:xfrm>
            <a:off x="838200" y="692458"/>
            <a:ext cx="10515600" cy="5672833"/>
          </a:xfrm>
          <a:prstGeom prst="rect">
            <a:avLst/>
          </a:prstGeom>
        </p:spPr>
        <p:txBody>
          <a:bodyPr/>
          <a:lstStyle/>
          <a:p>
            <a:pPr marL="0" indent="0" algn="just">
              <a:buSzTx/>
              <a:buNone/>
              <a:defRPr sz="2400" b="1">
                <a:latin typeface="Times New Roman"/>
                <a:ea typeface="Times New Roman"/>
                <a:cs typeface="Times New Roman"/>
                <a:sym typeface="Times New Roman"/>
              </a:defRPr>
            </a:pPr>
            <a:r>
              <a:t>REVIEW 3:</a:t>
            </a:r>
          </a:p>
          <a:p>
            <a:pPr marL="0" indent="0" algn="just">
              <a:buSzTx/>
              <a:buNone/>
              <a:defRPr sz="2400" b="1">
                <a:latin typeface="Times New Roman"/>
                <a:ea typeface="Times New Roman"/>
                <a:cs typeface="Times New Roman"/>
                <a:sym typeface="Times New Roman"/>
              </a:defRPr>
            </a:pPr>
            <a:endParaRPr/>
          </a:p>
          <a:p>
            <a:pPr marL="0" indent="0" algn="just">
              <a:buSzTx/>
              <a:buNone/>
              <a:defRPr sz="1800" b="1">
                <a:latin typeface="Times New Roman"/>
                <a:ea typeface="Times New Roman"/>
                <a:cs typeface="Times New Roman"/>
                <a:sym typeface="Times New Roman"/>
              </a:defRPr>
            </a:pPr>
            <a:r>
              <a:t>TITLE : </a:t>
            </a:r>
            <a:r>
              <a:rPr b="0"/>
              <a:t>”A review of object detection based on deep learning ”</a:t>
            </a:r>
          </a:p>
          <a:p>
            <a:pPr marL="0" indent="0" algn="just">
              <a:buSzTx/>
              <a:buNone/>
              <a:defRPr sz="1800" b="1">
                <a:latin typeface="Times New Roman"/>
                <a:ea typeface="Times New Roman"/>
                <a:cs typeface="Times New Roman"/>
                <a:sym typeface="Times New Roman"/>
              </a:defRPr>
            </a:pPr>
            <a:r>
              <a:t>AUTHORS NAME :</a:t>
            </a:r>
            <a:r>
              <a:rPr b="0"/>
              <a:t>Youzi xiao Zhiqiang Tian, Jiachen Yu, Yinshu Zhang Shuai Liu Shaoyi Du Xuguang Lan. </a:t>
            </a:r>
          </a:p>
          <a:p>
            <a:pPr marL="0" indent="0" algn="just">
              <a:buSzTx/>
              <a:buNone/>
              <a:defRPr sz="1800" b="1">
                <a:latin typeface="Times New Roman"/>
                <a:ea typeface="Times New Roman"/>
                <a:cs typeface="Times New Roman"/>
                <a:sym typeface="Times New Roman"/>
              </a:defRPr>
            </a:pPr>
            <a:r>
              <a:t>PUBLISHED ON : 2020.</a:t>
            </a:r>
          </a:p>
          <a:p>
            <a:pPr marL="0" indent="0" algn="just">
              <a:buSzTx/>
              <a:buNone/>
              <a:defRPr sz="1800" b="1">
                <a:latin typeface="Times New Roman"/>
                <a:ea typeface="Times New Roman"/>
                <a:cs typeface="Times New Roman"/>
                <a:sym typeface="Times New Roman"/>
              </a:defRPr>
            </a:pPr>
            <a:r>
              <a:t>METHOD USED :Low level and high level image features, DCNN.</a:t>
            </a:r>
            <a:r>
              <a:rPr b="0"/>
              <a:t>.</a:t>
            </a:r>
          </a:p>
          <a:p>
            <a:pPr marL="0" indent="0" algn="just">
              <a:buSzTx/>
              <a:buNone/>
              <a:defRPr sz="1800" b="1">
                <a:latin typeface="Times New Roman"/>
                <a:ea typeface="Times New Roman"/>
                <a:cs typeface="Times New Roman"/>
                <a:sym typeface="Times New Roman"/>
              </a:defRPr>
            </a:pPr>
            <a:r>
              <a:t>EXISTING TECHNOLOGY </a:t>
            </a:r>
            <a:r>
              <a:rPr b="0"/>
              <a:t>:It is for logo detection, video detection, text detection, pedestrian detection, medical image detection.</a:t>
            </a:r>
          </a:p>
          <a:p>
            <a:pPr marL="0" indent="0" algn="just">
              <a:buSzTx/>
              <a:buNone/>
              <a:defRPr sz="1800" b="1">
                <a:latin typeface="Times New Roman"/>
                <a:ea typeface="Times New Roman"/>
                <a:cs typeface="Times New Roman"/>
                <a:sym typeface="Times New Roman"/>
              </a:defRPr>
            </a:pPr>
            <a:r>
              <a:t>ADVANTAGES : </a:t>
            </a:r>
            <a:r>
              <a:rPr b="0"/>
              <a:t>Easily detect objects.</a:t>
            </a:r>
          </a:p>
          <a:p>
            <a:pPr marL="0" indent="0" algn="just">
              <a:buSzTx/>
              <a:buNone/>
              <a:defRPr sz="1800" b="1">
                <a:latin typeface="Times New Roman"/>
                <a:ea typeface="Times New Roman"/>
                <a:cs typeface="Times New Roman"/>
                <a:sym typeface="Times New Roman"/>
              </a:defRPr>
            </a:pPr>
            <a:r>
              <a:t>FUTURE SCOPE :</a:t>
            </a:r>
            <a:r>
              <a:rPr b="0"/>
              <a:t>Very easy to produce the output.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ontent Placeholder 2"/>
          <p:cNvSpPr txBox="1">
            <a:spLocks noGrp="1"/>
          </p:cNvSpPr>
          <p:nvPr>
            <p:ph type="body" sz="half" idx="1"/>
          </p:nvPr>
        </p:nvSpPr>
        <p:spPr>
          <a:xfrm>
            <a:off x="838200" y="3533313"/>
            <a:ext cx="10515600" cy="2643653"/>
          </a:xfrm>
          <a:prstGeom prst="rect">
            <a:avLst/>
          </a:prstGeom>
        </p:spPr>
        <p:txBody>
          <a:bodyPr/>
          <a:lstStyle/>
          <a:p>
            <a:pPr marL="0" indent="0">
              <a:lnSpc>
                <a:spcPct val="81000"/>
              </a:lnSpc>
              <a:buSzTx/>
              <a:buNone/>
              <a:defRPr sz="2400" b="1">
                <a:latin typeface="Times New Roman"/>
                <a:ea typeface="Times New Roman"/>
                <a:cs typeface="Times New Roman"/>
                <a:sym typeface="Times New Roman"/>
              </a:defRPr>
            </a:pPr>
            <a:r>
              <a:t>DISADVANTAGE:</a:t>
            </a:r>
          </a:p>
          <a:p>
            <a:pPr marL="0" indent="0">
              <a:lnSpc>
                <a:spcPct val="81000"/>
              </a:lnSpc>
              <a:buSzTx/>
              <a:buNone/>
              <a:defRPr sz="2400" b="1">
                <a:latin typeface="Times New Roman"/>
                <a:ea typeface="Times New Roman"/>
                <a:cs typeface="Times New Roman"/>
                <a:sym typeface="Times New Roman"/>
              </a:defRPr>
            </a:pPr>
            <a:endParaRPr/>
          </a:p>
          <a:p>
            <a:pPr marL="254000" indent="-254000" algn="just">
              <a:lnSpc>
                <a:spcPct val="81000"/>
              </a:lnSpc>
              <a:defRPr sz="2000">
                <a:latin typeface="Times New Roman"/>
                <a:ea typeface="Times New Roman"/>
                <a:cs typeface="Times New Roman"/>
                <a:sym typeface="Times New Roman"/>
              </a:defRPr>
            </a:pPr>
            <a:r>
              <a:t>Requires huge hardware</a:t>
            </a:r>
            <a:r>
              <a:rPr sz="1800"/>
              <a:t>.</a:t>
            </a:r>
          </a:p>
          <a:p>
            <a:pPr algn="just">
              <a:lnSpc>
                <a:spcPct val="81000"/>
              </a:lnSpc>
              <a:defRPr sz="1800">
                <a:latin typeface="Times New Roman"/>
                <a:ea typeface="Times New Roman"/>
                <a:cs typeface="Times New Roman"/>
                <a:sym typeface="Times New Roman"/>
              </a:defRPr>
            </a:pPr>
            <a:r>
              <a:t>Should monitor in person.</a:t>
            </a:r>
          </a:p>
          <a:p>
            <a:pPr algn="just">
              <a:lnSpc>
                <a:spcPct val="81000"/>
              </a:lnSpc>
              <a:defRPr sz="1800">
                <a:latin typeface="Times New Roman"/>
                <a:ea typeface="Times New Roman"/>
                <a:cs typeface="Times New Roman"/>
                <a:sym typeface="Times New Roman"/>
              </a:defRPr>
            </a:pPr>
            <a:r>
              <a:t>Low accuracy.</a:t>
            </a:r>
          </a:p>
          <a:p>
            <a:pPr algn="just">
              <a:lnSpc>
                <a:spcPct val="81000"/>
              </a:lnSpc>
              <a:defRPr sz="1800">
                <a:latin typeface="Times New Roman"/>
                <a:ea typeface="Times New Roman"/>
                <a:cs typeface="Times New Roman"/>
                <a:sym typeface="Times New Roman"/>
              </a:defRPr>
            </a:pPr>
            <a:r>
              <a:t>Low frame capture.</a:t>
            </a:r>
          </a:p>
        </p:txBody>
      </p:sp>
      <p:sp>
        <p:nvSpPr>
          <p:cNvPr id="117" name="Content Placeholder 2"/>
          <p:cNvSpPr txBox="1"/>
          <p:nvPr/>
        </p:nvSpPr>
        <p:spPr>
          <a:xfrm>
            <a:off x="883919" y="681037"/>
            <a:ext cx="10424161" cy="26436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algn="ctr" defTabSz="859536">
              <a:lnSpc>
                <a:spcPct val="90000"/>
              </a:lnSpc>
              <a:spcBef>
                <a:spcPts val="900"/>
              </a:spcBef>
              <a:defRPr sz="3600" b="1">
                <a:latin typeface="Times New Roman"/>
                <a:ea typeface="Times New Roman"/>
                <a:cs typeface="Times New Roman"/>
                <a:sym typeface="Times New Roman"/>
              </a:defRPr>
            </a:pPr>
            <a:r>
              <a:t>EXISTING SYSTEM</a:t>
            </a:r>
            <a:endParaRPr sz="2600"/>
          </a:p>
          <a:p>
            <a:pPr algn="ctr" defTabSz="859536">
              <a:lnSpc>
                <a:spcPct val="90000"/>
              </a:lnSpc>
              <a:spcBef>
                <a:spcPts val="900"/>
              </a:spcBef>
              <a:defRPr sz="2600" b="1">
                <a:latin typeface="Times New Roman"/>
                <a:ea typeface="Times New Roman"/>
                <a:cs typeface="Times New Roman"/>
                <a:sym typeface="Times New Roman"/>
              </a:defRPr>
            </a:pPr>
            <a:endParaRPr sz="2600"/>
          </a:p>
          <a:p>
            <a:pPr marL="238758" indent="-238758" algn="just" defTabSz="859536">
              <a:lnSpc>
                <a:spcPct val="90000"/>
              </a:lnSpc>
              <a:spcBef>
                <a:spcPts val="900"/>
              </a:spcBef>
              <a:buSzPct val="100000"/>
              <a:buFont typeface="Arial"/>
              <a:buChar char="•"/>
              <a:defRPr sz="2000">
                <a:latin typeface="Times New Roman"/>
                <a:ea typeface="Times New Roman"/>
                <a:cs typeface="Times New Roman"/>
                <a:sym typeface="Times New Roman"/>
              </a:defRPr>
            </a:pPr>
            <a:r>
              <a:t>The present surveillance system has poor object recognition ability and not much accurate and can be easily manipulated by some experts</a:t>
            </a:r>
            <a:r>
              <a:rPr sz="1800"/>
              <a:t>. </a:t>
            </a:r>
            <a:endParaRPr sz="2600"/>
          </a:p>
          <a:p>
            <a:pPr marL="238758" indent="-238758" algn="just" defTabSz="859536">
              <a:lnSpc>
                <a:spcPct val="90000"/>
              </a:lnSpc>
              <a:spcBef>
                <a:spcPts val="900"/>
              </a:spcBef>
              <a:buSzPct val="100000"/>
              <a:buFont typeface="Arial"/>
              <a:buChar char="•"/>
              <a:defRPr sz="2000">
                <a:latin typeface="Times New Roman"/>
                <a:ea typeface="Times New Roman"/>
                <a:cs typeface="Times New Roman"/>
                <a:sym typeface="Times New Roman"/>
              </a:defRPr>
            </a:pPr>
            <a:r>
              <a:t>It cannot differentiate between persons and objects</a:t>
            </a:r>
            <a:r>
              <a:rPr sz="1800"/>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ontent Placeholder 2"/>
          <p:cNvSpPr txBox="1"/>
          <p:nvPr/>
        </p:nvSpPr>
        <p:spPr>
          <a:xfrm>
            <a:off x="883919" y="681037"/>
            <a:ext cx="10424161" cy="26436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algn="ctr">
              <a:lnSpc>
                <a:spcPct val="90000"/>
              </a:lnSpc>
              <a:spcBef>
                <a:spcPts val="1000"/>
              </a:spcBef>
              <a:defRPr sz="3600" b="1">
                <a:latin typeface="Times New Roman"/>
                <a:ea typeface="Times New Roman"/>
                <a:cs typeface="Times New Roman"/>
                <a:sym typeface="Times New Roman"/>
              </a:defRPr>
            </a:pPr>
            <a:r>
              <a:t>PROPOSED SYSTEM</a:t>
            </a:r>
            <a:endParaRPr sz="2800"/>
          </a:p>
          <a:p>
            <a:pPr algn="ctr">
              <a:lnSpc>
                <a:spcPct val="90000"/>
              </a:lnSpc>
              <a:spcBef>
                <a:spcPts val="1000"/>
              </a:spcBef>
              <a:defRPr sz="2800" b="1">
                <a:latin typeface="Times New Roman"/>
                <a:ea typeface="Times New Roman"/>
                <a:cs typeface="Times New Roman"/>
                <a:sym typeface="Times New Roman"/>
              </a:defRPr>
            </a:pPr>
            <a:endParaRPr sz="2800"/>
          </a:p>
          <a:p>
            <a:pPr marL="228600" indent="-228600" algn="just">
              <a:lnSpc>
                <a:spcPct val="90000"/>
              </a:lnSpc>
              <a:spcBef>
                <a:spcPts val="1000"/>
              </a:spcBef>
              <a:buSzPct val="100000"/>
              <a:buFont typeface="Arial"/>
              <a:buChar char="•"/>
              <a:defRPr sz="2000">
                <a:latin typeface="Times New Roman"/>
                <a:ea typeface="Times New Roman"/>
                <a:cs typeface="Times New Roman"/>
                <a:sym typeface="Times New Roman"/>
              </a:defRPr>
            </a:pPr>
            <a:r>
              <a:t>In a video the images are extracted using the image processing techniques.</a:t>
            </a:r>
          </a:p>
          <a:p>
            <a:pPr marL="228600" indent="-228600" algn="just">
              <a:lnSpc>
                <a:spcPct val="90000"/>
              </a:lnSpc>
              <a:spcBef>
                <a:spcPts val="1000"/>
              </a:spcBef>
              <a:buSzPct val="100000"/>
              <a:buFont typeface="Arial"/>
              <a:buChar char="•"/>
              <a:defRPr sz="2000">
                <a:latin typeface="Times New Roman"/>
                <a:ea typeface="Times New Roman"/>
                <a:cs typeface="Times New Roman"/>
                <a:sym typeface="Times New Roman"/>
              </a:defRPr>
            </a:pPr>
            <a:r>
              <a:t>The training to identify the objects is done using deep learning.</a:t>
            </a:r>
          </a:p>
          <a:p>
            <a:pPr marL="228600" indent="-228600" algn="just">
              <a:lnSpc>
                <a:spcPct val="90000"/>
              </a:lnSpc>
              <a:spcBef>
                <a:spcPts val="1000"/>
              </a:spcBef>
              <a:buSzPct val="100000"/>
              <a:buFont typeface="Arial"/>
              <a:buChar char="•"/>
              <a:defRPr sz="2000">
                <a:latin typeface="Times New Roman"/>
                <a:ea typeface="Times New Roman"/>
                <a:cs typeface="Times New Roman"/>
                <a:sym typeface="Times New Roman"/>
              </a:defRPr>
            </a:pPr>
            <a:r>
              <a:t>The frames are extracted and the objects in each frame are identified using deep learning techniques.</a:t>
            </a:r>
          </a:p>
        </p:txBody>
      </p:sp>
      <p:sp>
        <p:nvSpPr>
          <p:cNvPr id="120" name="Content Placeholder 2"/>
          <p:cNvSpPr txBox="1"/>
          <p:nvPr/>
        </p:nvSpPr>
        <p:spPr>
          <a:xfrm>
            <a:off x="883919" y="3622087"/>
            <a:ext cx="10424161" cy="26436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a:lnSpc>
                <a:spcPct val="90000"/>
              </a:lnSpc>
              <a:spcBef>
                <a:spcPts val="1000"/>
              </a:spcBef>
              <a:defRPr sz="2400" b="1">
                <a:latin typeface="Times New Roman"/>
                <a:ea typeface="Times New Roman"/>
                <a:cs typeface="Times New Roman"/>
                <a:sym typeface="Times New Roman"/>
              </a:defRPr>
            </a:pPr>
            <a:r>
              <a:t>ADVANTAGES</a:t>
            </a:r>
            <a:r>
              <a:rPr sz="2800" b="0">
                <a:latin typeface="+mj-lt"/>
                <a:ea typeface="+mj-ea"/>
                <a:cs typeface="+mj-cs"/>
                <a:sym typeface="Calibri"/>
              </a:rPr>
              <a:t>:</a:t>
            </a:r>
          </a:p>
          <a:p>
            <a:pPr marL="64230" indent="-64230" algn="just">
              <a:lnSpc>
                <a:spcPct val="90000"/>
              </a:lnSpc>
              <a:spcBef>
                <a:spcPts val="1000"/>
              </a:spcBef>
              <a:buSzPct val="100000"/>
              <a:buChar char="•"/>
              <a:defRPr sz="2000">
                <a:latin typeface="Times New Roman"/>
                <a:ea typeface="Times New Roman"/>
                <a:cs typeface="Times New Roman"/>
                <a:sym typeface="Times New Roman"/>
              </a:defRPr>
            </a:pPr>
            <a:r>
              <a:t>Frame detection helps to identify clearly.</a:t>
            </a:r>
            <a:endParaRPr sz="2400" b="1"/>
          </a:p>
          <a:p>
            <a:pPr marL="45878" indent="-45878" algn="just">
              <a:lnSpc>
                <a:spcPct val="90000"/>
              </a:lnSpc>
              <a:spcBef>
                <a:spcPts val="1000"/>
              </a:spcBef>
              <a:buSzPct val="100000"/>
              <a:buChar char="•"/>
              <a:defRPr sz="2000">
                <a:latin typeface="Times New Roman"/>
                <a:ea typeface="Times New Roman"/>
                <a:cs typeface="Times New Roman"/>
                <a:sym typeface="Times New Roman"/>
              </a:defRPr>
            </a:pPr>
            <a:r>
              <a:t>We can get images with the help of image processing.</a:t>
            </a:r>
          </a:p>
          <a:p>
            <a:pPr marL="45878" indent="-45878" algn="just">
              <a:lnSpc>
                <a:spcPct val="90000"/>
              </a:lnSpc>
              <a:spcBef>
                <a:spcPts val="1000"/>
              </a:spcBef>
              <a:buSzPct val="100000"/>
              <a:buChar char="•"/>
              <a:defRPr sz="2000">
                <a:latin typeface="Times New Roman"/>
                <a:ea typeface="Times New Roman"/>
                <a:cs typeface="Times New Roman"/>
                <a:sym typeface="Times New Roman"/>
              </a:defRPr>
            </a:pPr>
            <a:r>
              <a:t> Objects are detected with their names.</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966</Words>
  <Application>Microsoft Office PowerPoint</Application>
  <PresentationFormat>Custom</PresentationFormat>
  <Paragraphs>124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ABSTRACT</vt:lpstr>
      <vt:lpstr>OBJECTIVE</vt:lpstr>
      <vt:lpstr>LITERATURE REVIEW</vt:lpstr>
      <vt:lpstr>PowerPoint Presentation</vt:lpstr>
      <vt:lpstr>PowerPoint Presentation</vt:lpstr>
      <vt:lpstr>PowerPoint Presentation</vt:lpstr>
      <vt:lpstr>PowerPoint Presentation</vt:lpstr>
      <vt:lpstr>      FLOW DIAGRAM</vt:lpstr>
      <vt:lpstr>                            MODULES</vt:lpstr>
      <vt:lpstr>                                  MODULES</vt:lpstr>
      <vt:lpstr>HARDWARE  COMPONENTS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KHEMAPRIYA.CSE</dc:creator>
  <cp:lastModifiedBy>KHEMAPRIYA.CSE</cp:lastModifiedBy>
  <cp:revision>1</cp:revision>
  <dcterms:modified xsi:type="dcterms:W3CDTF">2022-05-11T03:57:42Z</dcterms:modified>
</cp:coreProperties>
</file>