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72" r:id="rId3"/>
    <p:sldId id="260" r:id="rId4"/>
    <p:sldId id="273" r:id="rId5"/>
    <p:sldId id="274" r:id="rId6"/>
    <p:sldId id="262" r:id="rId7"/>
    <p:sldId id="278" r:id="rId8"/>
    <p:sldId id="279" r:id="rId9"/>
    <p:sldId id="277" r:id="rId10"/>
    <p:sldId id="258" r:id="rId11"/>
    <p:sldId id="257" r:id="rId12"/>
    <p:sldId id="259" r:id="rId13"/>
    <p:sldId id="266" r:id="rId14"/>
    <p:sldId id="261" r:id="rId15"/>
    <p:sldId id="268" r:id="rId16"/>
    <p:sldId id="269" r:id="rId17"/>
    <p:sldId id="270" r:id="rId18"/>
    <p:sldId id="276" r:id="rId19"/>
    <p:sldId id="267" r:id="rId2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B8B138-0B04-46D9-ADEA-77F2818741EF}">
          <p14:sldIdLst>
            <p14:sldId id="271"/>
            <p14:sldId id="272"/>
            <p14:sldId id="260"/>
            <p14:sldId id="273"/>
            <p14:sldId id="274"/>
            <p14:sldId id="262"/>
            <p14:sldId id="278"/>
            <p14:sldId id="279"/>
            <p14:sldId id="277"/>
            <p14:sldId id="258"/>
            <p14:sldId id="257"/>
            <p14:sldId id="259"/>
            <p14:sldId id="266"/>
            <p14:sldId id="261"/>
            <p14:sldId id="268"/>
            <p14:sldId id="269"/>
            <p14:sldId id="270"/>
            <p14:sldId id="276"/>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24" autoAdjust="0"/>
  </p:normalViewPr>
  <p:slideViewPr>
    <p:cSldViewPr snapToGrid="0">
      <p:cViewPr varScale="1">
        <p:scale>
          <a:sx n="69" d="100"/>
          <a:sy n="69" d="100"/>
        </p:scale>
        <p:origin x="79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pPr/>
              <a:t>7/18/2019</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7/18/2019</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7/18/2019</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7/18/2019</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7/18/2019</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7/18/2019</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hatis.techtarget.com/definition/integrated-circuit-I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914797" y="241773"/>
            <a:ext cx="8770571" cy="1560716"/>
          </a:xfrm>
        </p:spPr>
        <p:txBody>
          <a:bodyPr>
            <a:normAutofit fontScale="9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Vehicle Speed Controlled Driving </a:t>
            </a:r>
            <a:r>
              <a:rPr lang="en-US" b="1" dirty="0">
                <a:solidFill>
                  <a:schemeClr val="tx1"/>
                </a:solidFill>
                <a:latin typeface="Times New Roman" panose="02020603050405020304" pitchFamily="18" charset="0"/>
                <a:cs typeface="Times New Roman" panose="02020603050405020304" pitchFamily="18" charset="0"/>
              </a:rPr>
              <a:t>S</a:t>
            </a:r>
            <a:r>
              <a:rPr lang="en-US" b="1" dirty="0" smtClean="0">
                <a:solidFill>
                  <a:schemeClr val="tx1"/>
                </a:solidFill>
                <a:latin typeface="Times New Roman" panose="02020603050405020304" pitchFamily="18" charset="0"/>
                <a:cs typeface="Times New Roman" panose="02020603050405020304" pitchFamily="18" charset="0"/>
              </a:rPr>
              <a:t>ystem using Wireless Sensor Network</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287780" y="2438400"/>
            <a:ext cx="8770571" cy="3651504"/>
          </a:xfrm>
        </p:spPr>
        <p:txBody>
          <a:bodyPr>
            <a:normAutofit fontScale="92500" lnSpcReduction="20000"/>
          </a:bodyPr>
          <a:lstStyle/>
          <a:p>
            <a:pPr algn="ctr">
              <a:buNone/>
            </a:pPr>
            <a:r>
              <a:rPr lang="en-US" sz="2800" b="1" dirty="0" smtClean="0">
                <a:solidFill>
                  <a:schemeClr val="accent2">
                    <a:lumMod val="75000"/>
                  </a:schemeClr>
                </a:solidFill>
                <a:latin typeface="Times New Roman" pitchFamily="18" charset="0"/>
                <a:cs typeface="Times New Roman" pitchFamily="18" charset="0"/>
              </a:rPr>
              <a:t>      Batch members</a:t>
            </a:r>
          </a:p>
          <a:p>
            <a:pPr algn="just">
              <a:buNone/>
            </a:pPr>
            <a:r>
              <a:rPr lang="en-US" b="1" dirty="0" smtClean="0">
                <a:solidFill>
                  <a:schemeClr val="tx1"/>
                </a:solidFill>
                <a:latin typeface="Times New Roman" pitchFamily="18" charset="0"/>
                <a:cs typeface="Times New Roman" pitchFamily="18" charset="0"/>
              </a:rPr>
              <a:t>                                                            1.V.Nirmalkumar</a:t>
            </a:r>
          </a:p>
          <a:p>
            <a:pPr algn="just">
              <a:buNone/>
            </a:pPr>
            <a:r>
              <a:rPr lang="en-US" b="1" dirty="0" smtClean="0">
                <a:solidFill>
                  <a:schemeClr val="tx1"/>
                </a:solidFill>
                <a:latin typeface="Times New Roman" pitchFamily="18" charset="0"/>
                <a:cs typeface="Times New Roman" pitchFamily="18" charset="0"/>
              </a:rPr>
              <a:t>                                                            2.K.Lokesh</a:t>
            </a:r>
          </a:p>
          <a:p>
            <a:pPr algn="just">
              <a:buNone/>
            </a:pPr>
            <a:r>
              <a:rPr lang="en-US" b="1" dirty="0" smtClean="0">
                <a:solidFill>
                  <a:schemeClr val="tx1"/>
                </a:solidFill>
                <a:latin typeface="Times New Roman" pitchFamily="18" charset="0"/>
                <a:cs typeface="Times New Roman" pitchFamily="18" charset="0"/>
              </a:rPr>
              <a:t>                                                            3.R.HariPrasath</a:t>
            </a:r>
          </a:p>
          <a:p>
            <a:pPr algn="just">
              <a:buNone/>
            </a:pPr>
            <a:r>
              <a:rPr lang="en-US" b="1" dirty="0" smtClean="0">
                <a:solidFill>
                  <a:schemeClr val="tx1"/>
                </a:solidFill>
                <a:latin typeface="Times New Roman" pitchFamily="18" charset="0"/>
                <a:cs typeface="Times New Roman" pitchFamily="18" charset="0"/>
              </a:rPr>
              <a:t>                                                            4.P.SureshMenon</a:t>
            </a:r>
          </a:p>
          <a:p>
            <a:pPr algn="just">
              <a:buNone/>
            </a:pPr>
            <a:r>
              <a:rPr lang="en-US" b="1" dirty="0" smtClean="0">
                <a:solidFill>
                  <a:schemeClr val="tx1"/>
                </a:solidFill>
                <a:latin typeface="Times New Roman" pitchFamily="18" charset="0"/>
                <a:cs typeface="Times New Roman" pitchFamily="18" charset="0"/>
              </a:rPr>
              <a:t>					</a:t>
            </a:r>
          </a:p>
          <a:p>
            <a:pPr algn="just">
              <a:buNone/>
            </a:pPr>
            <a:r>
              <a:rPr lang="en-US" b="1" dirty="0" smtClean="0">
                <a:solidFill>
                  <a:schemeClr val="tx1"/>
                </a:solidFill>
                <a:latin typeface="Times New Roman" pitchFamily="18" charset="0"/>
                <a:cs typeface="Times New Roman" pitchFamily="18" charset="0"/>
              </a:rPr>
              <a:t>					</a:t>
            </a:r>
            <a:r>
              <a:rPr lang="en-US" sz="2200" b="1" dirty="0" smtClean="0">
                <a:solidFill>
                  <a:schemeClr val="accent2">
                    <a:lumMod val="75000"/>
                  </a:schemeClr>
                </a:solidFill>
                <a:latin typeface="Times New Roman" pitchFamily="18" charset="0"/>
                <a:cs typeface="Times New Roman" pitchFamily="18" charset="0"/>
              </a:rPr>
              <a:t> </a:t>
            </a:r>
            <a:r>
              <a:rPr lang="en-US" sz="2600" b="1" dirty="0" smtClean="0">
                <a:solidFill>
                  <a:schemeClr val="accent2">
                    <a:lumMod val="75000"/>
                  </a:schemeClr>
                </a:solidFill>
                <a:latin typeface="Times New Roman" pitchFamily="18" charset="0"/>
                <a:cs typeface="Times New Roman" pitchFamily="18" charset="0"/>
              </a:rPr>
              <a:t>Guided by</a:t>
            </a:r>
            <a:endParaRPr lang="en-US" b="1" dirty="0" smtClean="0">
              <a:solidFill>
                <a:schemeClr val="accent2">
                  <a:lumMod val="75000"/>
                </a:schemeClr>
              </a:solidFill>
              <a:latin typeface="Times New Roman" pitchFamily="18" charset="0"/>
              <a:cs typeface="Times New Roman" pitchFamily="18" charset="0"/>
            </a:endParaRPr>
          </a:p>
          <a:p>
            <a:pPr algn="ctr">
              <a:buNone/>
            </a:pPr>
            <a:r>
              <a:rPr lang="en-US" b="1" dirty="0" smtClean="0">
                <a:solidFill>
                  <a:srgbClr val="FF0000"/>
                </a:solidFill>
                <a:latin typeface="Times New Roman" pitchFamily="18" charset="0"/>
                <a:cs typeface="Times New Roman" pitchFamily="18" charset="0"/>
              </a:rPr>
              <a:t>     Prof .T .SOMASSOUNDARAM</a:t>
            </a:r>
          </a:p>
          <a:p>
            <a:pPr algn="ctr">
              <a:buNone/>
            </a:pPr>
            <a:r>
              <a:rPr lang="en-US" b="1" dirty="0" smtClean="0">
                <a:solidFill>
                  <a:srgbClr val="FF0000"/>
                </a:solidFill>
                <a:latin typeface="Times New Roman" pitchFamily="18" charset="0"/>
                <a:cs typeface="Times New Roman" pitchFamily="18" charset="0"/>
              </a:rPr>
              <a:t>   Professor &amp; Head</a:t>
            </a:r>
            <a:endParaRPr lang="en-US" b="1" dirty="0">
              <a:solidFill>
                <a:srgbClr val="FF00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Flowchart: Terminator 3"/>
          <p:cNvSpPr/>
          <p:nvPr/>
        </p:nvSpPr>
        <p:spPr>
          <a:xfrm>
            <a:off x="3206996" y="1146090"/>
            <a:ext cx="1512168" cy="700414"/>
          </a:xfrm>
          <a:prstGeom prst="flowChartTermina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Battery</a:t>
            </a:r>
            <a:endParaRPr lang="en-IN" dirty="0">
              <a:solidFill>
                <a:schemeClr val="tx1"/>
              </a:solidFill>
              <a:latin typeface="Times New Roman" pitchFamily="18" charset="0"/>
              <a:cs typeface="Times New Roman" pitchFamily="18" charset="0"/>
            </a:endParaRPr>
          </a:p>
        </p:txBody>
      </p:sp>
      <p:sp>
        <p:nvSpPr>
          <p:cNvPr id="5" name="Flowchart: Process 4"/>
          <p:cNvSpPr/>
          <p:nvPr/>
        </p:nvSpPr>
        <p:spPr>
          <a:xfrm>
            <a:off x="2918964" y="3279522"/>
            <a:ext cx="2088232" cy="70041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Microcontroller</a:t>
            </a:r>
          </a:p>
          <a:p>
            <a:pPr algn="ctr"/>
            <a:r>
              <a:rPr lang="en-US" dirty="0" smtClean="0">
                <a:solidFill>
                  <a:schemeClr val="tx1"/>
                </a:solidFill>
                <a:latin typeface="Times New Roman" pitchFamily="18" charset="0"/>
                <a:cs typeface="Times New Roman" pitchFamily="18" charset="0"/>
              </a:rPr>
              <a:t>LPC-2148</a:t>
            </a:r>
            <a:endParaRPr lang="en-IN" dirty="0">
              <a:solidFill>
                <a:schemeClr val="tx1"/>
              </a:solidFill>
              <a:latin typeface="Times New Roman" pitchFamily="18" charset="0"/>
              <a:cs typeface="Times New Roman" pitchFamily="18" charset="0"/>
            </a:endParaRPr>
          </a:p>
        </p:txBody>
      </p:sp>
      <p:sp>
        <p:nvSpPr>
          <p:cNvPr id="6" name="Flowchart: Process 5"/>
          <p:cNvSpPr/>
          <p:nvPr/>
        </p:nvSpPr>
        <p:spPr>
          <a:xfrm>
            <a:off x="5490765" y="532087"/>
            <a:ext cx="1913154" cy="55532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Solar Panel</a:t>
            </a:r>
          </a:p>
        </p:txBody>
      </p:sp>
      <p:sp>
        <p:nvSpPr>
          <p:cNvPr id="7" name="Flowchart: Process 6"/>
          <p:cNvSpPr/>
          <p:nvPr/>
        </p:nvSpPr>
        <p:spPr>
          <a:xfrm>
            <a:off x="6277269" y="3059022"/>
            <a:ext cx="2088232" cy="79208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Zig bee</a:t>
            </a: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Rx</a:t>
            </a:r>
            <a:endParaRPr lang="en-IN" dirty="0">
              <a:solidFill>
                <a:schemeClr val="tx1"/>
              </a:solidFill>
              <a:latin typeface="Times New Roman" pitchFamily="18" charset="0"/>
              <a:cs typeface="Times New Roman" pitchFamily="18" charset="0"/>
            </a:endParaRPr>
          </a:p>
        </p:txBody>
      </p:sp>
      <p:sp>
        <p:nvSpPr>
          <p:cNvPr id="8" name="Flowchart: Process 7"/>
          <p:cNvSpPr/>
          <p:nvPr/>
        </p:nvSpPr>
        <p:spPr>
          <a:xfrm>
            <a:off x="2918964" y="4330143"/>
            <a:ext cx="2088232" cy="79208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LCD-Display</a:t>
            </a:r>
          </a:p>
        </p:txBody>
      </p:sp>
      <p:cxnSp>
        <p:nvCxnSpPr>
          <p:cNvPr id="11" name="Straight Arrow Connector 10"/>
          <p:cNvCxnSpPr>
            <a:stCxn id="4" idx="2"/>
            <a:endCxn id="16" idx="0"/>
          </p:cNvCxnSpPr>
          <p:nvPr/>
        </p:nvCxnSpPr>
        <p:spPr>
          <a:xfrm>
            <a:off x="3963080" y="1846504"/>
            <a:ext cx="0" cy="35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0"/>
          </p:cNvCxnSpPr>
          <p:nvPr/>
        </p:nvCxnSpPr>
        <p:spPr>
          <a:xfrm>
            <a:off x="3963080" y="3979936"/>
            <a:ext cx="0" cy="35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4211120" y="5695406"/>
            <a:ext cx="3286970" cy="833579"/>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Transmitter</a:t>
            </a:r>
            <a:r>
              <a:rPr lang="en-US" sz="2400" dirty="0" smtClean="0">
                <a:solidFill>
                  <a:schemeClr val="tx1"/>
                </a:solidFill>
              </a:rPr>
              <a:t> unit</a:t>
            </a:r>
            <a:endParaRPr lang="en-IN" sz="2400" dirty="0">
              <a:solidFill>
                <a:schemeClr val="tx1"/>
              </a:solidFill>
            </a:endParaRPr>
          </a:p>
        </p:txBody>
      </p:sp>
      <p:cxnSp>
        <p:nvCxnSpPr>
          <p:cNvPr id="65" name="Straight Arrow Connector 64"/>
          <p:cNvCxnSpPr/>
          <p:nvPr/>
        </p:nvCxnSpPr>
        <p:spPr>
          <a:xfrm>
            <a:off x="5049893" y="3424534"/>
            <a:ext cx="1227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2918964" y="2206424"/>
            <a:ext cx="2088232" cy="700414"/>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Battery Power</a:t>
            </a:r>
          </a:p>
          <a:p>
            <a:pPr algn="ctr"/>
            <a:r>
              <a:rPr lang="en-US" dirty="0" smtClean="0">
                <a:solidFill>
                  <a:schemeClr val="tx1"/>
                </a:solidFill>
                <a:latin typeface="Times New Roman" pitchFamily="18" charset="0"/>
                <a:cs typeface="Times New Roman" pitchFamily="18" charset="0"/>
              </a:rPr>
              <a:t>Division</a:t>
            </a:r>
          </a:p>
        </p:txBody>
      </p:sp>
      <p:cxnSp>
        <p:nvCxnSpPr>
          <p:cNvPr id="21" name="Straight Arrow Connector 20"/>
          <p:cNvCxnSpPr>
            <a:stCxn id="16" idx="2"/>
            <a:endCxn id="5" idx="0"/>
          </p:cNvCxnSpPr>
          <p:nvPr/>
        </p:nvCxnSpPr>
        <p:spPr>
          <a:xfrm>
            <a:off x="3963080" y="2906838"/>
            <a:ext cx="0" cy="37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4" idx="0"/>
          </p:cNvCxnSpPr>
          <p:nvPr/>
        </p:nvCxnSpPr>
        <p:spPr>
          <a:xfrm rot="10800000" flipV="1">
            <a:off x="3963081" y="789372"/>
            <a:ext cx="1527685" cy="3567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177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Flowchart: Terminator 3"/>
          <p:cNvSpPr/>
          <p:nvPr/>
        </p:nvSpPr>
        <p:spPr>
          <a:xfrm>
            <a:off x="3124661" y="445481"/>
            <a:ext cx="1512168" cy="700414"/>
          </a:xfrm>
          <a:prstGeom prst="flowChartTerminato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Power  unit </a:t>
            </a:r>
            <a:endParaRPr lang="en-IN" dirty="0">
              <a:solidFill>
                <a:schemeClr val="tx1"/>
              </a:solidFill>
              <a:latin typeface="Times New Roman" pitchFamily="18" charset="0"/>
              <a:cs typeface="Times New Roman" pitchFamily="18" charset="0"/>
            </a:endParaRPr>
          </a:p>
        </p:txBody>
      </p:sp>
      <p:sp>
        <p:nvSpPr>
          <p:cNvPr id="5" name="Flowchart: Process 4"/>
          <p:cNvSpPr/>
          <p:nvPr/>
        </p:nvSpPr>
        <p:spPr>
          <a:xfrm>
            <a:off x="2788334" y="1871273"/>
            <a:ext cx="2088232" cy="70041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Microcontroller</a:t>
            </a:r>
          </a:p>
          <a:p>
            <a:pPr algn="ctr"/>
            <a:r>
              <a:rPr lang="en-US" dirty="0" smtClean="0">
                <a:solidFill>
                  <a:schemeClr val="tx1"/>
                </a:solidFill>
                <a:latin typeface="Times New Roman" pitchFamily="18" charset="0"/>
                <a:cs typeface="Times New Roman" pitchFamily="18" charset="0"/>
              </a:rPr>
              <a:t>LPC-2148</a:t>
            </a:r>
            <a:endParaRPr lang="en-IN" dirty="0">
              <a:solidFill>
                <a:schemeClr val="tx1"/>
              </a:solidFill>
              <a:latin typeface="Times New Roman" pitchFamily="18" charset="0"/>
              <a:cs typeface="Times New Roman" pitchFamily="18" charset="0"/>
            </a:endParaRPr>
          </a:p>
        </p:txBody>
      </p:sp>
      <p:sp>
        <p:nvSpPr>
          <p:cNvPr id="6" name="Flowchart: Process 5"/>
          <p:cNvSpPr/>
          <p:nvPr/>
        </p:nvSpPr>
        <p:spPr>
          <a:xfrm>
            <a:off x="6316456" y="1874363"/>
            <a:ext cx="2088232" cy="792088"/>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Zig bee</a:t>
            </a:r>
            <a:endParaRPr lang="en-US" dirty="0" smtClean="0">
              <a:solidFill>
                <a:schemeClr val="tx1"/>
              </a:solidFill>
              <a:latin typeface="Times New Roman" pitchFamily="18" charset="0"/>
              <a:cs typeface="Times New Roman" pitchFamily="18" charset="0"/>
            </a:endParaRPr>
          </a:p>
          <a:p>
            <a:pPr algn="ctr"/>
            <a:r>
              <a:rPr lang="en-US" dirty="0" smtClean="0">
                <a:solidFill>
                  <a:schemeClr val="tx1"/>
                </a:solidFill>
                <a:latin typeface="Times New Roman" pitchFamily="18" charset="0"/>
                <a:cs typeface="Times New Roman" pitchFamily="18" charset="0"/>
              </a:rPr>
              <a:t>Rx</a:t>
            </a:r>
            <a:endParaRPr lang="en-IN" dirty="0">
              <a:solidFill>
                <a:schemeClr val="tx1"/>
              </a:solidFill>
              <a:latin typeface="Times New Roman" pitchFamily="18" charset="0"/>
              <a:cs typeface="Times New Roman" pitchFamily="18" charset="0"/>
            </a:endParaRPr>
          </a:p>
        </p:txBody>
      </p:sp>
      <p:sp>
        <p:nvSpPr>
          <p:cNvPr id="7" name="Flowchart: Process 6"/>
          <p:cNvSpPr/>
          <p:nvPr/>
        </p:nvSpPr>
        <p:spPr>
          <a:xfrm>
            <a:off x="6336605" y="3637475"/>
            <a:ext cx="2088232" cy="79208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Motor 1</a:t>
            </a:r>
            <a:endParaRPr lang="en-IN" dirty="0">
              <a:solidFill>
                <a:schemeClr val="tx1"/>
              </a:solidFill>
              <a:latin typeface="Times New Roman" pitchFamily="18" charset="0"/>
              <a:cs typeface="Times New Roman" pitchFamily="18" charset="0"/>
            </a:endParaRPr>
          </a:p>
        </p:txBody>
      </p:sp>
      <p:sp>
        <p:nvSpPr>
          <p:cNvPr id="8" name="Flowchart: Process 7"/>
          <p:cNvSpPr/>
          <p:nvPr/>
        </p:nvSpPr>
        <p:spPr>
          <a:xfrm>
            <a:off x="2788334" y="3630918"/>
            <a:ext cx="2088232" cy="79208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H-bridge motor</a:t>
            </a:r>
          </a:p>
          <a:p>
            <a:pPr algn="ctr"/>
            <a:r>
              <a:rPr lang="en-US" dirty="0" smtClean="0">
                <a:solidFill>
                  <a:schemeClr val="tx1"/>
                </a:solidFill>
                <a:latin typeface="Times New Roman" pitchFamily="18" charset="0"/>
                <a:cs typeface="Times New Roman" pitchFamily="18" charset="0"/>
              </a:rPr>
              <a:t>devices</a:t>
            </a:r>
            <a:endParaRPr lang="en-IN" dirty="0">
              <a:solidFill>
                <a:schemeClr val="tx1"/>
              </a:solidFill>
              <a:latin typeface="Times New Roman" pitchFamily="18" charset="0"/>
              <a:cs typeface="Times New Roman" pitchFamily="18" charset="0"/>
            </a:endParaRPr>
          </a:p>
        </p:txBody>
      </p:sp>
      <p:sp>
        <p:nvSpPr>
          <p:cNvPr id="9" name="Flowchart: Process 8"/>
          <p:cNvSpPr/>
          <p:nvPr/>
        </p:nvSpPr>
        <p:spPr>
          <a:xfrm>
            <a:off x="6316456" y="4823601"/>
            <a:ext cx="2088232" cy="792088"/>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solidFill>
                  <a:schemeClr val="tx1"/>
                </a:solidFill>
              </a:rPr>
              <a:t>Motor 2</a:t>
            </a:r>
            <a:endParaRPr lang="en-IN" dirty="0">
              <a:solidFill>
                <a:schemeClr val="tx1"/>
              </a:solidFill>
            </a:endParaRPr>
          </a:p>
        </p:txBody>
      </p:sp>
      <p:cxnSp>
        <p:nvCxnSpPr>
          <p:cNvPr id="11" name="Straight Arrow Connector 10"/>
          <p:cNvCxnSpPr>
            <a:stCxn id="4" idx="2"/>
          </p:cNvCxnSpPr>
          <p:nvPr/>
        </p:nvCxnSpPr>
        <p:spPr>
          <a:xfrm>
            <a:off x="3880745" y="1145895"/>
            <a:ext cx="0" cy="72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a:off x="4876566" y="2270407"/>
            <a:ext cx="1439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880745" y="2619069"/>
            <a:ext cx="15580" cy="96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3469246" y="4786206"/>
            <a:ext cx="743949" cy="17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4138528" y="5917475"/>
            <a:ext cx="3059115" cy="77895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solidFill>
                  <a:schemeClr val="tx1"/>
                </a:solidFill>
                <a:latin typeface="Times New Roman" pitchFamily="18" charset="0"/>
                <a:cs typeface="Times New Roman" pitchFamily="18" charset="0"/>
              </a:rPr>
              <a:t>Receiver  Unit</a:t>
            </a:r>
            <a:endParaRPr lang="en-IN" sz="2800" dirty="0">
              <a:solidFill>
                <a:schemeClr val="tx1"/>
              </a:solidFill>
              <a:latin typeface="Times New Roman" pitchFamily="18" charset="0"/>
              <a:cs typeface="Times New Roman" pitchFamily="18" charset="0"/>
            </a:endParaRPr>
          </a:p>
        </p:txBody>
      </p:sp>
      <p:cxnSp>
        <p:nvCxnSpPr>
          <p:cNvPr id="56" name="Straight Arrow Connector 55"/>
          <p:cNvCxnSpPr/>
          <p:nvPr/>
        </p:nvCxnSpPr>
        <p:spPr>
          <a:xfrm flipV="1">
            <a:off x="3832450" y="5111633"/>
            <a:ext cx="2484006" cy="1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360136" y="4172575"/>
            <a:ext cx="956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360136" y="4172575"/>
            <a:ext cx="0" cy="9390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503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9882" y="967994"/>
            <a:ext cx="8770571" cy="1202629"/>
          </a:xfrm>
        </p:spPr>
        <p:txBody>
          <a:bodyPr/>
          <a:lstStyle/>
          <a:p>
            <a:r>
              <a:rPr lang="en-US" dirty="0" smtClean="0"/>
              <a:t>     </a:t>
            </a:r>
            <a:r>
              <a:rPr lang="en-US" b="1" dirty="0" smtClean="0">
                <a:solidFill>
                  <a:schemeClr val="tx1"/>
                </a:solidFill>
                <a:latin typeface="Times New Roman" pitchFamily="18" charset="0"/>
                <a:cs typeface="Times New Roman" pitchFamily="18" charset="0"/>
              </a:rPr>
              <a:t>Peripherals in LPC2148</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23555" y="2396836"/>
            <a:ext cx="8770571" cy="3651504"/>
          </a:xfrm>
        </p:spPr>
        <p:txBody>
          <a:bodyPr>
            <a:normAutofit/>
          </a:bodyPr>
          <a:lstStyle/>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2 UART(UART 0 &amp; UART 1)</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2 TIMER(TIMER 0 &amp;TIMER1)</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2 SPI(SERIAL PERIPHERAL INTERFACE)</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2 I2I(I2I 0 &amp;I2I 1)</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2ADC (ADC 0 &amp; ADC 1 )</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2 DAC (DAO &amp; 1 )</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PWM</a:t>
            </a:r>
          </a:p>
          <a:p>
            <a:pPr>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32 BIT MICROCONTROLLER</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91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433414"/>
            <a:ext cx="8770571" cy="1345290"/>
          </a:xfrm>
        </p:spPr>
        <p:txBody>
          <a:bodyPr/>
          <a:lstStyle/>
          <a:p>
            <a:pPr algn="ctr"/>
            <a:r>
              <a:rPr lang="en-US" b="1" dirty="0" smtClean="0">
                <a:solidFill>
                  <a:schemeClr val="tx1"/>
                </a:solidFill>
                <a:latin typeface="Times New Roman" pitchFamily="18" charset="0"/>
                <a:cs typeface="Times New Roman" pitchFamily="18" charset="0"/>
              </a:rPr>
              <a:t>LPC2148  Microcontroller </a:t>
            </a:r>
            <a:endParaRPr lang="en-US"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a:xfrm>
            <a:off x="1136469" y="1410788"/>
            <a:ext cx="10585268" cy="5159829"/>
          </a:xfrm>
        </p:spPr>
        <p:txBody>
          <a:bodyPr>
            <a:normAutofit fontScale="32500" lnSpcReduction="20000"/>
          </a:bodyPr>
          <a:lstStyle/>
          <a:p>
            <a:pPr algn="just">
              <a:buFont typeface="Wingdings" pitchFamily="2" charset="2"/>
              <a:buChar char="v"/>
            </a:pPr>
            <a:r>
              <a:rPr lang="en-US" sz="5600" b="1" dirty="0" smtClean="0">
                <a:solidFill>
                  <a:schemeClr val="tx1"/>
                </a:solidFill>
                <a:latin typeface="Times New Roman" pitchFamily="18" charset="0"/>
                <a:cs typeface="Times New Roman" pitchFamily="18" charset="0"/>
              </a:rPr>
              <a:t>UART</a:t>
            </a:r>
            <a:r>
              <a:rPr lang="en-US" sz="5600" dirty="0" smtClean="0">
                <a:solidFill>
                  <a:schemeClr val="tx1"/>
                </a:solidFill>
                <a:latin typeface="Times New Roman" pitchFamily="18" charset="0"/>
                <a:cs typeface="Times New Roman" pitchFamily="18" charset="0"/>
              </a:rPr>
              <a:t> stands for Universal Asynchronous Receiver/Transmitter. It's not a communication protocol like SPI and I2C, but a physical circuit in a microcontroller, or a stand-alone IC. A </a:t>
            </a:r>
            <a:r>
              <a:rPr lang="en-US" sz="5600" b="1" dirty="0" smtClean="0">
                <a:solidFill>
                  <a:schemeClr val="tx1"/>
                </a:solidFill>
                <a:latin typeface="Times New Roman" pitchFamily="18" charset="0"/>
                <a:cs typeface="Times New Roman" pitchFamily="18" charset="0"/>
              </a:rPr>
              <a:t>UART's</a:t>
            </a:r>
            <a:r>
              <a:rPr lang="en-US" sz="5600" dirty="0" smtClean="0">
                <a:solidFill>
                  <a:schemeClr val="tx1"/>
                </a:solidFill>
                <a:latin typeface="Times New Roman" pitchFamily="18" charset="0"/>
                <a:cs typeface="Times New Roman" pitchFamily="18" charset="0"/>
              </a:rPr>
              <a:t> main purpose is to transmit and receive serial data</a:t>
            </a:r>
          </a:p>
          <a:p>
            <a:pPr algn="just">
              <a:buFont typeface="Wingdings" pitchFamily="2" charset="2"/>
              <a:buChar char="v"/>
            </a:pPr>
            <a:r>
              <a:rPr lang="en-US" sz="5600" dirty="0" smtClean="0">
                <a:solidFill>
                  <a:schemeClr val="tx1"/>
                </a:solidFill>
                <a:latin typeface="Times New Roman" pitchFamily="18" charset="0"/>
                <a:cs typeface="Times New Roman" pitchFamily="18" charset="0"/>
              </a:rPr>
              <a:t> </a:t>
            </a:r>
            <a:r>
              <a:rPr lang="en-US" sz="5600" b="1" dirty="0" smtClean="0">
                <a:solidFill>
                  <a:schemeClr val="tx1"/>
                </a:solidFill>
                <a:latin typeface="Times New Roman" pitchFamily="18" charset="0"/>
                <a:cs typeface="Times New Roman" pitchFamily="18" charset="0"/>
              </a:rPr>
              <a:t>SPI - </a:t>
            </a:r>
            <a:r>
              <a:rPr lang="en-US" sz="5600" dirty="0" smtClean="0">
                <a:solidFill>
                  <a:schemeClr val="tx1"/>
                </a:solidFill>
                <a:latin typeface="Times New Roman" pitchFamily="18" charset="0"/>
                <a:cs typeface="Times New Roman" pitchFamily="18" charset="0"/>
              </a:rPr>
              <a:t>Serial Peripheral Interface (</a:t>
            </a:r>
            <a:r>
              <a:rPr lang="en-US" sz="5600" b="1" dirty="0" smtClean="0">
                <a:solidFill>
                  <a:schemeClr val="tx1"/>
                </a:solidFill>
                <a:latin typeface="Times New Roman" pitchFamily="18" charset="0"/>
                <a:cs typeface="Times New Roman" pitchFamily="18" charset="0"/>
              </a:rPr>
              <a:t>SPI</a:t>
            </a:r>
            <a:r>
              <a:rPr lang="en-US" sz="5600" dirty="0" smtClean="0">
                <a:solidFill>
                  <a:schemeClr val="tx1"/>
                </a:solidFill>
                <a:latin typeface="Times New Roman" pitchFamily="18" charset="0"/>
                <a:cs typeface="Times New Roman" pitchFamily="18" charset="0"/>
              </a:rPr>
              <a:t>) is an interface bus commonly used to send data between microcontrollers and small peripherals such as shift registers, sensors, and SD cards. It uses separate clock and data lines, along with a select line to choose the device you wish to talk to.</a:t>
            </a:r>
          </a:p>
          <a:p>
            <a:pPr algn="just">
              <a:buFont typeface="Wingdings" pitchFamily="2" charset="2"/>
              <a:buChar char="v"/>
            </a:pPr>
            <a:r>
              <a:rPr lang="en-US" sz="5600" b="1" dirty="0" smtClean="0">
                <a:solidFill>
                  <a:schemeClr val="tx1"/>
                </a:solidFill>
                <a:latin typeface="Times New Roman" pitchFamily="18" charset="0"/>
                <a:cs typeface="Times New Roman" pitchFamily="18" charset="0"/>
              </a:rPr>
              <a:t>PWM</a:t>
            </a:r>
            <a:r>
              <a:rPr lang="en-US" sz="5600" dirty="0" smtClean="0">
                <a:solidFill>
                  <a:schemeClr val="tx1"/>
                </a:solidFill>
                <a:latin typeface="Times New Roman" pitchFamily="18" charset="0"/>
                <a:cs typeface="Times New Roman" pitchFamily="18" charset="0"/>
              </a:rPr>
              <a:t>-</a:t>
            </a:r>
            <a:r>
              <a:rPr lang="en-US" sz="5600" b="1" dirty="0" smtClean="0">
                <a:solidFill>
                  <a:schemeClr val="tx1"/>
                </a:solidFill>
                <a:latin typeface="Times New Roman" pitchFamily="18" charset="0"/>
                <a:cs typeface="Times New Roman" pitchFamily="18" charset="0"/>
              </a:rPr>
              <a:t>Pulse-width modulation</a:t>
            </a:r>
            <a:r>
              <a:rPr lang="en-US" sz="5600" dirty="0" smtClean="0">
                <a:solidFill>
                  <a:schemeClr val="tx1"/>
                </a:solidFill>
                <a:latin typeface="Times New Roman" pitchFamily="18" charset="0"/>
                <a:cs typeface="Times New Roman" pitchFamily="18" charset="0"/>
              </a:rPr>
              <a:t> (</a:t>
            </a:r>
            <a:r>
              <a:rPr lang="en-US" sz="5600" b="1" dirty="0" smtClean="0">
                <a:solidFill>
                  <a:schemeClr val="tx1"/>
                </a:solidFill>
                <a:latin typeface="Times New Roman" pitchFamily="18" charset="0"/>
                <a:cs typeface="Times New Roman" pitchFamily="18" charset="0"/>
              </a:rPr>
              <a:t>PWM</a:t>
            </a:r>
            <a:r>
              <a:rPr lang="en-US" sz="5600" dirty="0" smtClean="0">
                <a:solidFill>
                  <a:schemeClr val="tx1"/>
                </a:solidFill>
                <a:latin typeface="Times New Roman" pitchFamily="18" charset="0"/>
                <a:cs typeface="Times New Roman" pitchFamily="18" charset="0"/>
              </a:rPr>
              <a:t>) is a modulation process or technique used in most communication systems for encoding the amplitude of a signal right into a pulse width or duration of another signal, usually a carrier signal, for transmission.</a:t>
            </a:r>
          </a:p>
          <a:p>
            <a:pPr algn="just">
              <a:buFont typeface="Wingdings" pitchFamily="2" charset="2"/>
              <a:buChar char="v"/>
            </a:pPr>
            <a:r>
              <a:rPr lang="en-US" sz="5600" b="1" dirty="0" smtClean="0">
                <a:solidFill>
                  <a:schemeClr val="tx1"/>
                </a:solidFill>
                <a:latin typeface="Times New Roman" pitchFamily="18" charset="0"/>
                <a:cs typeface="Times New Roman" pitchFamily="18" charset="0"/>
              </a:rPr>
              <a:t>ADC-</a:t>
            </a:r>
            <a:r>
              <a:rPr lang="en-US" sz="5600" dirty="0" smtClean="0">
                <a:solidFill>
                  <a:schemeClr val="tx1"/>
                </a:solidFill>
                <a:latin typeface="Times New Roman" pitchFamily="18" charset="0"/>
                <a:cs typeface="Times New Roman" pitchFamily="18" charset="0"/>
              </a:rPr>
              <a:t> Stands for "Analog-to-Digital Converter." Since computers only process digital information, they require digital input. Therefore, if an analog input is sent to a computer, an analog-to-digital converter (</a:t>
            </a:r>
            <a:r>
              <a:rPr lang="en-US" sz="5600" b="1" dirty="0" smtClean="0">
                <a:solidFill>
                  <a:schemeClr val="tx1"/>
                </a:solidFill>
                <a:latin typeface="Times New Roman" pitchFamily="18" charset="0"/>
                <a:cs typeface="Times New Roman" pitchFamily="18" charset="0"/>
              </a:rPr>
              <a:t>ADC</a:t>
            </a:r>
            <a:r>
              <a:rPr lang="en-US" sz="5600" dirty="0" smtClean="0">
                <a:solidFill>
                  <a:schemeClr val="tx1"/>
                </a:solidFill>
                <a:latin typeface="Times New Roman" pitchFamily="18" charset="0"/>
                <a:cs typeface="Times New Roman" pitchFamily="18" charset="0"/>
              </a:rPr>
              <a:t>) is required</a:t>
            </a:r>
          </a:p>
          <a:p>
            <a:pPr algn="just">
              <a:buFont typeface="Wingdings" pitchFamily="2" charset="2"/>
              <a:buChar char="v"/>
            </a:pPr>
            <a:r>
              <a:rPr lang="en-US" sz="5600" dirty="0" smtClean="0">
                <a:solidFill>
                  <a:schemeClr val="tx1"/>
                </a:solidFill>
                <a:latin typeface="Times New Roman" pitchFamily="18" charset="0"/>
                <a:cs typeface="Times New Roman" pitchFamily="18" charset="0"/>
              </a:rPr>
              <a:t> </a:t>
            </a:r>
            <a:r>
              <a:rPr lang="en-US" sz="5600" b="1" dirty="0" smtClean="0">
                <a:solidFill>
                  <a:schemeClr val="tx1"/>
                </a:solidFill>
                <a:latin typeface="Times New Roman" pitchFamily="18" charset="0"/>
                <a:cs typeface="Times New Roman" pitchFamily="18" charset="0"/>
              </a:rPr>
              <a:t>DAC</a:t>
            </a:r>
            <a:r>
              <a:rPr lang="en-US" sz="5600" dirty="0" smtClean="0">
                <a:solidFill>
                  <a:schemeClr val="tx1"/>
                </a:solidFill>
                <a:latin typeface="Times New Roman" pitchFamily="18" charset="0"/>
                <a:cs typeface="Times New Roman" pitchFamily="18" charset="0"/>
              </a:rPr>
              <a:t> takes digital data and transforms it into an analog audio signal. Afterward, it sends that analog signal to an amplifier. When you hear digital recordings, you're actually listening to an analog signal that was converted from digital by a </a:t>
            </a:r>
            <a:r>
              <a:rPr lang="en-US" sz="5600" b="1" dirty="0" smtClean="0">
                <a:solidFill>
                  <a:schemeClr val="tx1"/>
                </a:solidFill>
                <a:latin typeface="Times New Roman" pitchFamily="18" charset="0"/>
                <a:cs typeface="Times New Roman" pitchFamily="18" charset="0"/>
              </a:rPr>
              <a:t>DAC</a:t>
            </a:r>
            <a:r>
              <a:rPr lang="en-US" sz="5600" dirty="0" smtClean="0">
                <a:solidFill>
                  <a:schemeClr val="tx1"/>
                </a:solidFill>
                <a:latin typeface="Times New Roman" pitchFamily="18" charset="0"/>
                <a:cs typeface="Times New Roman" pitchFamily="18" charset="0"/>
              </a:rPr>
              <a:t>. ... For example, your smart phone contains only a very basic </a:t>
            </a:r>
            <a:r>
              <a:rPr lang="en-US" sz="5600" b="1" dirty="0" smtClean="0">
                <a:solidFill>
                  <a:schemeClr val="tx1"/>
                </a:solidFill>
                <a:latin typeface="Times New Roman" pitchFamily="18" charset="0"/>
                <a:cs typeface="Times New Roman" pitchFamily="18" charset="0"/>
              </a:rPr>
              <a:t>DAC</a:t>
            </a:r>
            <a:r>
              <a:rPr lang="en-US" sz="5600" dirty="0" smtClean="0">
                <a:solidFill>
                  <a:schemeClr val="tx1"/>
                </a:solidFill>
                <a:latin typeface="Times New Roman" pitchFamily="18" charset="0"/>
                <a:cs typeface="Times New Roman" pitchFamily="18" charset="0"/>
              </a:rPr>
              <a:t>.</a:t>
            </a:r>
            <a:br>
              <a:rPr lang="en-US" sz="5600" dirty="0" smtClean="0">
                <a:solidFill>
                  <a:schemeClr val="tx1"/>
                </a:solidFill>
                <a:latin typeface="Times New Roman" pitchFamily="18" charset="0"/>
                <a:cs typeface="Times New Roman" pitchFamily="18" charset="0"/>
              </a:rPr>
            </a:br>
            <a:endParaRPr lang="en-US" sz="5600" dirty="0" smtClean="0">
              <a:solidFill>
                <a:schemeClr val="tx1"/>
              </a:solidFill>
              <a:latin typeface="Times New Roman" pitchFamily="18" charset="0"/>
              <a:cs typeface="Times New Roman" pitchFamily="18" charset="0"/>
            </a:endParaRPr>
          </a:p>
          <a:p>
            <a:pPr algn="just">
              <a:buNone/>
            </a:pPr>
            <a:r>
              <a:rPr lang="en-US" dirty="0" smtClean="0"/>
              <a:t/>
            </a:r>
            <a:br>
              <a:rPr lang="en-US" dirty="0" smtClean="0"/>
            </a:br>
            <a:r>
              <a:rPr lang="en-US" dirty="0" smtClean="0"/>
              <a:t/>
            </a:r>
            <a:br>
              <a:rPr lang="en-US" dirty="0" smtClean="0"/>
            </a:br>
            <a:endParaRPr lang="en-US" dirty="0"/>
          </a:p>
        </p:txBody>
      </p:sp>
    </p:spTree>
  </p:cSld>
  <p:clrMapOvr>
    <a:masterClrMapping/>
  </p:clrMapOvr>
  <p:transition>
    <p:pull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88027" y="887755"/>
            <a:ext cx="8770571" cy="1144323"/>
          </a:xfrm>
        </p:spPr>
        <p:txBody>
          <a:bodyPr>
            <a:noAutofit/>
          </a:bodyPr>
          <a:lstStyle/>
          <a:p>
            <a:r>
              <a:rPr lang="en-US" b="1" dirty="0" smtClean="0">
                <a:solidFill>
                  <a:schemeClr val="tx1"/>
                </a:solidFill>
                <a:latin typeface="Times New Roman" pitchFamily="18" charset="0"/>
                <a:cs typeface="Times New Roman" pitchFamily="18" charset="0"/>
              </a:rPr>
              <a:t>Hardware Required</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354282" y="2292820"/>
            <a:ext cx="8770571" cy="4093699"/>
          </a:xfrm>
        </p:spPr>
        <p:txBody>
          <a:bodyPr>
            <a:noAutofit/>
          </a:bodyPr>
          <a:lstStyle/>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Microcontroller(LPC2148)</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Zig bee </a:t>
            </a:r>
            <a:r>
              <a:rPr lang="en-US" sz="1800" dirty="0">
                <a:solidFill>
                  <a:schemeClr val="tx1"/>
                </a:solidFill>
                <a:latin typeface="Times New Roman" panose="02020603050405020304" pitchFamily="18" charset="0"/>
                <a:cs typeface="Times New Roman" panose="02020603050405020304" pitchFamily="18" charset="0"/>
              </a:rPr>
              <a:t>(Transmitter and Receiver)</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H- bridge motor </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Power Unit</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Battery Power Division</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LCD display</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Battery</a:t>
            </a:r>
            <a:endParaRPr lang="en-IN" sz="1800"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v"/>
            </a:pPr>
            <a:r>
              <a:rPr lang="en-US" sz="1800" dirty="0">
                <a:solidFill>
                  <a:schemeClr val="tx1"/>
                </a:solidFill>
                <a:latin typeface="Times New Roman" panose="02020603050405020304" pitchFamily="18" charset="0"/>
                <a:cs typeface="Times New Roman" panose="02020603050405020304" pitchFamily="18" charset="0"/>
              </a:rPr>
              <a:t>Solar Panel</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726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94684" y="759829"/>
            <a:ext cx="8770571" cy="1560716"/>
          </a:xfrm>
        </p:spPr>
        <p:txBody>
          <a:bodyPr>
            <a:normAutofit/>
          </a:bodyPr>
          <a:lstStyle/>
          <a:p>
            <a:r>
              <a:rPr lang="en-US" b="1" dirty="0" smtClean="0">
                <a:solidFill>
                  <a:schemeClr val="tx1"/>
                </a:solidFill>
                <a:latin typeface="Times New Roman" pitchFamily="18" charset="0"/>
                <a:cs typeface="Times New Roman" pitchFamily="18" charset="0"/>
              </a:rPr>
              <a:t>Software Required</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312718" y="2396836"/>
            <a:ext cx="8117477" cy="3779521"/>
          </a:xfrm>
        </p:spPr>
        <p:txBody>
          <a:bodyPr>
            <a:normAutofit/>
          </a:bodyPr>
          <a:lstStyle/>
          <a:p>
            <a:pPr algn="just">
              <a:buFont typeface="Wingdings" panose="05000000000000000000" pitchFamily="2" charset="2"/>
              <a:buChar char="v"/>
            </a:pPr>
            <a:r>
              <a:rPr lang="en-US" sz="1800" dirty="0" err="1" smtClean="0">
                <a:solidFill>
                  <a:schemeClr val="tx1"/>
                </a:solidFill>
                <a:latin typeface="Times New Roman" pitchFamily="18" charset="0"/>
                <a:cs typeface="Times New Roman" pitchFamily="18" charset="0"/>
              </a:rPr>
              <a:t>Keil</a:t>
            </a:r>
            <a:r>
              <a:rPr lang="en-US" sz="1800" dirty="0" smtClean="0">
                <a:solidFill>
                  <a:schemeClr val="tx1"/>
                </a:solidFill>
                <a:latin typeface="Times New Roman" pitchFamily="18" charset="0"/>
                <a:cs typeface="Times New Roman" pitchFamily="18" charset="0"/>
              </a:rPr>
              <a:t> M4 version.</a:t>
            </a:r>
          </a:p>
          <a:p>
            <a:pPr algn="just">
              <a:buFont typeface="Wingdings" panose="05000000000000000000" pitchFamily="2" charset="2"/>
              <a:buChar char="v"/>
            </a:pPr>
            <a:r>
              <a:rPr lang="en-US" sz="1800" dirty="0" smtClean="0">
                <a:solidFill>
                  <a:schemeClr val="tx1"/>
                </a:solidFill>
                <a:latin typeface="Times New Roman" pitchFamily="18" charset="0"/>
                <a:cs typeface="Times New Roman" pitchFamily="18" charset="0"/>
              </a:rPr>
              <a:t>Flash Magic.</a:t>
            </a:r>
          </a:p>
          <a:p>
            <a:pPr algn="just">
              <a:buFont typeface="Wingdings" panose="05000000000000000000" pitchFamily="2" charset="2"/>
              <a:buChar char="v"/>
            </a:pPr>
            <a:r>
              <a:rPr lang="en-US" sz="1800" dirty="0" smtClean="0">
                <a:solidFill>
                  <a:schemeClr val="tx1"/>
                </a:solidFill>
                <a:latin typeface="Times New Roman" pitchFamily="18" charset="0"/>
                <a:cs typeface="Times New Roman" pitchFamily="18" charset="0"/>
              </a:rPr>
              <a:t>Hyper terminal</a:t>
            </a:r>
            <a:r>
              <a:rPr lang="en-US" sz="1800" b="1"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82339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8049" y="889858"/>
            <a:ext cx="8781960" cy="1266912"/>
          </a:xfrm>
        </p:spPr>
        <p:txBody>
          <a:bodyPr>
            <a:normAutofit/>
          </a:bodyPr>
          <a:lstStyle/>
          <a:p>
            <a:r>
              <a:rPr lang="en-US" b="1" dirty="0" smtClean="0">
                <a:solidFill>
                  <a:schemeClr val="tx1"/>
                </a:solidFill>
                <a:latin typeface="Times New Roman" pitchFamily="18" charset="0"/>
                <a:cs typeface="Times New Roman" pitchFamily="18" charset="0"/>
              </a:rPr>
              <a:t>Advantage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049482" y="2466109"/>
            <a:ext cx="8770571" cy="3651504"/>
          </a:xfrm>
        </p:spPr>
        <p:txBody>
          <a:bodyPr>
            <a:normAutofit/>
          </a:bodyPr>
          <a:lstStyle/>
          <a:p>
            <a:pPr>
              <a:buFont typeface="Wingdings" pitchFamily="2" charset="2"/>
              <a:buChar char="v"/>
            </a:pPr>
            <a:r>
              <a:rPr lang="en-US" sz="1800" dirty="0" smtClean="0">
                <a:solidFill>
                  <a:schemeClr val="tx1"/>
                </a:solidFill>
                <a:latin typeface="Times New Roman" pitchFamily="18" charset="0"/>
                <a:cs typeface="Times New Roman" pitchFamily="18" charset="0"/>
              </a:rPr>
              <a:t>Controls speed gradually.</a:t>
            </a:r>
          </a:p>
          <a:p>
            <a:pPr>
              <a:buFont typeface="Wingdings" pitchFamily="2" charset="2"/>
              <a:buChar char="v"/>
            </a:pPr>
            <a:r>
              <a:rPr lang="en-US" sz="1800" dirty="0" smtClean="0">
                <a:solidFill>
                  <a:schemeClr val="tx1"/>
                </a:solidFill>
                <a:latin typeface="Times New Roman" pitchFamily="18" charset="0"/>
                <a:cs typeface="Times New Roman" pitchFamily="18" charset="0"/>
              </a:rPr>
              <a:t>Prevents life.</a:t>
            </a:r>
          </a:p>
          <a:p>
            <a:pPr>
              <a:buFont typeface="Wingdings" pitchFamily="2" charset="2"/>
              <a:buChar char="v"/>
            </a:pPr>
            <a:r>
              <a:rPr lang="en-US" sz="1800" dirty="0" smtClean="0">
                <a:solidFill>
                  <a:schemeClr val="tx1"/>
                </a:solidFill>
                <a:latin typeface="Times New Roman" pitchFamily="18" charset="0"/>
                <a:cs typeface="Times New Roman" pitchFamily="18" charset="0"/>
              </a:rPr>
              <a:t>Internet not required.</a:t>
            </a:r>
          </a:p>
          <a:p>
            <a:pPr>
              <a:buFont typeface="Wingdings" pitchFamily="2" charset="2"/>
              <a:buChar char="v"/>
            </a:pPr>
            <a:r>
              <a:rPr lang="en-US" sz="1800" dirty="0" smtClean="0">
                <a:solidFill>
                  <a:schemeClr val="tx1"/>
                </a:solidFill>
                <a:latin typeface="Times New Roman" pitchFamily="18" charset="0"/>
                <a:cs typeface="Times New Roman" pitchFamily="18" charset="0"/>
              </a:rPr>
              <a:t>Works 24/7 with help of green energy.</a:t>
            </a: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1773" y="836607"/>
            <a:ext cx="8770571" cy="1306101"/>
          </a:xfrm>
        </p:spPr>
        <p:txBody>
          <a:bodyPr/>
          <a:lstStyle/>
          <a:p>
            <a:r>
              <a:rPr lang="en-US" b="1" dirty="0" smtClean="0">
                <a:solidFill>
                  <a:schemeClr val="tx1"/>
                </a:solidFill>
                <a:latin typeface="Times New Roman" pitchFamily="18" charset="0"/>
                <a:cs typeface="Times New Roman" pitchFamily="18" charset="0"/>
              </a:rPr>
              <a:t>Disadvantage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74173" y="2434046"/>
            <a:ext cx="8770571" cy="3503458"/>
          </a:xfrm>
        </p:spPr>
        <p:txBody>
          <a:bodyPr>
            <a:normAutofit/>
          </a:bodyPr>
          <a:lstStyle/>
          <a:p>
            <a:pPr>
              <a:buFont typeface="Wingdings" pitchFamily="2" charset="2"/>
              <a:buChar char="v"/>
            </a:pPr>
            <a:r>
              <a:rPr lang="en-US" sz="1800" dirty="0" err="1" smtClean="0">
                <a:solidFill>
                  <a:schemeClr val="tx1"/>
                </a:solidFill>
                <a:latin typeface="Times New Roman" pitchFamily="18" charset="0"/>
                <a:cs typeface="Times New Roman" pitchFamily="18" charset="0"/>
              </a:rPr>
              <a:t>Zig</a:t>
            </a:r>
            <a:r>
              <a:rPr lang="en-US" sz="1800" dirty="0" smtClean="0">
                <a:solidFill>
                  <a:schemeClr val="tx1"/>
                </a:solidFill>
                <a:latin typeface="Times New Roman" pitchFamily="18" charset="0"/>
                <a:cs typeface="Times New Roman" pitchFamily="18" charset="0"/>
              </a:rPr>
              <a:t> bee range </a:t>
            </a:r>
            <a:r>
              <a:rPr lang="en-US" sz="1800" dirty="0" err="1" smtClean="0">
                <a:solidFill>
                  <a:schemeClr val="tx1"/>
                </a:solidFill>
                <a:latin typeface="Times New Roman" pitchFamily="18" charset="0"/>
                <a:cs typeface="Times New Roman" pitchFamily="18" charset="0"/>
              </a:rPr>
              <a:t>upto</a:t>
            </a:r>
            <a:r>
              <a:rPr lang="en-US" sz="1800" dirty="0" smtClean="0">
                <a:solidFill>
                  <a:schemeClr val="tx1"/>
                </a:solidFill>
                <a:latin typeface="Times New Roman" pitchFamily="18" charset="0"/>
                <a:cs typeface="Times New Roman" pitchFamily="18" charset="0"/>
              </a:rPr>
              <a:t> 100 meters with further research the range can be improved.</a:t>
            </a:r>
          </a:p>
          <a:p>
            <a:pPr>
              <a:buFont typeface="Wingdings" pitchFamily="2" charset="2"/>
              <a:buChar char="v"/>
            </a:pPr>
            <a:r>
              <a:rPr lang="en-US" sz="1800" dirty="0" smtClean="0">
                <a:solidFill>
                  <a:schemeClr val="tx1"/>
                </a:solidFill>
                <a:latin typeface="Times New Roman" pitchFamily="18" charset="0"/>
                <a:cs typeface="Times New Roman" pitchFamily="18" charset="0"/>
              </a:rPr>
              <a:t>Works effectively to the countries have good intensity of sunlight.</a:t>
            </a:r>
            <a:endParaRPr lang="en-US" sz="1800"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70657" y="624384"/>
            <a:ext cx="8770571" cy="1560716"/>
          </a:xfrm>
        </p:spPr>
        <p:txBody>
          <a:bodyPr/>
          <a:lstStyle/>
          <a:p>
            <a:r>
              <a:rPr lang="en-US" b="1" dirty="0" smtClean="0">
                <a:solidFill>
                  <a:schemeClr val="tx1"/>
                </a:solidFill>
                <a:latin typeface="Times New Roman" pitchFamily="18" charset="0"/>
                <a:cs typeface="Times New Roman" pitchFamily="18" charset="0"/>
              </a:rPr>
              <a:t>Reference</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46463" y="2230582"/>
            <a:ext cx="8770571" cy="3651504"/>
          </a:xfrm>
        </p:spPr>
        <p:txBody>
          <a:bodyPr>
            <a:normAutofit fontScale="92500" lnSpcReduction="20000"/>
          </a:bodyPr>
          <a:lstStyle/>
          <a:p>
            <a:pPr algn="just">
              <a:buFont typeface="Wingdings" pitchFamily="2" charset="2"/>
              <a:buChar char="v"/>
            </a:pPr>
            <a:r>
              <a:rPr lang="en-US" sz="1800" dirty="0" err="1" smtClean="0">
                <a:solidFill>
                  <a:schemeClr val="tx1"/>
                </a:solidFill>
                <a:latin typeface="Times New Roman" panose="02020603050405020304" pitchFamily="18" charset="0"/>
                <a:cs typeface="Times New Roman" panose="02020603050405020304" pitchFamily="18" charset="0"/>
              </a:rPr>
              <a:t>Priyanka</a:t>
            </a:r>
            <a:r>
              <a:rPr lang="en-US" sz="1800" dirty="0" smtClean="0">
                <a:solidFill>
                  <a:schemeClr val="tx1"/>
                </a:solidFill>
                <a:latin typeface="Times New Roman" panose="02020603050405020304" pitchFamily="18" charset="0"/>
                <a:cs typeface="Times New Roman" panose="02020603050405020304" pitchFamily="18" charset="0"/>
              </a:rPr>
              <a:t> A. </a:t>
            </a:r>
            <a:r>
              <a:rPr lang="en-US" sz="1800" dirty="0" err="1" smtClean="0">
                <a:solidFill>
                  <a:schemeClr val="tx1"/>
                </a:solidFill>
                <a:latin typeface="Times New Roman" panose="02020603050405020304" pitchFamily="18" charset="0"/>
                <a:cs typeface="Times New Roman" panose="02020603050405020304" pitchFamily="18" charset="0"/>
              </a:rPr>
              <a:t>Wagh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Rohit</a:t>
            </a:r>
            <a:r>
              <a:rPr lang="en-US" sz="1800" dirty="0" smtClean="0">
                <a:solidFill>
                  <a:schemeClr val="tx1"/>
                </a:solidFill>
                <a:latin typeface="Times New Roman" panose="02020603050405020304" pitchFamily="18" charset="0"/>
                <a:cs typeface="Times New Roman" panose="02020603050405020304" pitchFamily="18" charset="0"/>
              </a:rPr>
              <a:t> R. </a:t>
            </a:r>
            <a:r>
              <a:rPr lang="en-US" sz="1800" dirty="0" err="1" smtClean="0">
                <a:solidFill>
                  <a:schemeClr val="tx1"/>
                </a:solidFill>
                <a:latin typeface="Times New Roman" panose="02020603050405020304" pitchFamily="18" charset="0"/>
                <a:cs typeface="Times New Roman" panose="02020603050405020304" pitchFamily="18" charset="0"/>
              </a:rPr>
              <a:t>Pawar</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Dr.S.L.Nalbalwar</a:t>
            </a:r>
            <a:r>
              <a:rPr lang="en-US" sz="1800" dirty="0" smtClean="0">
                <a:solidFill>
                  <a:schemeClr val="tx1"/>
                </a:solidFill>
                <a:latin typeface="Times New Roman" panose="02020603050405020304" pitchFamily="18" charset="0"/>
                <a:cs typeface="Times New Roman" panose="02020603050405020304" pitchFamily="18" charset="0"/>
              </a:rPr>
              <a:t>, “Vehicle Speed Control and Safety Prototype Using Controller Area Network “2017</a:t>
            </a:r>
          </a:p>
          <a:p>
            <a:pPr algn="just">
              <a:buFont typeface="Wingdings" pitchFamily="2" charset="2"/>
              <a:buChar char="v"/>
            </a:pPr>
            <a:r>
              <a:rPr lang="en-US" sz="1800" dirty="0" err="1" smtClean="0">
                <a:solidFill>
                  <a:schemeClr val="tx1"/>
                </a:solidFill>
                <a:latin typeface="Times New Roman" panose="02020603050405020304" pitchFamily="18" charset="0"/>
                <a:cs typeface="Times New Roman" panose="02020603050405020304" pitchFamily="18" charset="0"/>
              </a:rPr>
              <a:t>Ashwini</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S.Shinde</a:t>
            </a:r>
            <a:r>
              <a:rPr lang="en-US" sz="1800" dirty="0" smtClean="0">
                <a:solidFill>
                  <a:schemeClr val="tx1"/>
                </a:solidFill>
                <a:latin typeface="Times New Roman" panose="02020603050405020304" pitchFamily="18" charset="0"/>
                <a:cs typeface="Times New Roman" panose="02020603050405020304" pitchFamily="18" charset="0"/>
              </a:rPr>
              <a:t> , </a:t>
            </a:r>
            <a:r>
              <a:rPr lang="en-US" sz="1800" dirty="0" err="1" smtClean="0">
                <a:solidFill>
                  <a:schemeClr val="tx1"/>
                </a:solidFill>
                <a:latin typeface="Times New Roman" panose="02020603050405020304" pitchFamily="18" charset="0"/>
                <a:cs typeface="Times New Roman" panose="02020603050405020304" pitchFamily="18" charset="0"/>
              </a:rPr>
              <a:t>Prof.Vidhyadhar</a:t>
            </a:r>
            <a:r>
              <a:rPr lang="en-US" sz="1800" dirty="0" smtClean="0">
                <a:solidFill>
                  <a:schemeClr val="tx1"/>
                </a:solidFill>
                <a:latin typeface="Times New Roman" panose="02020603050405020304" pitchFamily="18" charset="0"/>
                <a:cs typeface="Times New Roman" panose="02020603050405020304" pitchFamily="18" charset="0"/>
              </a:rPr>
              <a:t> and </a:t>
            </a:r>
            <a:r>
              <a:rPr lang="en-US" sz="1800" dirty="0" err="1" smtClean="0">
                <a:solidFill>
                  <a:schemeClr val="tx1"/>
                </a:solidFill>
                <a:latin typeface="Times New Roman" panose="02020603050405020304" pitchFamily="18" charset="0"/>
                <a:cs typeface="Times New Roman" panose="02020603050405020304" pitchFamily="18" charset="0"/>
              </a:rPr>
              <a:t>B.Dharmadhikari</a:t>
            </a:r>
            <a:r>
              <a:rPr lang="en-US" sz="1800" dirty="0" smtClean="0">
                <a:solidFill>
                  <a:schemeClr val="tx1"/>
                </a:solidFill>
                <a:latin typeface="Times New Roman" panose="02020603050405020304" pitchFamily="18" charset="0"/>
                <a:cs typeface="Times New Roman" panose="02020603050405020304" pitchFamily="18" charset="0"/>
              </a:rPr>
              <a:t> ,“Controller Area Network for Vehicle automation”, International Journal of Emerging Technology and Advanced Engineering 2012.</a:t>
            </a:r>
          </a:p>
          <a:p>
            <a:pPr algn="just">
              <a:buFont typeface="Wingdings" pitchFamily="2" charset="2"/>
              <a:buChar char="v"/>
            </a:pPr>
            <a:r>
              <a:rPr lang="en-US" sz="1800" dirty="0" err="1" smtClean="0">
                <a:solidFill>
                  <a:schemeClr val="tx1"/>
                </a:solidFill>
                <a:latin typeface="Times New Roman" panose="02020603050405020304" pitchFamily="18" charset="0"/>
                <a:cs typeface="Times New Roman" panose="02020603050405020304" pitchFamily="18" charset="0"/>
              </a:rPr>
              <a:t>Beying</a:t>
            </a:r>
            <a:r>
              <a:rPr lang="en-US" sz="1800" dirty="0" smtClean="0">
                <a:solidFill>
                  <a:schemeClr val="tx1"/>
                </a:solidFill>
                <a:latin typeface="Times New Roman" panose="02020603050405020304" pitchFamily="18" charset="0"/>
                <a:cs typeface="Times New Roman" panose="02020603050405020304" pitchFamily="18" charset="0"/>
              </a:rPr>
              <a:t> Deng and </a:t>
            </a:r>
            <a:r>
              <a:rPr lang="en-US" sz="1800" dirty="0" err="1" smtClean="0">
                <a:solidFill>
                  <a:schemeClr val="tx1"/>
                </a:solidFill>
                <a:latin typeface="Times New Roman" panose="02020603050405020304" pitchFamily="18" charset="0"/>
                <a:cs typeface="Times New Roman" panose="02020603050405020304" pitchFamily="18" charset="0"/>
              </a:rPr>
              <a:t>Xufeng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Zhang,“Car</a:t>
            </a:r>
            <a:r>
              <a:rPr lang="en-US" sz="1800" dirty="0" smtClean="0">
                <a:solidFill>
                  <a:schemeClr val="tx1"/>
                </a:solidFill>
                <a:latin typeface="Times New Roman" panose="02020603050405020304" pitchFamily="18" charset="0"/>
                <a:cs typeface="Times New Roman" panose="02020603050405020304" pitchFamily="18" charset="0"/>
              </a:rPr>
              <a:t> networking application in vehicle safety”, Workshop on Advanced Research and Technology in Industry Applications, 2014.</a:t>
            </a:r>
          </a:p>
          <a:p>
            <a:pPr algn="just">
              <a:buFont typeface="Wingdings" pitchFamily="2" charset="2"/>
              <a:buChar char="v"/>
            </a:pPr>
            <a:r>
              <a:rPr lang="en-US" sz="1800" dirty="0" err="1">
                <a:solidFill>
                  <a:schemeClr val="tx1"/>
                </a:solidFill>
                <a:latin typeface="Times New Roman" panose="02020603050405020304" pitchFamily="18" charset="0"/>
                <a:cs typeface="Times New Roman" panose="02020603050405020304" pitchFamily="18" charset="0"/>
              </a:rPr>
              <a:t>Thanima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Thulaseedharan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Vijayakumar.K</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Nishitha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Gerison</a:t>
            </a:r>
            <a:r>
              <a:rPr lang="en-US" sz="1800" dirty="0">
                <a:solidFill>
                  <a:schemeClr val="tx1"/>
                </a:solidFill>
                <a:latin typeface="Times New Roman" panose="02020603050405020304" pitchFamily="18" charset="0"/>
                <a:cs typeface="Times New Roman" panose="02020603050405020304" pitchFamily="18" charset="0"/>
              </a:rPr>
              <a:t>, “Real Time Intelligent Driver Assistance System ”, International Journal of Engineering Research and General Science Volume 3, Issue 1, January-February, </a:t>
            </a:r>
            <a:r>
              <a:rPr lang="en-US" sz="1800" dirty="0" smtClean="0">
                <a:solidFill>
                  <a:schemeClr val="tx1"/>
                </a:solidFill>
                <a:latin typeface="Times New Roman" panose="02020603050405020304" pitchFamily="18" charset="0"/>
                <a:cs typeface="Times New Roman" panose="02020603050405020304" pitchFamily="18" charset="0"/>
              </a:rPr>
              <a:t>2015.</a:t>
            </a:r>
          </a:p>
          <a:p>
            <a:pPr algn="just">
              <a:buFont typeface="Wingdings" pitchFamily="2" charset="2"/>
              <a:buChar char="v"/>
            </a:pPr>
            <a:r>
              <a:rPr lang="en-US" sz="1800" dirty="0">
                <a:solidFill>
                  <a:schemeClr val="tx1"/>
                </a:solidFill>
                <a:latin typeface="Times New Roman" pitchFamily="18" charset="0"/>
                <a:cs typeface="Times New Roman" pitchFamily="18" charset="0"/>
              </a:rPr>
              <a:t>M. Santhosh Kumar, PG Scholar and </a:t>
            </a:r>
            <a:r>
              <a:rPr lang="en-US" sz="1800" dirty="0" err="1">
                <a:solidFill>
                  <a:schemeClr val="tx1"/>
                </a:solidFill>
                <a:latin typeface="Times New Roman" pitchFamily="18" charset="0"/>
                <a:cs typeface="Times New Roman" pitchFamily="18" charset="0"/>
              </a:rPr>
              <a:t>Dr.C.R.Balamurugan</a:t>
            </a:r>
            <a:r>
              <a:rPr lang="en-US" sz="1800" dirty="0">
                <a:solidFill>
                  <a:schemeClr val="tx1"/>
                </a:solidFill>
                <a:latin typeface="Times New Roman" panose="02020603050405020304" pitchFamily="18" charset="0"/>
                <a:cs typeface="Times New Roman" panose="02020603050405020304" pitchFamily="18" charset="0"/>
              </a:rPr>
              <a:t>,” Self -Propelled Safety System Using CAN Protocol- A Review” ,2016 World Conference on Futuristic Trends in Research and Innovation for Social Welfare (WCFTR’16).</a:t>
            </a:r>
          </a:p>
          <a:p>
            <a:pPr algn="just">
              <a:buFont typeface="Wingdings" pitchFamily="2" charset="2"/>
              <a:buChar char="v"/>
            </a:pPr>
            <a:endParaRPr lang="en-US" sz="1800" dirty="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v"/>
            </a:pPr>
            <a:endParaRPr lang="en-US" sz="1800" dirty="0" smtClean="0">
              <a:solidFill>
                <a:schemeClr val="tx1"/>
              </a:solidFill>
              <a:latin typeface="Times New Roman" panose="02020603050405020304" pitchFamily="18" charset="0"/>
              <a:cs typeface="Times New Roman" panose="02020603050405020304" pitchFamily="18" charset="0"/>
            </a:endParaRPr>
          </a:p>
          <a:p>
            <a:pPr algn="just">
              <a:buFont typeface="Wingdings" pitchFamily="2" charset="2"/>
              <a:buChar char="v"/>
            </a:pPr>
            <a:endParaRPr lang="en-US" sz="1800" dirty="0" smtClean="0">
              <a:solidFill>
                <a:schemeClr val="tx1"/>
              </a:solidFill>
            </a:endParaRPr>
          </a:p>
          <a:p>
            <a:pPr>
              <a:buFont typeface="Wingdings" pitchFamily="2" charset="2"/>
              <a:buChar char="v"/>
            </a:pPr>
            <a:endParaRPr lang="en-US" dirty="0" smtClean="0"/>
          </a:p>
          <a:p>
            <a:pPr>
              <a:buFont typeface="Wingdings" pitchFamily="2" charset="2"/>
              <a:buChar char="v"/>
            </a:pPr>
            <a:endParaRPr lang="en-US" dirty="0" smtClean="0"/>
          </a:p>
          <a:p>
            <a:endParaRPr lang="en-US" dirty="0" smtClean="0">
              <a:latin typeface="Times New Roman" pitchFamily="18" charset="0"/>
              <a:cs typeface="Times New Roman" pitchFamily="18" charset="0"/>
            </a:endParaRPr>
          </a:p>
          <a:p>
            <a:pPr algn="just">
              <a:buFont typeface="Wingdings" pitchFamily="2" charset="2"/>
              <a:buChar char="v"/>
            </a:pPr>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18806" y="1995055"/>
            <a:ext cx="9008572" cy="2972208"/>
          </a:xfrm>
        </p:spPr>
        <p:txBody>
          <a:bodyPr/>
          <a:lstStyle/>
          <a:p>
            <a:r>
              <a:rPr lang="en-US" dirty="0" smtClean="0">
                <a:latin typeface="Algerian" pitchFamily="82" charset="0"/>
              </a:rPr>
              <a:t>	</a:t>
            </a:r>
            <a:br>
              <a:rPr lang="en-US" dirty="0" smtClean="0">
                <a:latin typeface="Algerian" pitchFamily="82" charset="0"/>
              </a:rPr>
            </a:br>
            <a:r>
              <a:rPr lang="en-US" dirty="0" smtClean="0">
                <a:latin typeface="Algerian" pitchFamily="82" charset="0"/>
              </a:rPr>
              <a:t>	    </a:t>
            </a:r>
            <a:r>
              <a:rPr lang="en-US" sz="8000" b="1" dirty="0" smtClean="0">
                <a:solidFill>
                  <a:schemeClr val="tx1"/>
                </a:solidFill>
                <a:latin typeface="Algerian" pitchFamily="82" charset="0"/>
              </a:rPr>
              <a:t>Thank you</a:t>
            </a:r>
            <a:endParaRPr lang="en-US" sz="8000" b="1" dirty="0">
              <a:solidFill>
                <a:schemeClr val="tx1"/>
              </a:solidFill>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7191" y="936566"/>
            <a:ext cx="8770571" cy="1123221"/>
          </a:xfrm>
        </p:spPr>
        <p:txBody>
          <a:bodyPr>
            <a:normAutofit/>
          </a:bodyPr>
          <a:lstStyle/>
          <a:p>
            <a:r>
              <a:rPr lang="en-US" b="1" dirty="0" smtClean="0">
                <a:solidFill>
                  <a:schemeClr val="tx1"/>
                </a:solidFill>
                <a:latin typeface="Times New Roman" pitchFamily="18" charset="0"/>
                <a:cs typeface="Times New Roman" pitchFamily="18" charset="0"/>
              </a:rPr>
              <a:t>Content</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201882" y="2081349"/>
            <a:ext cx="8770571" cy="3856155"/>
          </a:xfrm>
        </p:spPr>
        <p:txBody>
          <a:bodyPr>
            <a:normAutofit fontScale="92500" lnSpcReduction="10000"/>
          </a:bodyPr>
          <a:lstStyle/>
          <a:p>
            <a:pPr>
              <a:buFont typeface="Wingdings" pitchFamily="2" charset="2"/>
              <a:buChar char="v"/>
            </a:pPr>
            <a:r>
              <a:rPr lang="en-US" sz="2100" dirty="0" smtClean="0">
                <a:solidFill>
                  <a:schemeClr val="tx1"/>
                </a:solidFill>
                <a:latin typeface="Times New Roman" pitchFamily="18" charset="0"/>
                <a:cs typeface="Times New Roman" pitchFamily="18" charset="0"/>
              </a:rPr>
              <a:t>Abstract</a:t>
            </a:r>
          </a:p>
          <a:p>
            <a:pPr>
              <a:buFont typeface="Wingdings" pitchFamily="2" charset="2"/>
              <a:buChar char="v"/>
            </a:pPr>
            <a:r>
              <a:rPr lang="en-US" sz="2100" dirty="0" smtClean="0">
                <a:solidFill>
                  <a:schemeClr val="tx1"/>
                </a:solidFill>
                <a:latin typeface="Times New Roman" pitchFamily="18" charset="0"/>
                <a:cs typeface="Times New Roman" pitchFamily="18" charset="0"/>
              </a:rPr>
              <a:t>Introduction of Embedded System</a:t>
            </a:r>
          </a:p>
          <a:p>
            <a:pPr>
              <a:buFont typeface="Wingdings" pitchFamily="2" charset="2"/>
              <a:buChar char="v"/>
            </a:pPr>
            <a:r>
              <a:rPr lang="en-US" sz="2100" dirty="0" smtClean="0">
                <a:solidFill>
                  <a:schemeClr val="tx1"/>
                </a:solidFill>
                <a:latin typeface="Times New Roman" pitchFamily="18" charset="0"/>
                <a:cs typeface="Times New Roman" pitchFamily="18" charset="0"/>
              </a:rPr>
              <a:t>Existing work</a:t>
            </a:r>
          </a:p>
          <a:p>
            <a:pPr>
              <a:buFont typeface="Wingdings" pitchFamily="2" charset="2"/>
              <a:buChar char="v"/>
            </a:pPr>
            <a:r>
              <a:rPr lang="en-US" sz="2100" dirty="0" smtClean="0">
                <a:solidFill>
                  <a:schemeClr val="tx1"/>
                </a:solidFill>
                <a:latin typeface="Times New Roman" pitchFamily="18" charset="0"/>
                <a:cs typeface="Times New Roman" pitchFamily="18" charset="0"/>
              </a:rPr>
              <a:t>Block Diagram</a:t>
            </a:r>
          </a:p>
          <a:p>
            <a:pPr>
              <a:buFont typeface="Wingdings" pitchFamily="2" charset="2"/>
              <a:buChar char="v"/>
            </a:pPr>
            <a:r>
              <a:rPr lang="en-US" sz="2100" dirty="0" smtClean="0">
                <a:solidFill>
                  <a:schemeClr val="tx1"/>
                </a:solidFill>
                <a:latin typeface="Times New Roman" pitchFamily="18" charset="0"/>
                <a:cs typeface="Times New Roman" pitchFamily="18" charset="0"/>
              </a:rPr>
              <a:t>Block Explanation</a:t>
            </a:r>
          </a:p>
          <a:p>
            <a:pPr>
              <a:buFont typeface="Wingdings" pitchFamily="2" charset="2"/>
              <a:buChar char="v"/>
            </a:pPr>
            <a:r>
              <a:rPr lang="en-US" sz="2100" dirty="0" smtClean="0">
                <a:solidFill>
                  <a:schemeClr val="tx1"/>
                </a:solidFill>
                <a:latin typeface="Times New Roman" pitchFamily="18" charset="0"/>
                <a:cs typeface="Times New Roman" pitchFamily="18" charset="0"/>
              </a:rPr>
              <a:t>Hardware Required</a:t>
            </a:r>
          </a:p>
          <a:p>
            <a:pPr>
              <a:buFont typeface="Wingdings" pitchFamily="2" charset="2"/>
              <a:buChar char="v"/>
            </a:pPr>
            <a:r>
              <a:rPr lang="en-US" sz="2100" dirty="0" smtClean="0">
                <a:solidFill>
                  <a:schemeClr val="tx1"/>
                </a:solidFill>
                <a:latin typeface="Times New Roman" pitchFamily="18" charset="0"/>
                <a:cs typeface="Times New Roman" pitchFamily="18" charset="0"/>
              </a:rPr>
              <a:t>Software Required</a:t>
            </a:r>
          </a:p>
          <a:p>
            <a:pPr>
              <a:buFont typeface="Wingdings" pitchFamily="2" charset="2"/>
              <a:buChar char="v"/>
            </a:pPr>
            <a:r>
              <a:rPr lang="en-US" sz="2100" dirty="0" smtClean="0">
                <a:solidFill>
                  <a:schemeClr val="tx1"/>
                </a:solidFill>
                <a:latin typeface="Times New Roman" pitchFamily="18" charset="0"/>
                <a:cs typeface="Times New Roman" pitchFamily="18" charset="0"/>
              </a:rPr>
              <a:t>Advantage &amp; Disadvantage</a:t>
            </a:r>
          </a:p>
          <a:p>
            <a:pPr>
              <a:buFont typeface="Wingdings" pitchFamily="2" charset="2"/>
              <a:buChar char="v"/>
            </a:pPr>
            <a:r>
              <a:rPr lang="en-US" sz="2100" dirty="0" smtClean="0">
                <a:solidFill>
                  <a:schemeClr val="tx1"/>
                </a:solidFill>
                <a:latin typeface="Times New Roman" pitchFamily="18" charset="0"/>
                <a:cs typeface="Times New Roman" pitchFamily="18" charset="0"/>
              </a:rPr>
              <a:t>Reference</a:t>
            </a:r>
          </a:p>
          <a:p>
            <a:pPr>
              <a:buFont typeface="Wingdings" pitchFamily="2" charset="2"/>
              <a:buChar char="v"/>
            </a:pPr>
            <a:endParaRPr lang="en-US" dirty="0" smtClean="0"/>
          </a:p>
          <a:p>
            <a:pPr>
              <a:buFont typeface="Wingdings" pitchFamily="2" charset="2"/>
              <a:buChar char="v"/>
            </a:pPr>
            <a:endParaRPr lang="en-US" dirty="0" smtClean="0"/>
          </a:p>
          <a:p>
            <a:pPr>
              <a:buFont typeface="Wingdings" pitchFamily="2" charset="2"/>
              <a:buChar char="v"/>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7198" y="623820"/>
            <a:ext cx="8770571" cy="1149531"/>
          </a:xfrm>
        </p:spPr>
        <p:txBody>
          <a:bodyPr>
            <a:normAutofit/>
          </a:bodyPr>
          <a:lstStyle/>
          <a:p>
            <a:r>
              <a:rPr lang="en-US" b="1" dirty="0" smtClean="0">
                <a:solidFill>
                  <a:schemeClr val="tx1"/>
                </a:solidFill>
                <a:latin typeface="Times New Roman" panose="02020603050405020304" pitchFamily="18" charset="0"/>
                <a:cs typeface="Times New Roman" panose="02020603050405020304" pitchFamily="18" charset="0"/>
              </a:rPr>
              <a:t>Abstract</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5402" y="1301581"/>
            <a:ext cx="8770571" cy="4034693"/>
          </a:xfrm>
        </p:spPr>
        <p:txBody>
          <a:bodyPr>
            <a:noAutofit/>
          </a:bodyPr>
          <a:lstStyle/>
          <a:p>
            <a:endParaRPr lang="en-IN" sz="1800" dirty="0" smtClean="0"/>
          </a:p>
          <a:p>
            <a:pPr marL="0" indent="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any urban area with public amenities like schools, hospitals, parks , etc. Which see a lot of </a:t>
            </a:r>
            <a:r>
              <a:rPr lang="en-US" sz="1800" dirty="0" smtClean="0">
                <a:solidFill>
                  <a:schemeClr val="tx1"/>
                </a:solidFill>
                <a:latin typeface="Times New Roman" panose="02020603050405020304" pitchFamily="18" charset="0"/>
                <a:cs typeface="Times New Roman" panose="02020603050405020304" pitchFamily="18" charset="0"/>
              </a:rPr>
              <a:t>  footfall</a:t>
            </a:r>
            <a:r>
              <a:rPr lang="en-US" sz="1800" dirty="0">
                <a:solidFill>
                  <a:schemeClr val="tx1"/>
                </a:solidFill>
                <a:latin typeface="Times New Roman" panose="02020603050405020304" pitchFamily="18" charset="0"/>
                <a:cs typeface="Times New Roman" panose="02020603050405020304" pitchFamily="18" charset="0"/>
              </a:rPr>
              <a:t>, there are innumerable cases of accidents happening due to speeding vehicles. </a:t>
            </a:r>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An </a:t>
            </a:r>
            <a:r>
              <a:rPr lang="en-US" sz="1800" dirty="0">
                <a:solidFill>
                  <a:schemeClr val="tx1"/>
                </a:solidFill>
                <a:latin typeface="Times New Roman" panose="02020603050405020304" pitchFamily="18" charset="0"/>
                <a:cs typeface="Times New Roman" panose="02020603050405020304" pitchFamily="18" charset="0"/>
              </a:rPr>
              <a:t>effective solution we have come up with is a system which will </a:t>
            </a:r>
            <a:r>
              <a:rPr lang="en-US" sz="1800" dirty="0" smtClean="0">
                <a:solidFill>
                  <a:schemeClr val="tx1"/>
                </a:solidFill>
                <a:latin typeface="Times New Roman" panose="02020603050405020304" pitchFamily="18" charset="0"/>
                <a:cs typeface="Times New Roman" panose="02020603050405020304" pitchFamily="18" charset="0"/>
              </a:rPr>
              <a:t>automatically detect </a:t>
            </a:r>
            <a:r>
              <a:rPr lang="en-US" sz="1800" dirty="0">
                <a:solidFill>
                  <a:schemeClr val="tx1"/>
                </a:solidFill>
                <a:latin typeface="Times New Roman" panose="02020603050405020304" pitchFamily="18" charset="0"/>
                <a:cs typeface="Times New Roman" panose="02020603050405020304" pitchFamily="18" charset="0"/>
              </a:rPr>
              <a:t>and reduce the speed of the vehicles and maintain it under a limit in the specified zone. </a:t>
            </a:r>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This </a:t>
            </a:r>
            <a:r>
              <a:rPr lang="en-US" sz="1800" dirty="0">
                <a:solidFill>
                  <a:schemeClr val="tx1"/>
                </a:solidFill>
                <a:latin typeface="Times New Roman" panose="02020603050405020304" pitchFamily="18" charset="0"/>
                <a:cs typeface="Times New Roman" panose="02020603050405020304" pitchFamily="18" charset="0"/>
              </a:rPr>
              <a:t>is done by integrating a wireless module in the Electronic Control Unit (ECU), and providing a network for the school/hospital, we WSN create a system that checks the speed of vehicles when in range of the network. </a:t>
            </a:r>
            <a:endParaRPr lang="en-US" sz="1800" dirty="0" smtClean="0">
              <a:solidFill>
                <a:schemeClr val="tx1"/>
              </a:solidFill>
              <a:latin typeface="Times New Roman" panose="02020603050405020304" pitchFamily="18" charset="0"/>
              <a:cs typeface="Times New Roman" panose="02020603050405020304" pitchFamily="18" charset="0"/>
            </a:endParaRPr>
          </a:p>
          <a:p>
            <a:pPr marL="0" indent="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system in the car is linked to the throttle valve, which in turn will reduce the speed of the vehicle.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66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4064" y="1053254"/>
            <a:ext cx="8770571" cy="1560716"/>
          </a:xfrm>
        </p:spPr>
        <p:txBody>
          <a:bodyPr/>
          <a:lstStyle/>
          <a:p>
            <a:r>
              <a:rPr lang="en-US" dirty="0" smtClean="0">
                <a:latin typeface="Times New Roman" pitchFamily="18" charset="0"/>
                <a:cs typeface="Times New Roman" pitchFamily="18" charset="0"/>
              </a:rPr>
              <a:t>  </a:t>
            </a:r>
            <a:r>
              <a:rPr lang="en-US" b="1" dirty="0" smtClean="0">
                <a:solidFill>
                  <a:schemeClr val="tx1"/>
                </a:solidFill>
                <a:latin typeface="Times New Roman" pitchFamily="18" charset="0"/>
                <a:cs typeface="Times New Roman" pitchFamily="18" charset="0"/>
              </a:rPr>
              <a:t>Introduction of Embedded System</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1174173" y="2313709"/>
            <a:ext cx="8770571" cy="3651504"/>
          </a:xfrm>
        </p:spPr>
        <p:txBody>
          <a:bodyPr>
            <a:noAutofit/>
          </a:bodyPr>
          <a:lstStyle/>
          <a:p>
            <a:pPr algn="just">
              <a:buFont typeface="Wingdings" pitchFamily="2" charset="2"/>
              <a:buChar char="v"/>
            </a:pPr>
            <a:r>
              <a:rPr lang="en-US" sz="1800" dirty="0" smtClean="0">
                <a:solidFill>
                  <a:schemeClr val="tx1"/>
                </a:solidFill>
                <a:latin typeface="Times New Roman" pitchFamily="18" charset="0"/>
                <a:cs typeface="Times New Roman" pitchFamily="18" charset="0"/>
              </a:rPr>
              <a:t>Embedded systems date back to the 1960s. </a:t>
            </a:r>
          </a:p>
          <a:p>
            <a:pPr algn="just">
              <a:buFont typeface="Wingdings" pitchFamily="2" charset="2"/>
              <a:buChar char="v"/>
            </a:pPr>
            <a:r>
              <a:rPr lang="en-US" sz="1800" dirty="0" smtClean="0">
                <a:solidFill>
                  <a:schemeClr val="tx1"/>
                </a:solidFill>
                <a:latin typeface="Times New Roman" pitchFamily="18" charset="0"/>
                <a:cs typeface="Times New Roman" pitchFamily="18" charset="0"/>
              </a:rPr>
              <a:t>Charles Stark Draper developed an integrated circuit (</a:t>
            </a:r>
            <a:r>
              <a:rPr lang="en-US" sz="1800" b="1" u="sng" dirty="0" smtClean="0">
                <a:solidFill>
                  <a:schemeClr val="tx1"/>
                </a:solidFill>
                <a:latin typeface="Times New Roman" pitchFamily="18" charset="0"/>
                <a:cs typeface="Times New Roman" pitchFamily="18" charset="0"/>
                <a:hlinkClick r:id="rId2"/>
              </a:rPr>
              <a:t>IC</a:t>
            </a:r>
            <a:r>
              <a:rPr lang="en-US" sz="1800" dirty="0" smtClean="0">
                <a:solidFill>
                  <a:schemeClr val="tx1"/>
                </a:solidFill>
                <a:latin typeface="Times New Roman" pitchFamily="18" charset="0"/>
                <a:cs typeface="Times New Roman" pitchFamily="18" charset="0"/>
              </a:rPr>
              <a:t>) in 1961 to reduce the size and weight of the Apollo Guidance Computer</a:t>
            </a:r>
          </a:p>
          <a:p>
            <a:pPr algn="just">
              <a:buFont typeface="Wingdings" pitchFamily="2" charset="2"/>
              <a:buChar char="v"/>
            </a:pPr>
            <a:r>
              <a:rPr lang="en-US" sz="1800" dirty="0" smtClean="0">
                <a:solidFill>
                  <a:schemeClr val="tx1"/>
                </a:solidFill>
                <a:latin typeface="Times New Roman" pitchFamily="18" charset="0"/>
                <a:cs typeface="Times New Roman" pitchFamily="18" charset="0"/>
              </a:rPr>
              <a:t> The digital system installed on the Apollo Command Module and Lunar Module. The first computer to use ICs, it helped astronauts collect real-time flight data.</a:t>
            </a:r>
          </a:p>
          <a:p>
            <a:pPr algn="just">
              <a:buFont typeface="Wingdings" pitchFamily="2" charset="2"/>
              <a:buChar char="v"/>
            </a:pPr>
            <a:r>
              <a:rPr lang="en-US" sz="1800" dirty="0" smtClean="0">
                <a:solidFill>
                  <a:schemeClr val="tx1"/>
                </a:solidFill>
                <a:latin typeface="Times New Roman" pitchFamily="18" charset="0"/>
                <a:cs typeface="Times New Roman" pitchFamily="18" charset="0"/>
              </a:rPr>
              <a:t>An embedded system is a combination of computer hardware and software, either fixed in capability or programmable, designed for a specific function or functions within a larger system. </a:t>
            </a:r>
          </a:p>
          <a:p>
            <a:pPr algn="just">
              <a:buFont typeface="Wingdings" pitchFamily="2" charset="2"/>
              <a:buChar char="v"/>
            </a:pPr>
            <a:r>
              <a:rPr lang="en-US" sz="1800" dirty="0" smtClean="0">
                <a:solidFill>
                  <a:schemeClr val="tx1"/>
                </a:solidFill>
                <a:latin typeface="Times New Roman" pitchFamily="18" charset="0"/>
                <a:cs typeface="Times New Roman" pitchFamily="18" charset="0"/>
              </a:rPr>
              <a:t>Industrial machines, agricultural and process industry devices, automobiles, medical equipment, cameras, household appliances, airplanes, vending machines and toys, as well as mobile devices, are possible locations for an embedded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7" name="Picture 3" descr="C:\Users\admin\Downloads\Embedded-System.png"/>
          <p:cNvPicPr>
            <a:picLocks noChangeAspect="1" noChangeArrowheads="1"/>
          </p:cNvPicPr>
          <p:nvPr/>
        </p:nvPicPr>
        <p:blipFill>
          <a:blip r:embed="rId2"/>
          <a:srcRect/>
          <a:stretch>
            <a:fillRect/>
          </a:stretch>
        </p:blipFill>
        <p:spPr bwMode="auto">
          <a:xfrm>
            <a:off x="2730137" y="548905"/>
            <a:ext cx="6857999" cy="554374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5736" y="793457"/>
            <a:ext cx="8770571" cy="1201598"/>
          </a:xfrm>
        </p:spPr>
        <p:txBody>
          <a:bodyPr/>
          <a:lstStyle/>
          <a:p>
            <a:r>
              <a:rPr lang="en-US" b="1" dirty="0" smtClean="0">
                <a:solidFill>
                  <a:schemeClr val="tx1"/>
                </a:solidFill>
                <a:latin typeface="Times New Roman" pitchFamily="18" charset="0"/>
                <a:cs typeface="Times New Roman" pitchFamily="18" charset="0"/>
              </a:rPr>
              <a:t>Existing Work</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94063" y="1870364"/>
            <a:ext cx="8770571" cy="3651504"/>
          </a:xfrm>
        </p:spPr>
        <p:txBody>
          <a:bodyPr>
            <a:noAutofit/>
          </a:bodyPr>
          <a:lstStyle/>
          <a:p>
            <a:pPr marL="457200" indent="-457200" algn="just">
              <a:buFont typeface="Wingdings" pitchFamily="2" charset="2"/>
              <a:buChar char="v"/>
            </a:pPr>
            <a:r>
              <a:rPr lang="en-US" sz="1800" dirty="0">
                <a:solidFill>
                  <a:schemeClr val="tx1"/>
                </a:solidFill>
                <a:latin typeface="Times New Roman" panose="02020603050405020304" pitchFamily="18" charset="0"/>
                <a:cs typeface="Times New Roman" panose="02020603050405020304" pitchFamily="18" charset="0"/>
              </a:rPr>
              <a:t>Now day’s vehicles are improving with faster speeds and technological advancements which were attained and annoying more serious accidents. </a:t>
            </a:r>
            <a:endParaRPr lang="en-US" sz="1800" dirty="0" smtClean="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Automobile </a:t>
            </a:r>
            <a:r>
              <a:rPr lang="en-US" sz="1800" dirty="0">
                <a:solidFill>
                  <a:schemeClr val="tx1"/>
                </a:solidFill>
                <a:latin typeface="Times New Roman" panose="02020603050405020304" pitchFamily="18" charset="0"/>
                <a:cs typeface="Times New Roman" panose="02020603050405020304" pitchFamily="18" charset="0"/>
              </a:rPr>
              <a:t>manufacturers </a:t>
            </a:r>
            <a:r>
              <a:rPr lang="en-US" sz="1800" dirty="0" smtClean="0">
                <a:solidFill>
                  <a:schemeClr val="tx1"/>
                </a:solidFill>
                <a:latin typeface="Times New Roman" panose="02020603050405020304" pitchFamily="18" charset="0"/>
                <a:cs typeface="Times New Roman" panose="02020603050405020304" pitchFamily="18" charset="0"/>
              </a:rPr>
              <a:t>became more </a:t>
            </a:r>
            <a:r>
              <a:rPr lang="en-US" sz="1800" dirty="0">
                <a:solidFill>
                  <a:schemeClr val="tx1"/>
                </a:solidFill>
                <a:latin typeface="Times New Roman" panose="02020603050405020304" pitchFamily="18" charset="0"/>
                <a:cs typeface="Times New Roman" panose="02020603050405020304" pitchFamily="18" charset="0"/>
              </a:rPr>
              <a:t>concerned with improving car safety and preventing injuries and deaths. People usually gravitate towards automatic transmission of vehicles because of the simplicity it offers </a:t>
            </a:r>
            <a:r>
              <a:rPr lang="en-US" sz="1800" dirty="0" smtClean="0">
                <a:solidFill>
                  <a:schemeClr val="tx1"/>
                </a:solidFill>
                <a:latin typeface="Times New Roman" panose="02020603050405020304" pitchFamily="18" charset="0"/>
                <a:cs typeface="Times New Roman" panose="02020603050405020304" pitchFamily="18" charset="0"/>
              </a:rPr>
              <a:t>to drivers.</a:t>
            </a:r>
          </a:p>
          <a:p>
            <a:pPr marL="457200" indent="-45720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In this paper five safety measures are implemented. Ultrasonic sensors mounted on the front and/or rear bumpers are used for an obstacle detection system. </a:t>
            </a:r>
            <a:endParaRPr lang="en-US" sz="1800" dirty="0" smtClean="0">
              <a:solidFill>
                <a:schemeClr val="tx1"/>
              </a:solidFill>
              <a:latin typeface="Times New Roman" panose="02020603050405020304" pitchFamily="18" charset="0"/>
              <a:cs typeface="Times New Roman" panose="02020603050405020304" pitchFamily="18" charset="0"/>
            </a:endParaRPr>
          </a:p>
          <a:p>
            <a:pPr marL="457200" indent="-45720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Ultrasonic sensors measure </a:t>
            </a:r>
            <a:r>
              <a:rPr lang="en-US" sz="1800" dirty="0">
                <a:solidFill>
                  <a:schemeClr val="tx1"/>
                </a:solidFill>
                <a:latin typeface="Times New Roman" panose="02020603050405020304" pitchFamily="18" charset="0"/>
                <a:cs typeface="Times New Roman" panose="02020603050405020304" pitchFamily="18" charset="0"/>
              </a:rPr>
              <a:t>the distance between driving car and nearby obstacles directly around the front or rear bumper and speed of car will get less. The driver is alerted by beeps or the dashboard display</a:t>
            </a:r>
            <a:r>
              <a:rPr lang="en-US" sz="1800" dirty="0" smtClean="0">
                <a:solidFill>
                  <a:schemeClr val="tx1"/>
                </a:solidFill>
                <a:latin typeface="Times New Roman" panose="02020603050405020304" pitchFamily="18" charset="0"/>
                <a:cs typeface="Times New Roman" panose="02020603050405020304" pitchFamily="18" charset="0"/>
              </a:rPr>
              <a:t>. </a:t>
            </a:r>
          </a:p>
          <a:p>
            <a:pPr marL="457200" indent="-457200" algn="just">
              <a:buFont typeface="Wingdings" pitchFamily="2" charset="2"/>
              <a:buChar char="v"/>
            </a:pPr>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speed of car become low as the vehicle moves closer to the obstacle. Depending on distance of obstacle from car speed will vary. A collision is imminent then car will get stop. A speed limit according to obstacle detection is our first safety </a:t>
            </a:r>
            <a:r>
              <a:rPr lang="en-US" sz="1800" dirty="0" smtClean="0">
                <a:solidFill>
                  <a:schemeClr val="tx1"/>
                </a:solidFill>
                <a:latin typeface="Times New Roman" panose="02020603050405020304" pitchFamily="18" charset="0"/>
                <a:cs typeface="Times New Roman" panose="02020603050405020304" pitchFamily="18" charset="0"/>
              </a:rPr>
              <a:t>measure in </a:t>
            </a:r>
            <a:r>
              <a:rPr lang="en-US" sz="1800" dirty="0">
                <a:solidFill>
                  <a:schemeClr val="tx1"/>
                </a:solidFill>
                <a:latin typeface="Times New Roman" panose="02020603050405020304" pitchFamily="18" charset="0"/>
                <a:cs typeface="Times New Roman" panose="02020603050405020304" pitchFamily="18" charset="0"/>
              </a:rPr>
              <a:t>this paper.</a:t>
            </a:r>
            <a:endParaRPr lang="en-IN" sz="1800" dirty="0">
              <a:solidFill>
                <a:schemeClr val="tx1"/>
              </a:solidFill>
              <a:latin typeface="Times New Roman" panose="02020603050405020304" pitchFamily="18" charset="0"/>
              <a:cs typeface="Times New Roman" panose="02020603050405020304" pitchFamily="18" charset="0"/>
            </a:endParaRPr>
          </a:p>
          <a:p>
            <a:pPr algn="just"/>
            <a:endParaRPr lang="en-IN" sz="1800" dirty="0"/>
          </a:p>
        </p:txBody>
      </p:sp>
    </p:spTree>
    <p:extLst>
      <p:ext uri="{BB962C8B-B14F-4D97-AF65-F5344CB8AC3E}">
        <p14:creationId xmlns:p14="http://schemas.microsoft.com/office/powerpoint/2010/main" val="2934085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13954" y="831273"/>
            <a:ext cx="8770571" cy="3651504"/>
          </a:xfrm>
        </p:spPr>
        <p:txBody>
          <a:bodyPr>
            <a:noAutofit/>
          </a:bodyPr>
          <a:lstStyle/>
          <a:p>
            <a:pPr algn="just">
              <a:buFont typeface="Wingdings" panose="05000000000000000000" pitchFamily="2" charset="2"/>
              <a:buChar char="v"/>
            </a:pPr>
            <a:r>
              <a:rPr lang="en-US" sz="1800" dirty="0">
                <a:solidFill>
                  <a:schemeClr val="tx2"/>
                </a:solidFill>
                <a:latin typeface="Times New Roman" panose="02020603050405020304" pitchFamily="18" charset="0"/>
                <a:cs typeface="Times New Roman" panose="02020603050405020304" pitchFamily="18" charset="0"/>
              </a:rPr>
              <a:t>The second safety measure is for increased engine temperature .If thermostat is broken and water pump gasket failure are reasons of increased engine temperature. If </a:t>
            </a:r>
            <a:r>
              <a:rPr lang="en-US" sz="1800" dirty="0" smtClean="0">
                <a:solidFill>
                  <a:schemeClr val="tx2"/>
                </a:solidFill>
                <a:latin typeface="Times New Roman" panose="02020603050405020304" pitchFamily="18" charset="0"/>
                <a:cs typeface="Times New Roman" panose="02020603050405020304" pitchFamily="18" charset="0"/>
              </a:rPr>
              <a:t>the</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temperature </a:t>
            </a:r>
            <a:r>
              <a:rPr lang="en-US" sz="1800" dirty="0">
                <a:solidFill>
                  <a:schemeClr val="tx2"/>
                </a:solidFill>
                <a:latin typeface="Times New Roman" panose="02020603050405020304" pitchFamily="18" charset="0"/>
                <a:cs typeface="Times New Roman" panose="02020603050405020304" pitchFamily="18" charset="0"/>
              </a:rPr>
              <a:t>gets high, it could mean engine is overheating. </a:t>
            </a:r>
            <a:endParaRPr lang="en-US" sz="18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It </a:t>
            </a:r>
            <a:r>
              <a:rPr lang="en-US" sz="1800" dirty="0">
                <a:solidFill>
                  <a:schemeClr val="tx2"/>
                </a:solidFill>
                <a:latin typeface="Times New Roman" panose="02020603050405020304" pitchFamily="18" charset="0"/>
                <a:cs typeface="Times New Roman" panose="02020603050405020304" pitchFamily="18" charset="0"/>
              </a:rPr>
              <a:t>WSN also happen due to losing coolant therefore we need to cool engine by radiator fan. In this paper we turn ON radiator </a:t>
            </a:r>
            <a:r>
              <a:rPr lang="en-US" sz="1800" dirty="0" smtClean="0">
                <a:solidFill>
                  <a:schemeClr val="tx2"/>
                </a:solidFill>
                <a:latin typeface="Times New Roman" panose="02020603050405020304" pitchFamily="18" charset="0"/>
                <a:cs typeface="Times New Roman" panose="02020603050405020304" pitchFamily="18" charset="0"/>
              </a:rPr>
              <a:t>fan</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automatically </a:t>
            </a:r>
            <a:r>
              <a:rPr lang="en-US" sz="1800" dirty="0">
                <a:solidFill>
                  <a:schemeClr val="tx2"/>
                </a:solidFill>
                <a:latin typeface="Times New Roman" panose="02020603050405020304" pitchFamily="18" charset="0"/>
                <a:cs typeface="Times New Roman" panose="02020603050405020304" pitchFamily="18" charset="0"/>
              </a:rPr>
              <a:t>if temperature increases beyond normal temperature conditions</a:t>
            </a:r>
            <a:r>
              <a:rPr lang="en-US" sz="1800" dirty="0" smtClean="0">
                <a:solidFill>
                  <a:schemeClr val="tx2"/>
                </a:solidFill>
                <a:latin typeface="Times New Roman" panose="02020603050405020304" pitchFamily="18" charset="0"/>
                <a:cs typeface="Times New Roman" panose="02020603050405020304" pitchFamily="18" charset="0"/>
              </a:rPr>
              <a:t>.</a:t>
            </a:r>
            <a:endParaRPr lang="en-IN" sz="1800" dirty="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  The </a:t>
            </a:r>
            <a:r>
              <a:rPr lang="en-US" sz="1800" dirty="0">
                <a:solidFill>
                  <a:schemeClr val="tx2"/>
                </a:solidFill>
                <a:latin typeface="Times New Roman" panose="02020603050405020304" pitchFamily="18" charset="0"/>
                <a:cs typeface="Times New Roman" panose="02020603050405020304" pitchFamily="18" charset="0"/>
              </a:rPr>
              <a:t>third safety measure is for seatbelt. A seat belt is safety belt is designed to secure the driver of a vehicle during a collision or a sudden stop as a vehicle safety device. A seat belt is used to reduce the likelihood of death or serious injury in a traffic collision. </a:t>
            </a:r>
            <a:endParaRPr lang="en-US" sz="18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Seat </a:t>
            </a:r>
            <a:r>
              <a:rPr lang="en-US" sz="1800" dirty="0">
                <a:solidFill>
                  <a:schemeClr val="tx2"/>
                </a:solidFill>
                <a:latin typeface="Times New Roman" panose="02020603050405020304" pitchFamily="18" charset="0"/>
                <a:cs typeface="Times New Roman" panose="02020603050405020304" pitchFamily="18" charset="0"/>
              </a:rPr>
              <a:t>belts were not always utilized by its operators. It wasn’t until Congress in many states addressed but this is very serious issue of car safety on a state and national level, to a serious campaign to use the seat belts was launched</a:t>
            </a:r>
            <a:r>
              <a:rPr lang="en-US" sz="1800" dirty="0" smtClean="0">
                <a:solidFill>
                  <a:schemeClr val="tx2"/>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In this paper, to improve car safety notification for use of seat belts that would secure themselves display automatically after ignition on the LCD display.</a:t>
            </a:r>
            <a:endParaRPr lang="en-IN" sz="1800" dirty="0">
              <a:solidFill>
                <a:schemeClr val="tx2"/>
              </a:solidFill>
              <a:latin typeface="Times New Roman" panose="02020603050405020304" pitchFamily="18" charset="0"/>
              <a:cs typeface="Times New Roman" panose="02020603050405020304" pitchFamily="18" charset="0"/>
            </a:endParaRPr>
          </a:p>
          <a:p>
            <a:pPr algn="just"/>
            <a:endParaRPr lang="en-IN"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95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718" y="665017"/>
            <a:ext cx="8770571" cy="3651504"/>
          </a:xfrm>
        </p:spPr>
        <p:txBody>
          <a:bodyPr>
            <a:noAutofit/>
          </a:bodyPr>
          <a:lstStyle/>
          <a:p>
            <a:pPr algn="just">
              <a:buFont typeface="Wingdings" panose="05000000000000000000" pitchFamily="2" charset="2"/>
              <a:buChar char="v"/>
            </a:pPr>
            <a:r>
              <a:rPr lang="en-US" sz="1800" dirty="0">
                <a:solidFill>
                  <a:schemeClr val="tx2"/>
                </a:solidFill>
                <a:latin typeface="Times New Roman" panose="02020603050405020304" pitchFamily="18" charset="0"/>
                <a:cs typeface="Times New Roman" panose="02020603050405020304" pitchFamily="18" charset="0"/>
              </a:rPr>
              <a:t>The fourth safety measure is automatic headlight ON/OFF</a:t>
            </a:r>
            <a:r>
              <a:rPr lang="en-US" sz="1800" dirty="0" smtClean="0">
                <a:solidFill>
                  <a:schemeClr val="tx2"/>
                </a:solidFill>
                <a:latin typeface="Times New Roman" panose="02020603050405020304" pitchFamily="18" charset="0"/>
                <a:cs typeface="Times New Roman" panose="02020603050405020304" pitchFamily="18" charset="0"/>
              </a:rPr>
              <a:t>. During </a:t>
            </a:r>
            <a:r>
              <a:rPr lang="en-US" sz="1800" dirty="0">
                <a:solidFill>
                  <a:schemeClr val="tx2"/>
                </a:solidFill>
                <a:latin typeface="Times New Roman" panose="02020603050405020304" pitchFamily="18" charset="0"/>
                <a:cs typeface="Times New Roman" panose="02020603050405020304" pitchFamily="18" charset="0"/>
              </a:rPr>
              <a:t>day there is no                   need of headlights but at night </a:t>
            </a:r>
            <a:r>
              <a:rPr lang="en-US" sz="1800" dirty="0" smtClean="0">
                <a:solidFill>
                  <a:schemeClr val="tx2"/>
                </a:solidFill>
                <a:latin typeface="Times New Roman" panose="02020603050405020304" pitchFamily="18" charset="0"/>
                <a:cs typeface="Times New Roman" panose="02020603050405020304" pitchFamily="18" charset="0"/>
              </a:rPr>
              <a:t>time headlights </a:t>
            </a:r>
            <a:r>
              <a:rPr lang="en-US" sz="1800" dirty="0">
                <a:solidFill>
                  <a:schemeClr val="tx2"/>
                </a:solidFill>
                <a:latin typeface="Times New Roman" panose="02020603050405020304" pitchFamily="18" charset="0"/>
                <a:cs typeface="Times New Roman" panose="02020603050405020304" pitchFamily="18" charset="0"/>
              </a:rPr>
              <a:t>will get automatically ON. </a:t>
            </a:r>
            <a:endParaRPr lang="en-US" sz="18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The </a:t>
            </a:r>
            <a:r>
              <a:rPr lang="en-US" sz="1800" dirty="0">
                <a:solidFill>
                  <a:schemeClr val="tx2"/>
                </a:solidFill>
                <a:latin typeface="Times New Roman" panose="02020603050405020304" pitchFamily="18" charset="0"/>
                <a:cs typeface="Times New Roman" panose="02020603050405020304" pitchFamily="18" charset="0"/>
              </a:rPr>
              <a:t>person </a:t>
            </a:r>
            <a:r>
              <a:rPr lang="en-US" sz="1800" dirty="0" smtClean="0">
                <a:solidFill>
                  <a:schemeClr val="tx2"/>
                </a:solidFill>
                <a:latin typeface="Times New Roman" panose="02020603050405020304" pitchFamily="18" charset="0"/>
                <a:cs typeface="Times New Roman" panose="02020603050405020304" pitchFamily="18" charset="0"/>
              </a:rPr>
              <a:t>travelling from </a:t>
            </a:r>
            <a:r>
              <a:rPr lang="en-US" sz="1800" dirty="0">
                <a:solidFill>
                  <a:schemeClr val="tx2"/>
                </a:solidFill>
                <a:latin typeface="Times New Roman" panose="02020603050405020304" pitchFamily="18" charset="0"/>
                <a:cs typeface="Times New Roman" panose="02020603050405020304" pitchFamily="18" charset="0"/>
              </a:rPr>
              <a:t>the opposite direction use high, bright beam while </a:t>
            </a:r>
            <a:r>
              <a:rPr lang="en-US" sz="1800" dirty="0" smtClean="0">
                <a:solidFill>
                  <a:schemeClr val="tx2"/>
                </a:solidFill>
                <a:latin typeface="Times New Roman" panose="02020603050405020304" pitchFamily="18" charset="0"/>
                <a:cs typeface="Times New Roman" panose="02020603050405020304" pitchFamily="18" charset="0"/>
              </a:rPr>
              <a:t>driving</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at </a:t>
            </a:r>
            <a:r>
              <a:rPr lang="en-US" sz="1800" dirty="0">
                <a:solidFill>
                  <a:schemeClr val="tx2"/>
                </a:solidFill>
                <a:latin typeface="Times New Roman" panose="02020603050405020304" pitchFamily="18" charset="0"/>
                <a:cs typeface="Times New Roman" panose="02020603050405020304" pitchFamily="18" charset="0"/>
              </a:rPr>
              <a:t>night and therefore experiences a sudden glaring effect for </a:t>
            </a:r>
            <a:r>
              <a:rPr lang="en-US" sz="1800" dirty="0" smtClean="0">
                <a:solidFill>
                  <a:schemeClr val="tx2"/>
                </a:solidFill>
                <a:latin typeface="Times New Roman" panose="02020603050405020304" pitchFamily="18" charset="0"/>
                <a:cs typeface="Times New Roman" panose="02020603050405020304" pitchFamily="18" charset="0"/>
              </a:rPr>
              <a:t>a</a:t>
            </a:r>
            <a:r>
              <a:rPr lang="en-IN" sz="1800" dirty="0" smtClean="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short </a:t>
            </a:r>
            <a:r>
              <a:rPr lang="en-US" sz="1800" dirty="0">
                <a:solidFill>
                  <a:schemeClr val="tx2"/>
                </a:solidFill>
                <a:latin typeface="Times New Roman" panose="02020603050405020304" pitchFamily="18" charset="0"/>
                <a:cs typeface="Times New Roman" panose="02020603050405020304" pitchFamily="18" charset="0"/>
              </a:rPr>
              <a:t>period of time. Due to this depending on opposite </a:t>
            </a:r>
            <a:r>
              <a:rPr lang="en-US" sz="1800" dirty="0" smtClean="0">
                <a:solidFill>
                  <a:schemeClr val="tx2"/>
                </a:solidFill>
                <a:latin typeface="Times New Roman" panose="02020603050405020304" pitchFamily="18" charset="0"/>
                <a:cs typeface="Times New Roman" panose="02020603050405020304" pitchFamily="18" charset="0"/>
              </a:rPr>
              <a:t>vehicle's</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light </a:t>
            </a:r>
            <a:r>
              <a:rPr lang="en-US" sz="1800" dirty="0">
                <a:solidFill>
                  <a:schemeClr val="tx2"/>
                </a:solidFill>
                <a:latin typeface="Times New Roman" panose="02020603050405020304" pitchFamily="18" charset="0"/>
                <a:cs typeface="Times New Roman" panose="02020603050405020304" pitchFamily="18" charset="0"/>
              </a:rPr>
              <a:t>intensity, headlights of driving car will get </a:t>
            </a:r>
            <a:r>
              <a:rPr lang="en-US" sz="1800" dirty="0" smtClean="0">
                <a:solidFill>
                  <a:schemeClr val="tx2"/>
                </a:solidFill>
                <a:latin typeface="Times New Roman" panose="02020603050405020304" pitchFamily="18" charset="0"/>
                <a:cs typeface="Times New Roman" panose="02020603050405020304" pitchFamily="18" charset="0"/>
              </a:rPr>
              <a:t>dim</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automatically.</a:t>
            </a:r>
            <a:r>
              <a:rPr lang="en-IN" sz="1800" dirty="0">
                <a:solidFill>
                  <a:schemeClr val="tx2"/>
                </a:solidFill>
                <a:latin typeface="Times New Roman" panose="02020603050405020304" pitchFamily="18" charset="0"/>
                <a:cs typeface="Times New Roman" panose="02020603050405020304" pitchFamily="18" charset="0"/>
              </a:rPr>
              <a:t> </a:t>
            </a:r>
            <a:endParaRPr lang="en-IN" sz="18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Battery </a:t>
            </a:r>
            <a:r>
              <a:rPr lang="en-US" sz="1800" dirty="0">
                <a:solidFill>
                  <a:schemeClr val="tx2"/>
                </a:solidFill>
                <a:latin typeface="Times New Roman" panose="02020603050405020304" pitchFamily="18" charset="0"/>
                <a:cs typeface="Times New Roman" panose="02020603050405020304" pitchFamily="18" charset="0"/>
              </a:rPr>
              <a:t>and increased engine temperature are </a:t>
            </a:r>
            <a:r>
              <a:rPr lang="en-US" sz="1800" dirty="0" smtClean="0">
                <a:solidFill>
                  <a:schemeClr val="tx2"/>
                </a:solidFill>
                <a:latin typeface="Times New Roman" panose="02020603050405020304" pitchFamily="18" charset="0"/>
                <a:cs typeface="Times New Roman" panose="02020603050405020304" pitchFamily="18" charset="0"/>
              </a:rPr>
              <a:t>related</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phenomenon</a:t>
            </a:r>
            <a:r>
              <a:rPr lang="en-US" sz="1800" dirty="0">
                <a:solidFill>
                  <a:schemeClr val="tx2"/>
                </a:solidFill>
                <a:latin typeface="Times New Roman" panose="02020603050405020304" pitchFamily="18" charset="0"/>
                <a:cs typeface="Times New Roman" panose="02020603050405020304" pitchFamily="18" charset="0"/>
              </a:rPr>
              <a:t>. The ideal </a:t>
            </a:r>
            <a:r>
              <a:rPr lang="en-US" sz="1800" dirty="0" smtClean="0">
                <a:solidFill>
                  <a:schemeClr val="tx2"/>
                </a:solidFill>
                <a:latin typeface="Times New Roman" panose="02020603050405020304" pitchFamily="18" charset="0"/>
                <a:cs typeface="Times New Roman" panose="02020603050405020304" pitchFamily="18" charset="0"/>
              </a:rPr>
              <a:t>operating </a:t>
            </a:r>
            <a:r>
              <a:rPr lang="en-US" sz="1800" dirty="0">
                <a:solidFill>
                  <a:schemeClr val="tx2"/>
                </a:solidFill>
                <a:latin typeface="Times New Roman" panose="02020603050405020304" pitchFamily="18" charset="0"/>
                <a:cs typeface="Times New Roman" panose="02020603050405020304" pitchFamily="18" charset="0"/>
              </a:rPr>
              <a:t>temperature for </a:t>
            </a:r>
            <a:r>
              <a:rPr lang="en-US" sz="1800" dirty="0" smtClean="0">
                <a:solidFill>
                  <a:schemeClr val="tx2"/>
                </a:solidFill>
                <a:latin typeface="Times New Roman" panose="02020603050405020304" pitchFamily="18" charset="0"/>
                <a:cs typeface="Times New Roman" panose="02020603050405020304" pitchFamily="18" charset="0"/>
              </a:rPr>
              <a:t>an</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automotive </a:t>
            </a:r>
            <a:r>
              <a:rPr lang="en-US" sz="1800" dirty="0">
                <a:solidFill>
                  <a:schemeClr val="tx2"/>
                </a:solidFill>
                <a:latin typeface="Times New Roman" panose="02020603050405020304" pitchFamily="18" charset="0"/>
                <a:cs typeface="Times New Roman" panose="02020603050405020304" pitchFamily="18" charset="0"/>
              </a:rPr>
              <a:t>battery is 26.7 C (80 F). This is when the </a:t>
            </a:r>
            <a:r>
              <a:rPr lang="en-US" sz="1800" dirty="0" smtClean="0">
                <a:solidFill>
                  <a:schemeClr val="tx2"/>
                </a:solidFill>
                <a:latin typeface="Times New Roman" panose="02020603050405020304" pitchFamily="18" charset="0"/>
                <a:cs typeface="Times New Roman" panose="02020603050405020304" pitchFamily="18" charset="0"/>
              </a:rPr>
              <a:t>battery</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operates </a:t>
            </a:r>
            <a:r>
              <a:rPr lang="en-US" sz="1800" dirty="0">
                <a:solidFill>
                  <a:schemeClr val="tx2"/>
                </a:solidFill>
                <a:latin typeface="Times New Roman" panose="02020603050405020304" pitchFamily="18" charset="0"/>
                <a:cs typeface="Times New Roman" panose="02020603050405020304" pitchFamily="18" charset="0"/>
              </a:rPr>
              <a:t>at maximum efficiency</a:t>
            </a:r>
            <a:r>
              <a:rPr lang="en-US" sz="1800" dirty="0" smtClean="0">
                <a:solidFill>
                  <a:schemeClr val="tx2"/>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Heat typically </a:t>
            </a:r>
            <a:r>
              <a:rPr lang="en-US" sz="1800" dirty="0" smtClean="0">
                <a:solidFill>
                  <a:schemeClr val="tx2"/>
                </a:solidFill>
                <a:latin typeface="Times New Roman" panose="02020603050405020304" pitchFamily="18" charset="0"/>
                <a:cs typeface="Times New Roman" panose="02020603050405020304" pitchFamily="18" charset="0"/>
              </a:rPr>
              <a:t>accelerates</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chemical </a:t>
            </a:r>
            <a:r>
              <a:rPr lang="en-US" sz="1800" dirty="0">
                <a:solidFill>
                  <a:schemeClr val="tx2"/>
                </a:solidFill>
                <a:latin typeface="Times New Roman" panose="02020603050405020304" pitchFamily="18" charset="0"/>
                <a:cs typeface="Times New Roman" panose="02020603050405020304" pitchFamily="18" charset="0"/>
              </a:rPr>
              <a:t>activity if battery is getting hot, but </a:t>
            </a:r>
            <a:r>
              <a:rPr lang="en-US" sz="1800" dirty="0" smtClean="0">
                <a:solidFill>
                  <a:schemeClr val="tx2"/>
                </a:solidFill>
                <a:latin typeface="Times New Roman" panose="02020603050405020304" pitchFamily="18" charset="0"/>
                <a:cs typeface="Times New Roman" panose="02020603050405020304" pitchFamily="18" charset="0"/>
              </a:rPr>
              <a:t>higher</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temperatures </a:t>
            </a:r>
            <a:r>
              <a:rPr lang="en-US" sz="1800" dirty="0">
                <a:solidFill>
                  <a:schemeClr val="tx2"/>
                </a:solidFill>
                <a:latin typeface="Times New Roman" panose="02020603050405020304" pitchFamily="18" charset="0"/>
                <a:cs typeface="Times New Roman" panose="02020603050405020304" pitchFamily="18" charset="0"/>
              </a:rPr>
              <a:t>also speed up internal corrosion within the </a:t>
            </a:r>
            <a:r>
              <a:rPr lang="en-US" sz="1800" dirty="0" smtClean="0">
                <a:solidFill>
                  <a:schemeClr val="tx2"/>
                </a:solidFill>
                <a:latin typeface="Times New Roman" panose="02020603050405020304" pitchFamily="18" charset="0"/>
                <a:cs typeface="Times New Roman" panose="02020603050405020304" pitchFamily="18" charset="0"/>
              </a:rPr>
              <a:t>cells</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and </a:t>
            </a:r>
            <a:r>
              <a:rPr lang="en-US" sz="1800" dirty="0">
                <a:solidFill>
                  <a:schemeClr val="tx2"/>
                </a:solidFill>
                <a:latin typeface="Times New Roman" panose="02020603050405020304" pitchFamily="18" charset="0"/>
                <a:cs typeface="Times New Roman" panose="02020603050405020304" pitchFamily="18" charset="0"/>
              </a:rPr>
              <a:t>reduce the life of the battery. </a:t>
            </a:r>
            <a:endParaRPr lang="en-US" sz="18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smtClean="0">
                <a:solidFill>
                  <a:schemeClr val="tx2"/>
                </a:solidFill>
                <a:latin typeface="Times New Roman" panose="02020603050405020304" pitchFamily="18" charset="0"/>
                <a:cs typeface="Times New Roman" panose="02020603050405020304" pitchFamily="18" charset="0"/>
              </a:rPr>
              <a:t>This </a:t>
            </a:r>
            <a:r>
              <a:rPr lang="en-US" sz="1800" dirty="0">
                <a:solidFill>
                  <a:schemeClr val="tx2"/>
                </a:solidFill>
                <a:latin typeface="Times New Roman" panose="02020603050405020304" pitchFamily="18" charset="0"/>
                <a:cs typeface="Times New Roman" panose="02020603050405020304" pitchFamily="18" charset="0"/>
              </a:rPr>
              <a:t>is particularly true </a:t>
            </a:r>
            <a:r>
              <a:rPr lang="en-US" sz="1800" dirty="0" smtClean="0">
                <a:solidFill>
                  <a:schemeClr val="tx2"/>
                </a:solidFill>
                <a:latin typeface="Times New Roman" panose="02020603050405020304" pitchFamily="18" charset="0"/>
                <a:cs typeface="Times New Roman" panose="02020603050405020304" pitchFamily="18" charset="0"/>
              </a:rPr>
              <a:t>of</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batteries </a:t>
            </a:r>
            <a:r>
              <a:rPr lang="en-US" sz="1800" dirty="0">
                <a:solidFill>
                  <a:schemeClr val="tx2"/>
                </a:solidFill>
                <a:latin typeface="Times New Roman" panose="02020603050405020304" pitchFamily="18" charset="0"/>
                <a:cs typeface="Times New Roman" panose="02020603050405020304" pitchFamily="18" charset="0"/>
              </a:rPr>
              <a:t>that repeatedly reach high internal temperatures, </a:t>
            </a:r>
            <a:r>
              <a:rPr lang="en-US" sz="1800" dirty="0" smtClean="0">
                <a:solidFill>
                  <a:schemeClr val="tx2"/>
                </a:solidFill>
                <a:latin typeface="Times New Roman" panose="02020603050405020304" pitchFamily="18" charset="0"/>
                <a:cs typeface="Times New Roman" panose="02020603050405020304" pitchFamily="18" charset="0"/>
              </a:rPr>
              <a:t>and</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once </a:t>
            </a:r>
            <a:r>
              <a:rPr lang="en-US" sz="1800" dirty="0">
                <a:solidFill>
                  <a:schemeClr val="tx2"/>
                </a:solidFill>
                <a:latin typeface="Times New Roman" panose="02020603050405020304" pitchFamily="18" charset="0"/>
                <a:cs typeface="Times New Roman" panose="02020603050405020304" pitchFamily="18" charset="0"/>
              </a:rPr>
              <a:t>capacity has been damaged by heat, it </a:t>
            </a:r>
            <a:r>
              <a:rPr lang="en-US" sz="1800" dirty="0" err="1">
                <a:solidFill>
                  <a:schemeClr val="tx2"/>
                </a:solidFill>
                <a:latin typeface="Times New Roman" panose="02020603050405020304" pitchFamily="18" charset="0"/>
                <a:cs typeface="Times New Roman" panose="02020603050405020304" pitchFamily="18" charset="0"/>
              </a:rPr>
              <a:t>WSN’t</a:t>
            </a:r>
            <a:r>
              <a:rPr lang="en-US" sz="1800" dirty="0">
                <a:solidFill>
                  <a:schemeClr val="tx2"/>
                </a:solidFill>
                <a:latin typeface="Times New Roman" panose="02020603050405020304" pitchFamily="18" charset="0"/>
                <a:cs typeface="Times New Roman" panose="02020603050405020304" pitchFamily="18" charset="0"/>
              </a:rPr>
              <a:t> be </a:t>
            </a:r>
            <a:r>
              <a:rPr lang="en-US" sz="1800" dirty="0" smtClean="0">
                <a:solidFill>
                  <a:schemeClr val="tx2"/>
                </a:solidFill>
                <a:latin typeface="Times New Roman" panose="02020603050405020304" pitchFamily="18" charset="0"/>
                <a:cs typeface="Times New Roman" panose="02020603050405020304" pitchFamily="18" charset="0"/>
              </a:rPr>
              <a:t>restored.</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So </a:t>
            </a:r>
            <a:r>
              <a:rPr lang="en-US" sz="1800" dirty="0">
                <a:solidFill>
                  <a:schemeClr val="tx2"/>
                </a:solidFill>
                <a:latin typeface="Times New Roman" panose="02020603050405020304" pitchFamily="18" charset="0"/>
                <a:cs typeface="Times New Roman" panose="02020603050405020304" pitchFamily="18" charset="0"/>
              </a:rPr>
              <a:t>in this paper car automatically go into power saving mode </a:t>
            </a:r>
            <a:r>
              <a:rPr lang="en-US" sz="1800" dirty="0" smtClean="0">
                <a:solidFill>
                  <a:schemeClr val="tx2"/>
                </a:solidFill>
                <a:latin typeface="Times New Roman" panose="02020603050405020304" pitchFamily="18" charset="0"/>
                <a:cs typeface="Times New Roman" panose="02020603050405020304" pitchFamily="18" charset="0"/>
              </a:rPr>
              <a:t>if</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battery </a:t>
            </a:r>
            <a:r>
              <a:rPr lang="en-US" sz="1800" dirty="0">
                <a:solidFill>
                  <a:schemeClr val="tx2"/>
                </a:solidFill>
                <a:latin typeface="Times New Roman" panose="02020603050405020304" pitchFamily="18" charset="0"/>
                <a:cs typeface="Times New Roman" panose="02020603050405020304" pitchFamily="18" charset="0"/>
              </a:rPr>
              <a:t>voltage increases. This is last safety measure in </a:t>
            </a:r>
            <a:r>
              <a:rPr lang="en-US" sz="1800" dirty="0" smtClean="0">
                <a:solidFill>
                  <a:schemeClr val="tx2"/>
                </a:solidFill>
                <a:latin typeface="Times New Roman" panose="02020603050405020304" pitchFamily="18" charset="0"/>
                <a:cs typeface="Times New Roman" panose="02020603050405020304" pitchFamily="18" charset="0"/>
              </a:rPr>
              <a:t>this</a:t>
            </a:r>
            <a:r>
              <a:rPr lang="en-IN" sz="1800" dirty="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paper</a:t>
            </a:r>
            <a:r>
              <a:rPr lang="en-US" sz="1800" dirty="0">
                <a:solidFill>
                  <a:schemeClr val="tx2"/>
                </a:solidFill>
                <a:latin typeface="Times New Roman" panose="02020603050405020304" pitchFamily="18" charset="0"/>
                <a:cs typeface="Times New Roman" panose="02020603050405020304" pitchFamily="18" charset="0"/>
              </a:rPr>
              <a:t>.</a:t>
            </a:r>
            <a:endParaRPr lang="en-IN" sz="1800" dirty="0">
              <a:solidFill>
                <a:schemeClr val="tx2"/>
              </a:solidFill>
              <a:latin typeface="Times New Roman" panose="02020603050405020304" pitchFamily="18" charset="0"/>
              <a:cs typeface="Times New Roman" panose="02020603050405020304" pitchFamily="18" charset="0"/>
            </a:endParaRPr>
          </a:p>
          <a:p>
            <a:pPr algn="just"/>
            <a:endParaRPr lang="en-IN"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31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9482" y="582200"/>
            <a:ext cx="8770571" cy="1560716"/>
          </a:xfrm>
        </p:spPr>
        <p:txBody>
          <a:bodyPr/>
          <a:lstStyle/>
          <a:p>
            <a:r>
              <a:rPr lang="en-US" b="1" dirty="0" smtClean="0">
                <a:solidFill>
                  <a:schemeClr val="tx1"/>
                </a:solidFill>
                <a:latin typeface="Times New Roman" pitchFamily="18" charset="0"/>
                <a:cs typeface="Times New Roman" pitchFamily="18" charset="0"/>
              </a:rPr>
              <a:t>Modification</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18755" y="2246416"/>
            <a:ext cx="8770571" cy="3607961"/>
          </a:xfrm>
        </p:spPr>
        <p:txBody>
          <a:bodyPr/>
          <a:lstStyle/>
          <a:p>
            <a:pPr algn="just">
              <a:buFont typeface="Wingdings" pitchFamily="2" charset="2"/>
              <a:buChar char="v"/>
            </a:pPr>
            <a:r>
              <a:rPr lang="en-US" sz="1800" dirty="0" smtClean="0">
                <a:solidFill>
                  <a:schemeClr val="tx1"/>
                </a:solidFill>
                <a:latin typeface="Times New Roman" pitchFamily="18" charset="0"/>
                <a:cs typeface="Times New Roman" pitchFamily="18" charset="0"/>
              </a:rPr>
              <a:t>Instead of Controller Area Network (CAN) we are going to use Wireless Sensor  Network (WSN).</a:t>
            </a:r>
          </a:p>
          <a:p>
            <a:pPr algn="just">
              <a:buFont typeface="Wingdings" pitchFamily="2" charset="2"/>
              <a:buChar char="v"/>
            </a:pPr>
            <a:r>
              <a:rPr lang="en-US" sz="1800" dirty="0" smtClean="0">
                <a:solidFill>
                  <a:schemeClr val="tx1"/>
                </a:solidFill>
                <a:latin typeface="Times New Roman" pitchFamily="18" charset="0"/>
                <a:cs typeface="Times New Roman" pitchFamily="18" charset="0"/>
              </a:rPr>
              <a:t>Instead of  IOT we are going to use </a:t>
            </a:r>
            <a:r>
              <a:rPr lang="en-US" sz="1800" dirty="0" err="1" smtClean="0">
                <a:solidFill>
                  <a:schemeClr val="tx1"/>
                </a:solidFill>
                <a:latin typeface="Times New Roman" pitchFamily="18" charset="0"/>
                <a:cs typeface="Times New Roman" pitchFamily="18" charset="0"/>
              </a:rPr>
              <a:t>Zig</a:t>
            </a:r>
            <a:r>
              <a:rPr lang="en-US" sz="1800" dirty="0" smtClean="0">
                <a:solidFill>
                  <a:schemeClr val="tx1"/>
                </a:solidFill>
                <a:latin typeface="Times New Roman" pitchFamily="18" charset="0"/>
                <a:cs typeface="Times New Roman" pitchFamily="18" charset="0"/>
              </a:rPr>
              <a:t> Bee  for avoiding Internet access.</a:t>
            </a:r>
          </a:p>
          <a:p>
            <a:pPr algn="just">
              <a:buFont typeface="Wingdings" pitchFamily="2" charset="2"/>
              <a:buChar char="v"/>
            </a:pPr>
            <a:r>
              <a:rPr lang="en-US" sz="1800" dirty="0" smtClean="0">
                <a:solidFill>
                  <a:schemeClr val="tx1"/>
                </a:solidFill>
                <a:latin typeface="Times New Roman" pitchFamily="18" charset="0"/>
                <a:cs typeface="Times New Roman" pitchFamily="18" charset="0"/>
              </a:rPr>
              <a:t>In this project Solar Panel is used for power generation</a:t>
            </a:r>
            <a:r>
              <a:rPr lang="en-US" sz="2400" dirty="0" smtClean="0">
                <a:latin typeface="Times New Roman" pitchFamily="18" charset="0"/>
                <a:cs typeface="Times New Roman" pitchFamily="18" charset="0"/>
              </a:rPr>
              <a:t>.</a:t>
            </a:r>
          </a:p>
          <a:p>
            <a:endParaRPr lang="en-US" dirty="0">
              <a:latin typeface="Times"/>
            </a:endParaRPr>
          </a:p>
        </p:txBody>
      </p:sp>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Opulent</Template>
  <TotalTime>467</TotalTime>
  <Words>1234</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Calibri</vt:lpstr>
      <vt:lpstr>Century Schoolbook</vt:lpstr>
      <vt:lpstr>Corbel</vt:lpstr>
      <vt:lpstr>Times</vt:lpstr>
      <vt:lpstr>Times New Roman</vt:lpstr>
      <vt:lpstr>Wingdings</vt:lpstr>
      <vt:lpstr>Feathered</vt:lpstr>
      <vt:lpstr>Vehicle Speed Controlled Driving System using Wireless Sensor Network</vt:lpstr>
      <vt:lpstr>Content</vt:lpstr>
      <vt:lpstr>Abstract</vt:lpstr>
      <vt:lpstr>  Introduction of Embedded System </vt:lpstr>
      <vt:lpstr>PowerPoint Presentation</vt:lpstr>
      <vt:lpstr>Existing Work</vt:lpstr>
      <vt:lpstr>PowerPoint Presentation</vt:lpstr>
      <vt:lpstr>PowerPoint Presentation</vt:lpstr>
      <vt:lpstr>Modification</vt:lpstr>
      <vt:lpstr>PowerPoint Presentation</vt:lpstr>
      <vt:lpstr>PowerPoint Presentation</vt:lpstr>
      <vt:lpstr>     Peripherals in LPC2148</vt:lpstr>
      <vt:lpstr>LPC2148  Microcontroller </vt:lpstr>
      <vt:lpstr>Hardware Required </vt:lpstr>
      <vt:lpstr>Software Required</vt:lpstr>
      <vt:lpstr>Advantage</vt:lpstr>
      <vt:lpstr>Disadvantage</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dc:creator>
  <cp:lastModifiedBy>Nirmal</cp:lastModifiedBy>
  <cp:revision>76</cp:revision>
  <dcterms:created xsi:type="dcterms:W3CDTF">2019-07-16T07:07:11Z</dcterms:created>
  <dcterms:modified xsi:type="dcterms:W3CDTF">2019-07-19T04:11:50Z</dcterms:modified>
</cp:coreProperties>
</file>