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146847056" r:id="rId18"/>
    <p:sldId id="2146847059" r:id="rId19"/>
    <p:sldId id="271" r:id="rId20"/>
  </p:sldIdLst>
  <p:sldSz cx="9144000" cy="5143500" type="screen16x9"/>
  <p:notesSz cx="6858000" cy="9144000"/>
  <p:embeddedFontLst>
    <p:embeddedFont>
      <p:font typeface="Franklin Gothic" charset="0"/>
      <p:bold r:id="rId22"/>
    </p:embeddedFont>
    <p:embeddedFont>
      <p:font typeface="Libre Franklin" charset="0"/>
      <p:regular r:id="rId23"/>
      <p:bold r:id="rId24"/>
      <p:italic r:id="rId25"/>
      <p:boldItalic r:id="rId26"/>
    </p:embeddedFont>
    <p:embeddedFont>
      <p:font typeface="Roboto" charset="0"/>
      <p:regular r:id="rId27"/>
      <p:bold r:id="rId28"/>
      <p:italic r:id="rId29"/>
      <p:boldItalic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94660"/>
  </p:normalViewPr>
  <p:slideViewPr>
    <p:cSldViewPr snapToGrid="0">
      <p:cViewPr>
        <p:scale>
          <a:sx n="71" d="100"/>
          <a:sy n="71" d="100"/>
        </p:scale>
        <p:origin x="-1212" y="-414"/>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615212c49_1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26615212c49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615212c49_1_1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6615212c49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0fe4388ef_0_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b0fe4388e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61ba13ca2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61ba13ca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615212c49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615212c49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15212c49_1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15212c49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615212c49_1_1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6615212c49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615212c49_1_1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26615212c49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615212c49_1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6615212c49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615212c49_1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6615212c49_1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615212c49_1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6615212c49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0fe4388ef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b0fe4388e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615212c49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615212c49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0fe4388ef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b0fe4388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615212c49_1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6615212c49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61ba13ca2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661ba13ca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65" name="Google Shape;65;p1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69" name="Google Shape;69;p15"/>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31921" y="547244"/>
            <a:ext cx="8272212" cy="44418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74" name="Google Shape;74;p16"/>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p:nvPr/>
        </p:nvSpPr>
        <p:spPr>
          <a:xfrm>
            <a:off x="335863" y="3856481"/>
            <a:ext cx="8468145" cy="944120"/>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title"/>
          </p:nvPr>
        </p:nvSpPr>
        <p:spPr>
          <a:xfrm>
            <a:off x="435895" y="1795463"/>
            <a:ext cx="8272211" cy="1610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b="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SzPts val="1200"/>
              <a:buNone/>
              <a:defRPr sz="1400" cap="none">
                <a:solidFill>
                  <a:schemeClr val="accent1"/>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79" name="Google Shape;79;p17"/>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7"/>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35895" y="547244"/>
            <a:ext cx="8272212" cy="369641"/>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435895" y="1043609"/>
            <a:ext cx="3896075"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5" name="Google Shape;85;p18"/>
          <p:cNvSpPr txBox="1">
            <a:spLocks noGrp="1"/>
          </p:cNvSpPr>
          <p:nvPr>
            <p:ph type="body" idx="2"/>
          </p:nvPr>
        </p:nvSpPr>
        <p:spPr>
          <a:xfrm>
            <a:off x="4812029" y="1043609"/>
            <a:ext cx="3896077"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6" name="Google Shape;86;p18"/>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8"/>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body" idx="1"/>
          </p:nvPr>
        </p:nvSpPr>
        <p:spPr>
          <a:xfrm>
            <a:off x="435893" y="1688168"/>
            <a:ext cx="3896077" cy="418338"/>
          </a:xfrm>
          <a:prstGeom prst="rect">
            <a:avLst/>
          </a:prstGeom>
          <a:noFill/>
          <a:ln>
            <a:noFill/>
          </a:ln>
        </p:spPr>
        <p:txBody>
          <a:bodyPr spcFirstLastPara="1" wrap="square" lIns="68575" tIns="34275" rIns="68575" bIns="34275" anchor="ctr" anchorCtr="0">
            <a:noAutofit/>
          </a:bodyPr>
          <a:lstStyle>
            <a:lvl1pPr marL="457200" lvl="0" indent="-228600" algn="l">
              <a:lnSpc>
                <a:spcPct val="110000"/>
              </a:lnSpc>
              <a:spcBef>
                <a:spcPts val="300"/>
              </a:spcBef>
              <a:spcAft>
                <a:spcPts val="0"/>
              </a:spcAft>
              <a:buSzPts val="1400"/>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2" name="Google Shape;92;p19"/>
          <p:cNvSpPr txBox="1">
            <a:spLocks noGrp="1"/>
          </p:cNvSpPr>
          <p:nvPr>
            <p:ph type="body" idx="2"/>
          </p:nvPr>
        </p:nvSpPr>
        <p:spPr>
          <a:xfrm>
            <a:off x="435895" y="2194539"/>
            <a:ext cx="389607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3" name="Google Shape;93;p19"/>
          <p:cNvSpPr txBox="1">
            <a:spLocks noGrp="1"/>
          </p:cNvSpPr>
          <p:nvPr>
            <p:ph type="body" idx="3"/>
          </p:nvPr>
        </p:nvSpPr>
        <p:spPr>
          <a:xfrm>
            <a:off x="4812029" y="1688169"/>
            <a:ext cx="3896078" cy="415030"/>
          </a:xfrm>
          <a:prstGeom prst="rect">
            <a:avLst/>
          </a:prstGeom>
          <a:noFill/>
          <a:ln>
            <a:noFill/>
          </a:ln>
        </p:spPr>
        <p:txBody>
          <a:bodyPr spcFirstLastPara="1" wrap="square" lIns="68575" tIns="34275" rIns="68575" bIns="34275" anchor="ctr" anchorCtr="0">
            <a:noAutofit/>
          </a:bodyPr>
          <a:lstStyle>
            <a:lvl1pPr marL="457200" marR="0" lvl="0" indent="-228600" algn="l">
              <a:lnSpc>
                <a:spcPct val="100000"/>
              </a:lnSpc>
              <a:spcBef>
                <a:spcPts val="300"/>
              </a:spcBef>
              <a:spcAft>
                <a:spcPts val="0"/>
              </a:spcAft>
              <a:buClr>
                <a:schemeClr val="accent1"/>
              </a:buClr>
              <a:buSzPts val="1400"/>
              <a:buFont typeface="Noto Sans Symbols"/>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4" name="Google Shape;94;p19"/>
          <p:cNvSpPr txBox="1">
            <a:spLocks noGrp="1"/>
          </p:cNvSpPr>
          <p:nvPr>
            <p:ph type="body" idx="4"/>
          </p:nvPr>
        </p:nvSpPr>
        <p:spPr>
          <a:xfrm>
            <a:off x="4812028" y="2194539"/>
            <a:ext cx="3896078"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5" name="Google Shape;95;p19"/>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9"/>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1" name="Google Shape;101;p20"/>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1"/>
          <p:cNvSpPr txBox="1">
            <a:spLocks noGrp="1"/>
          </p:cNvSpPr>
          <p:nvPr>
            <p:ph type="title"/>
          </p:nvPr>
        </p:nvSpPr>
        <p:spPr>
          <a:xfrm>
            <a:off x="575893" y="700088"/>
            <a:ext cx="2273889" cy="129181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FFFFFF"/>
              </a:buClr>
              <a:buSzPts val="1800"/>
              <a:buFont typeface="Franklin Gothic"/>
              <a:buNone/>
              <a:defRPr sz="1800" b="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body" idx="1"/>
          </p:nvPr>
        </p:nvSpPr>
        <p:spPr>
          <a:xfrm>
            <a:off x="3675696" y="884872"/>
            <a:ext cx="4988243" cy="3493662"/>
          </a:xfrm>
          <a:prstGeom prst="rect">
            <a:avLst/>
          </a:prstGeom>
          <a:noFill/>
          <a:ln>
            <a:noFill/>
          </a:ln>
        </p:spPr>
        <p:txBody>
          <a:bodyPr spcFirstLastPara="1" wrap="square" lIns="68575" tIns="34275" rIns="68575" bIns="34275" anchor="ctr" anchorCtr="0">
            <a:normAutofit/>
          </a:bodyPr>
          <a:lstStyle>
            <a:lvl1pPr marL="457200" lvl="0" indent="-317500" algn="l">
              <a:lnSpc>
                <a:spcPct val="110000"/>
              </a:lnSpc>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06" name="Google Shape;106;p21"/>
          <p:cNvSpPr txBox="1">
            <a:spLocks noGrp="1"/>
          </p:cNvSpPr>
          <p:nvPr>
            <p:ph type="body" idx="2"/>
          </p:nvPr>
        </p:nvSpPr>
        <p:spPr>
          <a:xfrm>
            <a:off x="575893" y="2127491"/>
            <a:ext cx="2273889" cy="225104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solidFill>
                  <a:srgbClr val="FFFFFF"/>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07" name="Google Shape;107;p21"/>
          <p:cNvSpPr txBox="1">
            <a:spLocks noGrp="1"/>
          </p:cNvSpPr>
          <p:nvPr>
            <p:ph type="dt" idx="10"/>
          </p:nvPr>
        </p:nvSpPr>
        <p:spPr>
          <a:xfrm>
            <a:off x="5704463" y="4842687"/>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ftr" idx="11"/>
          </p:nvPr>
        </p:nvSpPr>
        <p:spPr>
          <a:xfrm>
            <a:off x="435894" y="4839443"/>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9" name="Google Shape;109;p21"/>
          <p:cNvSpPr txBox="1">
            <a:spLocks noGrp="1"/>
          </p:cNvSpPr>
          <p:nvPr>
            <p:ph type="sldNum" idx="12"/>
          </p:nvPr>
        </p:nvSpPr>
        <p:spPr>
          <a:xfrm>
            <a:off x="7918725" y="4842687"/>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800"/>
              <a:buFont typeface="Franklin Gothic"/>
              <a:buNone/>
              <a:defRPr sz="1800" b="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a:spLocks noGrp="1"/>
          </p:cNvSpPr>
          <p:nvPr>
            <p:ph type="pic" idx="2"/>
          </p:nvPr>
        </p:nvSpPr>
        <p:spPr>
          <a:xfrm>
            <a:off x="335863" y="481013"/>
            <a:ext cx="8468144" cy="2738437"/>
          </a:xfrm>
          <a:prstGeom prst="rect">
            <a:avLst/>
          </a:prstGeom>
          <a:noFill/>
          <a:ln>
            <a:noFill/>
          </a:ln>
        </p:spPr>
      </p:sp>
      <p:sp>
        <p:nvSpPr>
          <p:cNvPr id="113" name="Google Shape;113;p22"/>
          <p:cNvSpPr txBox="1">
            <a:spLocks noGrp="1"/>
          </p:cNvSpPr>
          <p:nvPr>
            <p:ph type="body" idx="1"/>
          </p:nvPr>
        </p:nvSpPr>
        <p:spPr>
          <a:xfrm>
            <a:off x="435894" y="3945095"/>
            <a:ext cx="8272213" cy="748611"/>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4" name="Google Shape;114;p22"/>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16" name="Google Shape;116;p22"/>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body" idx="1"/>
          </p:nvPr>
        </p:nvSpPr>
        <p:spPr>
          <a:xfrm rot="5400000">
            <a:off x="2857180" y="-1359888"/>
            <a:ext cx="3429639" cy="8272212"/>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292100" algn="l">
              <a:spcBef>
                <a:spcPts val="500"/>
              </a:spcBef>
              <a:spcAft>
                <a:spcPts val="0"/>
              </a:spcAft>
              <a:buSzPts val="1000"/>
              <a:buChar char="◼"/>
              <a:defRPr/>
            </a:lvl2pPr>
            <a:lvl3pPr marL="1371600" lvl="2" indent="-285750" algn="l">
              <a:spcBef>
                <a:spcPts val="500"/>
              </a:spcBef>
              <a:spcAft>
                <a:spcPts val="0"/>
              </a:spcAft>
              <a:buSzPts val="9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0" name="Google Shape;120;p2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22" name="Google Shape;122;p2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title"/>
          </p:nvPr>
        </p:nvSpPr>
        <p:spPr>
          <a:xfrm rot="5400000">
            <a:off x="5521978" y="1278872"/>
            <a:ext cx="3605495" cy="23431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body" idx="1"/>
          </p:nvPr>
        </p:nvSpPr>
        <p:spPr>
          <a:xfrm rot="5400000">
            <a:off x="1464054" y="-235162"/>
            <a:ext cx="3605495" cy="537121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7" name="Google Shape;127;p24"/>
          <p:cNvSpPr/>
          <p:nvPr/>
        </p:nvSpPr>
        <p:spPr>
          <a:xfrm>
            <a:off x="334900" y="342900"/>
            <a:ext cx="2777490" cy="71248"/>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8" name="Google Shape;128;p24"/>
          <p:cNvSpPr/>
          <p:nvPr/>
        </p:nvSpPr>
        <p:spPr>
          <a:xfrm>
            <a:off x="6031610" y="340232"/>
            <a:ext cx="2777490" cy="73915"/>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24"/>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2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32" name="Google Shape;132;p2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41786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rgbClr val="3F3F3F"/>
              </a:buClr>
              <a:buSzPts val="2100"/>
              <a:buFont typeface="Franklin Gothic"/>
              <a:buNone/>
              <a:defRPr sz="21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061399"/>
            <a:ext cx="8272212" cy="3429639"/>
          </a:xfrm>
          <a:prstGeom prst="rect">
            <a:avLst/>
          </a:prstGeom>
          <a:noFill/>
          <a:ln>
            <a:noFill/>
          </a:ln>
        </p:spPr>
        <p:txBody>
          <a:bodyPr spcFirstLastPara="1" wrap="square" lIns="68575" tIns="34275" rIns="68575" bIns="34275" anchor="ctr" anchorCtr="0">
            <a:normAutofit/>
          </a:bodyPr>
          <a:lstStyle>
            <a:lvl1pPr marL="457200" marR="0" lvl="0" indent="-304800" algn="l" rtl="0">
              <a:lnSpc>
                <a:spcPct val="110000"/>
              </a:lnSpc>
              <a:spcBef>
                <a:spcPts val="300"/>
              </a:spcBef>
              <a:spcAft>
                <a:spcPts val="0"/>
              </a:spcAft>
              <a:buClr>
                <a:schemeClr val="accent1"/>
              </a:buClr>
              <a:buSzPts val="1200"/>
              <a:buFont typeface="Noto Sans Symbols"/>
              <a:buChar char="◼"/>
              <a:defRPr sz="1300" b="0" i="0" u="none" strike="noStrike" cap="none">
                <a:solidFill>
                  <a:srgbClr val="3F3F3F"/>
                </a:solidFill>
                <a:latin typeface="Libre Franklin"/>
                <a:ea typeface="Libre Franklin"/>
                <a:cs typeface="Libre Franklin"/>
                <a:sym typeface="Libre Franklin"/>
              </a:defRPr>
            </a:lvl1pPr>
            <a:lvl2pPr marL="914400" marR="0" lvl="1" indent="-292100" algn="l" rtl="0">
              <a:spcBef>
                <a:spcPts val="500"/>
              </a:spcBef>
              <a:spcAft>
                <a:spcPts val="0"/>
              </a:spcAft>
              <a:buClr>
                <a:schemeClr val="accent1"/>
              </a:buClr>
              <a:buSzPts val="1000"/>
              <a:buFont typeface="Noto Sans Symbols"/>
              <a:buChar char="◼"/>
              <a:defRPr sz="1100" b="0" i="0" u="none" strike="noStrike" cap="none">
                <a:solidFill>
                  <a:srgbClr val="3F3F3F"/>
                </a:solidFill>
                <a:latin typeface="Libre Franklin"/>
                <a:ea typeface="Libre Franklin"/>
                <a:cs typeface="Libre Franklin"/>
                <a:sym typeface="Libre Franklin"/>
              </a:defRPr>
            </a:lvl2pPr>
            <a:lvl3pPr marL="1371600" marR="0" lvl="2" indent="-285750" algn="l" rtl="0">
              <a:spcBef>
                <a:spcPts val="500"/>
              </a:spcBef>
              <a:spcAft>
                <a:spcPts val="0"/>
              </a:spcAft>
              <a:buClr>
                <a:schemeClr val="accent1"/>
              </a:buClr>
              <a:buSzPts val="900"/>
              <a:buFont typeface="Noto Sans Symbols"/>
              <a:buChar char="◼"/>
              <a:defRPr sz="1000" b="0" i="0" u="none" strike="noStrike" cap="none">
                <a:solidFill>
                  <a:srgbClr val="3F3F3F"/>
                </a:solidFill>
                <a:latin typeface="Libre Franklin"/>
                <a:ea typeface="Libre Franklin"/>
                <a:cs typeface="Libre Franklin"/>
                <a:sym typeface="Libre Franklin"/>
              </a:defRPr>
            </a:lvl3pPr>
            <a:lvl4pPr marL="1828800" marR="0" lvl="3"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4pPr>
            <a:lvl5pPr marL="2286000" marR="0" lvl="4"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9pPr>
          </a:lstStyle>
          <a:p>
            <a:endParaRPr/>
          </a:p>
        </p:txBody>
      </p:sp>
      <p:sp>
        <p:nvSpPr>
          <p:cNvPr id="53" name="Google Shape;53;p1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7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7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7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7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7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7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7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7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55" name="Google Shape;55;p13"/>
          <p:cNvSpPr/>
          <p:nvPr/>
        </p:nvSpPr>
        <p:spPr>
          <a:xfrm>
            <a:off x="334900" y="342900"/>
            <a:ext cx="2777490" cy="71248"/>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6031610" y="340232"/>
            <a:ext cx="2777490" cy="73915"/>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8" name="Google Shape;58;p13" descr="Logo&#10;&#10;Description automatically generated"/>
          <p:cNvPicPr preferRelativeResize="0"/>
          <p:nvPr/>
        </p:nvPicPr>
        <p:blipFill rotWithShape="1">
          <a:blip r:embed="rId13">
            <a:alphaModFix/>
          </a:blip>
          <a:srcRect/>
          <a:stretch/>
        </p:blipFill>
        <p:spPr>
          <a:xfrm>
            <a:off x="7863752" y="4828433"/>
            <a:ext cx="844354" cy="2738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1019331" y="1366226"/>
            <a:ext cx="6858000" cy="733334"/>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chemeClr val="accent1"/>
              </a:buClr>
              <a:buSzPts val="2700"/>
              <a:buFont typeface="Arial"/>
              <a:buNone/>
            </a:pPr>
            <a:r>
              <a:rPr lang="en" b="1" dirty="0">
                <a:solidFill>
                  <a:schemeClr val="accent1"/>
                </a:solidFill>
                <a:latin typeface="Arial"/>
                <a:ea typeface="Arial"/>
                <a:cs typeface="Arial"/>
                <a:sym typeface="Arial"/>
              </a:rPr>
              <a:t>HOUSE PRICE PREDICTION</a:t>
            </a:r>
            <a:endParaRPr dirty="0"/>
          </a:p>
        </p:txBody>
      </p:sp>
      <p:sp>
        <p:nvSpPr>
          <p:cNvPr id="138" name="Google Shape;138;p25"/>
          <p:cNvSpPr txBox="1"/>
          <p:nvPr/>
        </p:nvSpPr>
        <p:spPr>
          <a:xfrm>
            <a:off x="-247336" y="775741"/>
            <a:ext cx="9544986" cy="4385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i="0" u="none" strike="noStrike" cap="none">
                <a:solidFill>
                  <a:srgbClr val="1482AB"/>
                </a:solidFill>
                <a:latin typeface="Arial"/>
                <a:ea typeface="Arial"/>
                <a:cs typeface="Arial"/>
                <a:sym typeface="Arial"/>
              </a:rPr>
              <a:t>CAPSTONE PROJECT</a:t>
            </a:r>
            <a:endParaRPr sz="1100"/>
          </a:p>
        </p:txBody>
      </p:sp>
      <p:sp>
        <p:nvSpPr>
          <p:cNvPr id="139" name="Google Shape;139;p25"/>
          <p:cNvSpPr txBox="1"/>
          <p:nvPr/>
        </p:nvSpPr>
        <p:spPr>
          <a:xfrm>
            <a:off x="363070" y="2440132"/>
            <a:ext cx="8337177" cy="1772763"/>
          </a:xfrm>
          <a:prstGeom prst="rect">
            <a:avLst/>
          </a:prstGeom>
          <a:noFill/>
          <a:ln>
            <a:noFill/>
          </a:ln>
        </p:spPr>
        <p:txBody>
          <a:bodyPr spcFirstLastPara="1" wrap="square" lIns="68575" tIns="34275" rIns="68575" bIns="34275" anchor="t" anchorCtr="0">
            <a:spAutoFit/>
          </a:bodyPr>
          <a:lstStyle/>
          <a:p>
            <a:pPr fontAlgn="base"/>
            <a:r>
              <a:rPr lang="en-IN" sz="1800" i="1" dirty="0" smtClean="0">
                <a:solidFill>
                  <a:schemeClr val="accent1"/>
                </a:solidFill>
              </a:rPr>
              <a:t>Presented </a:t>
            </a:r>
            <a:r>
              <a:rPr lang="en-IN" sz="1800" i="1" dirty="0" smtClean="0">
                <a:solidFill>
                  <a:schemeClr val="accent1"/>
                </a:solidFill>
              </a:rPr>
              <a:t>By:-</a:t>
            </a:r>
            <a:r>
              <a:rPr lang="en-US" sz="1800" dirty="0" smtClean="0"/>
              <a:t>​</a:t>
            </a:r>
          </a:p>
          <a:p>
            <a:pPr fontAlgn="base"/>
            <a:r>
              <a:rPr lang="en-US" sz="1800" dirty="0" smtClean="0"/>
              <a:t>​</a:t>
            </a:r>
            <a:endParaRPr lang="en-US" sz="1800" dirty="0" smtClean="0">
              <a:solidFill>
                <a:schemeClr val="accent1"/>
              </a:solidFill>
            </a:endParaRPr>
          </a:p>
          <a:p>
            <a:pPr algn="ctr" fontAlgn="base"/>
            <a:r>
              <a:rPr lang="en-US" sz="1800" b="1" dirty="0" smtClean="0">
                <a:solidFill>
                  <a:schemeClr val="accent1"/>
                </a:solidFill>
              </a:rPr>
              <a:t>Nirmalya prasad Mallick</a:t>
            </a:r>
            <a:r>
              <a:rPr lang="en-US" sz="1800" dirty="0" smtClean="0">
                <a:solidFill>
                  <a:schemeClr val="accent1"/>
                </a:solidFill>
              </a:rPr>
              <a:t>​</a:t>
            </a:r>
          </a:p>
          <a:p>
            <a:pPr algn="ctr" fontAlgn="base"/>
            <a:r>
              <a:rPr lang="en-US" sz="1800" b="1" dirty="0" smtClean="0">
                <a:solidFill>
                  <a:schemeClr val="accent1"/>
                </a:solidFill>
              </a:rPr>
              <a:t>GOVERNMENT POLYTECHNIC PURI,BRAHMAGIRI</a:t>
            </a:r>
            <a:r>
              <a:rPr lang="en-US" sz="1800" dirty="0" smtClean="0">
                <a:solidFill>
                  <a:schemeClr val="accent1"/>
                </a:solidFill>
              </a:rPr>
              <a:t>​</a:t>
            </a:r>
          </a:p>
          <a:p>
            <a:pPr algn="ctr" fontAlgn="base"/>
            <a:r>
              <a:rPr lang="en-US" sz="1800" b="1" dirty="0" smtClean="0">
                <a:solidFill>
                  <a:schemeClr val="accent1"/>
                </a:solidFill>
              </a:rPr>
              <a:t>Electrical</a:t>
            </a:r>
            <a:endParaRPr lang="en-US" sz="1800" dirty="0" smtClean="0">
              <a:solidFill>
                <a:schemeClr val="accent1"/>
              </a:solidFill>
            </a:endParaRPr>
          </a:p>
          <a:p>
            <a:pPr marL="1371600" marR="0" lvl="0" indent="0" algn="just" rtl="0">
              <a:lnSpc>
                <a:spcPct val="115000"/>
              </a:lnSpc>
              <a:spcBef>
                <a:spcPts val="0"/>
              </a:spcBef>
              <a:spcAft>
                <a:spcPts val="0"/>
              </a:spcAft>
              <a:buNone/>
            </a:pPr>
            <a:endParaRPr sz="1800" dirty="0">
              <a:solidFill>
                <a:schemeClr val="accent1"/>
              </a:solidFill>
            </a:endParaRPr>
          </a:p>
        </p:txBody>
      </p:sp>
      <p:sp>
        <p:nvSpPr>
          <p:cNvPr id="2" name="Slide Number Placeholder 1">
            <a:extLst>
              <a:ext uri="{FF2B5EF4-FFF2-40B4-BE49-F238E27FC236}">
                <a16:creationId xmlns:a16="http://schemas.microsoft.com/office/drawing/2014/main" xmlns="" id="{ABD85422-1B96-1C14-DF70-76F794C843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193" name="Google Shape;193;p34"/>
          <p:cNvSpPr txBox="1">
            <a:spLocks noGrp="1"/>
          </p:cNvSpPr>
          <p:nvPr>
            <p:ph type="body" idx="1"/>
          </p:nvPr>
        </p:nvSpPr>
        <p:spPr>
          <a:xfrm>
            <a:off x="435900" y="976525"/>
            <a:ext cx="8272200" cy="37302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6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Performance: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Random Forest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Random Forest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Decision Tree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means that the Decision Tree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Gradient Boosting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indicates that the Gradient Boosting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KNN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KNN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0000"/>
              </a:lnSpc>
              <a:spcBef>
                <a:spcPts val="1000"/>
              </a:spcBef>
              <a:spcAft>
                <a:spcPts val="0"/>
              </a:spcAft>
              <a:buSzPts val="1700"/>
              <a:buNone/>
            </a:pPr>
            <a:endParaRPr sz="14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RESULT</a:t>
            </a:r>
            <a:endParaRPr dirty="0"/>
          </a:p>
        </p:txBody>
      </p:sp>
      <p:sp>
        <p:nvSpPr>
          <p:cNvPr id="199" name="Google Shape;199;p35"/>
          <p:cNvSpPr txBox="1">
            <a:spLocks noGrp="1"/>
          </p:cNvSpPr>
          <p:nvPr>
            <p:ph type="body" idx="1"/>
          </p:nvPr>
        </p:nvSpPr>
        <p:spPr>
          <a:xfrm>
            <a:off x="435899" y="976526"/>
            <a:ext cx="8417155" cy="3858710"/>
          </a:xfrm>
          <a:prstGeom prst="rect">
            <a:avLst/>
          </a:prstGeom>
          <a:noFill/>
          <a:ln>
            <a:noFill/>
          </a:ln>
        </p:spPr>
        <p:txBody>
          <a:bodyPr spcFirstLastPara="1" wrap="square" lIns="68575" tIns="34275" rIns="68575" bIns="34275" anchor="t" anchorCtr="0">
            <a:normAutofit/>
          </a:bodyPr>
          <a:lstStyle/>
          <a:p>
            <a:pPr marL="152400" lvl="0" indent="0" algn="just" rtl="0">
              <a:lnSpc>
                <a:spcPct val="160000"/>
              </a:lnSpc>
              <a:spcBef>
                <a:spcPts val="900"/>
              </a:spcBef>
              <a:spcAft>
                <a:spcPts val="0"/>
              </a:spcAft>
              <a:buSzPts val="1200"/>
              <a:buNone/>
            </a:pPr>
            <a:endParaRPr lang="en-US" sz="1800" dirty="0">
              <a:solidFill>
                <a:srgbClr val="0F0F0F"/>
              </a:solidFill>
            </a:endParaRPr>
          </a:p>
        </p:txBody>
      </p:sp>
      <p:pic>
        <p:nvPicPr>
          <p:cNvPr id="200" name="Google Shape;200;p35"/>
          <p:cNvPicPr preferRelativeResize="0"/>
          <p:nvPr/>
        </p:nvPicPr>
        <p:blipFill>
          <a:blip r:embed="rId3">
            <a:alphaModFix/>
          </a:blip>
          <a:stretch>
            <a:fillRect/>
          </a:stretch>
        </p:blipFill>
        <p:spPr>
          <a:xfrm>
            <a:off x="598146" y="1073503"/>
            <a:ext cx="3495872" cy="1722937"/>
          </a:xfrm>
          <a:prstGeom prst="rect">
            <a:avLst/>
          </a:prstGeom>
          <a:noFill/>
          <a:ln>
            <a:noFill/>
          </a:ln>
        </p:spPr>
      </p:pic>
      <p:pic>
        <p:nvPicPr>
          <p:cNvPr id="201" name="Google Shape;201;p35"/>
          <p:cNvPicPr preferRelativeResize="0"/>
          <p:nvPr/>
        </p:nvPicPr>
        <p:blipFill>
          <a:blip r:embed="rId4">
            <a:alphaModFix/>
          </a:blip>
          <a:stretch>
            <a:fillRect/>
          </a:stretch>
        </p:blipFill>
        <p:spPr>
          <a:xfrm>
            <a:off x="4256264" y="1073503"/>
            <a:ext cx="3592335" cy="1722937"/>
          </a:xfrm>
          <a:prstGeom prst="rect">
            <a:avLst/>
          </a:prstGeom>
          <a:noFill/>
          <a:ln>
            <a:noFill/>
          </a:ln>
        </p:spPr>
      </p:pic>
      <p:pic>
        <p:nvPicPr>
          <p:cNvPr id="202" name="Google Shape;202;p35"/>
          <p:cNvPicPr preferRelativeResize="0"/>
          <p:nvPr/>
        </p:nvPicPr>
        <p:blipFill>
          <a:blip r:embed="rId5">
            <a:alphaModFix/>
          </a:blip>
          <a:stretch>
            <a:fillRect/>
          </a:stretch>
        </p:blipFill>
        <p:spPr>
          <a:xfrm>
            <a:off x="598145" y="2848549"/>
            <a:ext cx="3495871" cy="1722937"/>
          </a:xfrm>
          <a:prstGeom prst="rect">
            <a:avLst/>
          </a:prstGeom>
          <a:noFill/>
          <a:ln>
            <a:noFill/>
          </a:ln>
        </p:spPr>
      </p:pic>
      <p:pic>
        <p:nvPicPr>
          <p:cNvPr id="203" name="Google Shape;203;p35"/>
          <p:cNvPicPr preferRelativeResize="0"/>
          <p:nvPr/>
        </p:nvPicPr>
        <p:blipFill>
          <a:blip r:embed="rId6">
            <a:alphaModFix/>
          </a:blip>
          <a:stretch>
            <a:fillRect/>
          </a:stretch>
        </p:blipFill>
        <p:spPr>
          <a:xfrm>
            <a:off x="4256261" y="2848548"/>
            <a:ext cx="3592335" cy="1722937"/>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209" name="Google Shape;209;p36"/>
          <p:cNvSpPr txBox="1">
            <a:spLocks noGrp="1"/>
          </p:cNvSpPr>
          <p:nvPr>
            <p:ph type="body" idx="1"/>
          </p:nvPr>
        </p:nvSpPr>
        <p:spPr>
          <a:xfrm>
            <a:off x="6089072" y="976520"/>
            <a:ext cx="2619021" cy="3504900"/>
          </a:xfrm>
          <a:prstGeom prst="rect">
            <a:avLst/>
          </a:prstGeom>
          <a:noFill/>
          <a:ln>
            <a:noFill/>
          </a:ln>
        </p:spPr>
        <p:txBody>
          <a:bodyPr spcFirstLastPara="1" wrap="square" lIns="68575" tIns="34275" rIns="68575" bIns="34275" anchor="t" anchorCtr="0">
            <a:normAutofit/>
          </a:bodyPr>
          <a:lstStyle/>
          <a:p>
            <a:pPr marL="457200" lvl="0" indent="-304800" algn="just" rtl="0">
              <a:lnSpc>
                <a:spcPct val="160000"/>
              </a:lnSpc>
              <a:spcBef>
                <a:spcPts val="900"/>
              </a:spcBef>
              <a:spcAft>
                <a:spcPts val="0"/>
              </a:spcAft>
              <a:buSzPts val="1200"/>
              <a:buFont typeface="Roboto"/>
              <a:buChar char="◼"/>
            </a:pPr>
            <a:r>
              <a:rPr lang="en-US" sz="1200" b="1" dirty="0">
                <a:solidFill>
                  <a:srgbClr val="111111"/>
                </a:solidFill>
                <a:latin typeface="Times New Roman" panose="02020603050405020304" pitchFamily="18" charset="0"/>
                <a:ea typeface="Roboto"/>
                <a:cs typeface="Times New Roman" panose="02020603050405020304" pitchFamily="18" charset="0"/>
                <a:sym typeface="Roboto"/>
              </a:rPr>
              <a:t>Visualizations: </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includes line graphs to compare the predicted and actual house prices for each model</a:t>
            </a:r>
            <a:endParaRPr lang="en" sz="1200" b="1"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60000"/>
              </a:lnSpc>
              <a:spcBef>
                <a:spcPts val="900"/>
              </a:spcBef>
              <a:spcAft>
                <a:spcPts val="0"/>
              </a:spcAft>
              <a:buSzPts val="1200"/>
              <a:buFont typeface="Roboto"/>
              <a:buChar char="◼"/>
            </a:pPr>
            <a:r>
              <a:rPr lang="en" sz="1200" b="1" dirty="0">
                <a:solidFill>
                  <a:srgbClr val="111111"/>
                </a:solidFill>
                <a:latin typeface="Times New Roman" panose="02020603050405020304" pitchFamily="18" charset="0"/>
                <a:ea typeface="Roboto"/>
                <a:cs typeface="Times New Roman" panose="02020603050405020304" pitchFamily="18" charset="0"/>
                <a:sym typeface="Roboto"/>
              </a:rPr>
              <a:t>Model Comparison</a:t>
            </a:r>
            <a:r>
              <a:rPr lang="en" sz="1200" dirty="0">
                <a:solidFill>
                  <a:srgbClr val="111111"/>
                </a:solidFill>
                <a:latin typeface="Times New Roman" panose="02020603050405020304" pitchFamily="18" charset="0"/>
                <a:ea typeface="Roboto"/>
                <a:cs typeface="Times New Roman" panose="02020603050405020304" pitchFamily="18" charset="0"/>
                <a:sym typeface="Roboto"/>
              </a:rPr>
              <a:t>: Based on the performance comparison of the models, the Gradient Boosting Regressor has the lowest Mean Absolute Percentage Error (MAPE).</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0"/>
              </a:spcBef>
              <a:spcAft>
                <a:spcPts val="0"/>
              </a:spcAft>
              <a:buSzPts val="1700"/>
              <a:buNone/>
            </a:pPr>
            <a:endParaRPr sz="1200" dirty="0">
              <a:solidFill>
                <a:srgbClr val="0F0F0F"/>
              </a:solidFill>
              <a:latin typeface="Times New Roman" panose="02020603050405020304" pitchFamily="18" charset="0"/>
              <a:cs typeface="Times New Roman" panose="02020603050405020304" pitchFamily="18" charset="0"/>
            </a:endParaRPr>
          </a:p>
        </p:txBody>
      </p:sp>
      <p:pic>
        <p:nvPicPr>
          <p:cNvPr id="210" name="Google Shape;210;p36"/>
          <p:cNvPicPr preferRelativeResize="0"/>
          <p:nvPr/>
        </p:nvPicPr>
        <p:blipFill>
          <a:blip r:embed="rId3">
            <a:alphaModFix/>
          </a:blip>
          <a:stretch>
            <a:fillRect/>
          </a:stretch>
        </p:blipFill>
        <p:spPr>
          <a:xfrm>
            <a:off x="320230" y="1120034"/>
            <a:ext cx="5469397" cy="30065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CONCLUSION</a:t>
            </a:r>
            <a:endParaRPr/>
          </a:p>
        </p:txBody>
      </p:sp>
      <p:sp>
        <p:nvSpPr>
          <p:cNvPr id="216" name="Google Shape;216;p37"/>
          <p:cNvSpPr txBox="1">
            <a:spLocks noGrp="1"/>
          </p:cNvSpPr>
          <p:nvPr>
            <p:ph type="body" idx="1"/>
          </p:nvPr>
        </p:nvSpPr>
        <p:spPr>
          <a:xfrm>
            <a:off x="325063" y="860883"/>
            <a:ext cx="8444863" cy="3756000"/>
          </a:xfrm>
          <a:prstGeom prst="rect">
            <a:avLst/>
          </a:prstGeom>
          <a:noFill/>
          <a:ln>
            <a:noFill/>
          </a:ln>
        </p:spPr>
        <p:txBody>
          <a:bodyPr spcFirstLastPara="1" wrap="square" lIns="68575" tIns="34275" rIns="68575" bIns="34275" anchor="ctr" anchorCtr="0">
            <a:noAutofit/>
          </a:bodyPr>
          <a:lstStyle/>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Finally, the project 'House Price Prediction using Machine Learning' demonstrated the efficacy of various machine learning algorithms for predicting house prices. The Gradient Boosting Regressor model outperformed all others.</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findings of this project demonstrate the potential of machine learning in the real estate industry. The Gradient Boosting Regressor model accurately predicted house prices with a MAPE of 19.16%.</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Several challenges arose during project implementation, including dealing with missing values and outliers in the data, as well as selecting the most relevant features for prediction. However, these issues were addressed using data preprocessing techniques and feature engineering.</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This project's potential improvements include investigating more advanced machine learning models, incorporating additional features into the dataset, and fine-tuning the models to improve their performance.</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value of accurate house price predictions cannot be overstated. It ensures that buyers get a fair deal, while it assists sellers in properly pricing their property. It gives real estate agencies and online property listing platforms a reliable estimate to present to their users.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435900" y="976525"/>
            <a:ext cx="8272200" cy="3794400"/>
          </a:xfrm>
          <a:prstGeom prst="rect">
            <a:avLst/>
          </a:prstGeom>
          <a:noFill/>
          <a:ln>
            <a:noFill/>
          </a:ln>
        </p:spPr>
        <p:txBody>
          <a:bodyPr spcFirstLastPara="1" wrap="square" lIns="68575" tIns="34275" rIns="68575" bIns="34275" anchor="ctr" anchorCtr="0">
            <a:noAutofit/>
          </a:bodyPr>
          <a:lstStyle/>
          <a:p>
            <a:pPr marL="0" lvl="0" indent="0" algn="just" rtl="0">
              <a:lnSpc>
                <a:spcPct val="110000"/>
              </a:lnSpc>
              <a:spcBef>
                <a:spcPts val="0"/>
              </a:spcBef>
              <a:spcAft>
                <a:spcPts val="0"/>
              </a:spcAft>
              <a:buSzPct val="93333"/>
              <a:buNone/>
            </a:pPr>
            <a:endParaRPr sz="1200" b="1" dirty="0">
              <a:latin typeface="Times New Roman" panose="02020603050405020304" pitchFamily="18" charset="0"/>
              <a:cs typeface="Times New Roman" panose="02020603050405020304" pitchFamily="18" charset="0"/>
            </a:endParaRP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The 'House Price Prediction using Machine Learning' project has a bright future ahead. Here are some potential improvements and expansions for the system.</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Incorporating Additional Data Sources The model's performance could be improved by including more data sources. For example, data about the </a:t>
            </a: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neighbourhood</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such as the distance to schools, hospitals, and public transportation, could be included. Furthermore, macroeconomic factors such as interest rates, inflation, and housing market trends may provide useful context.</a:t>
            </a:r>
          </a:p>
          <a:p>
            <a:pPr marL="228600" lvl="0" indent="-233702" algn="just" rtl="0">
              <a:lnSpc>
                <a:spcPct val="115000"/>
              </a:lnSpc>
              <a:spcBef>
                <a:spcPts val="1000"/>
              </a:spcBef>
              <a:spcAft>
                <a:spcPts val="0"/>
              </a:spcAft>
              <a:buSzPct val="104063"/>
              <a:buChar char="◼"/>
            </a:pP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Optimising</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the Algorithm for Better Performance: Machine learning models can always be improved. Advanced techniques such as hyperparameter tuning, ensemble methods, and deep learning could be used to improve the model's performance.</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Expanding the System to Cover Multiple Cities or Regions: The model is currently being trained on a specific dataset. However, house prices can vary greatly between cities and regions. Expanding the system to include data from multiple cities or regions may improve the model's robustness and applicability.</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Emerging technologies, such as edge computing, could be used to bring the model closer to the data source, reducing latency and improving real-time prediction capabilities. Advanced machine learning techniques, such as reinforcement learning or neural networks, could be used to improve prediction accuracy.</a:t>
            </a:r>
          </a:p>
          <a:p>
            <a:pPr marL="228600" lvl="0" indent="-152400" algn="just" rtl="0">
              <a:lnSpc>
                <a:spcPct val="110000"/>
              </a:lnSpc>
              <a:spcBef>
                <a:spcPts val="1000"/>
              </a:spcBef>
              <a:spcAft>
                <a:spcPts val="1000"/>
              </a:spcAft>
              <a:buSzPct val="92307"/>
              <a:buNone/>
            </a:pPr>
            <a:endParaRPr sz="1200" dirty="0">
              <a:latin typeface="Times New Roman" panose="02020603050405020304" pitchFamily="18" charset="0"/>
              <a:cs typeface="Times New Roman" panose="02020603050405020304" pitchFamily="18" charset="0"/>
            </a:endParaRPr>
          </a:p>
        </p:txBody>
      </p:sp>
      <p:sp>
        <p:nvSpPr>
          <p:cNvPr id="222" name="Google Shape;222;p38"/>
          <p:cNvSpPr txBox="1"/>
          <p:nvPr/>
        </p:nvSpPr>
        <p:spPr>
          <a:xfrm>
            <a:off x="435903" y="517669"/>
            <a:ext cx="8272200" cy="3978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accent1"/>
              </a:buClr>
              <a:buSzPts val="3300"/>
              <a:buFont typeface="Arial"/>
              <a:buNone/>
            </a:pPr>
            <a:r>
              <a:rPr lang="en" sz="2950" b="1" cap="none">
                <a:solidFill>
                  <a:schemeClr val="accent1"/>
                </a:solidFill>
                <a:latin typeface="Arial"/>
                <a:ea typeface="Arial"/>
                <a:cs typeface="Arial"/>
                <a:sym typeface="Arial"/>
              </a:rPr>
              <a:t>FUTURE SCOPE</a:t>
            </a:r>
            <a:endParaRPr sz="2950"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REFERENCES</a:t>
            </a:r>
            <a:endParaRPr/>
          </a:p>
        </p:txBody>
      </p:sp>
      <p:sp>
        <p:nvSpPr>
          <p:cNvPr id="228" name="Google Shape;228;p39"/>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pPr marL="228600" lvl="0" indent="-228600" algn="l" rtl="0">
              <a:lnSpc>
                <a:spcPct val="115000"/>
              </a:lnSpc>
              <a:spcBef>
                <a:spcPts val="9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Pedregosa et al., “Scikit-learn: Machine Learning in Python”, JMLR 12, pp. 2825-2830, 2011.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McKinney &amp; others, “pandas: powerful Python data analysis toolkit”, 2010.</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Hunter, J. D., “Matplotlib: Visualization with Python”, 2007.</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Waskom M., “Seaborn: statistical data visualization”, 2021.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Jain, A., &amp; Kumar, A. M., “House price prediction: a comparison of multiple linear regression and artificial neural networks”, Journal of AI and Data Mining, 2018.</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1000"/>
              </a:spcBef>
              <a:spcAft>
                <a:spcPts val="0"/>
              </a:spcAft>
              <a:buNone/>
            </a:pPr>
            <a:endParaRPr sz="18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1 </a:t>
            </a:r>
          </a:p>
        </p:txBody>
      </p:sp>
      <p:pic>
        <p:nvPicPr>
          <p:cNvPr id="1026" name="Picture 2"/>
          <p:cNvPicPr>
            <a:picLocks noChangeAspect="1" noChangeArrowheads="1"/>
          </p:cNvPicPr>
          <p:nvPr/>
        </p:nvPicPr>
        <p:blipFill>
          <a:blip r:embed="rId2"/>
          <a:srcRect/>
          <a:stretch>
            <a:fillRect/>
          </a:stretch>
        </p:blipFill>
        <p:spPr bwMode="auto">
          <a:xfrm>
            <a:off x="1869142" y="988061"/>
            <a:ext cx="5486399" cy="4155439"/>
          </a:xfrm>
          <a:prstGeom prst="rect">
            <a:avLst/>
          </a:prstGeom>
          <a:noFill/>
          <a:ln w="9525">
            <a:noFill/>
            <a:miter lim="800000"/>
            <a:headEnd/>
            <a:tailEnd/>
          </a:ln>
          <a:effectLst/>
        </p:spPr>
      </p:pic>
    </p:spTree>
    <p:extLst>
      <p:ext uri="{BB962C8B-B14F-4D97-AF65-F5344CB8AC3E}">
        <p14:creationId xmlns:p14="http://schemas.microsoft.com/office/powerpoint/2010/main" xmlns="" val="3929826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2 </a:t>
            </a:r>
          </a:p>
        </p:txBody>
      </p:sp>
      <p:pic>
        <p:nvPicPr>
          <p:cNvPr id="2050" name="Picture 2"/>
          <p:cNvPicPr>
            <a:picLocks noChangeAspect="1" noChangeArrowheads="1"/>
          </p:cNvPicPr>
          <p:nvPr/>
        </p:nvPicPr>
        <p:blipFill>
          <a:blip r:embed="rId2"/>
          <a:srcRect/>
          <a:stretch>
            <a:fillRect/>
          </a:stretch>
        </p:blipFill>
        <p:spPr bwMode="auto">
          <a:xfrm>
            <a:off x="1909483" y="1021978"/>
            <a:ext cx="5408558" cy="4121522"/>
          </a:xfrm>
          <a:prstGeom prst="rect">
            <a:avLst/>
          </a:prstGeom>
          <a:noFill/>
          <a:ln w="9525">
            <a:noFill/>
            <a:miter lim="800000"/>
            <a:headEnd/>
            <a:tailEnd/>
          </a:ln>
          <a:effectLst/>
        </p:spPr>
      </p:pic>
    </p:spTree>
    <p:extLst>
      <p:ext uri="{BB962C8B-B14F-4D97-AF65-F5344CB8AC3E}">
        <p14:creationId xmlns:p14="http://schemas.microsoft.com/office/powerpoint/2010/main" xmlns="" val="3483099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1097281" y="2074664"/>
            <a:ext cx="6974058" cy="994172"/>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rgbClr val="002060"/>
              </a:buClr>
              <a:buSzPts val="2100"/>
              <a:buFont typeface="Arial"/>
              <a:buNone/>
            </a:pPr>
            <a:r>
              <a:rPr lang="en" sz="5400" b="1" dirty="0">
                <a:solidFill>
                  <a:srgbClr val="002060"/>
                </a:solidFill>
                <a:latin typeface="Times New Roman" panose="02020603050405020304" pitchFamily="18" charset="0"/>
                <a:ea typeface="Arial"/>
                <a:cs typeface="Times New Roman" panose="02020603050405020304" pitchFamily="18" charset="0"/>
                <a:sym typeface="Arial"/>
              </a:rPr>
              <a:t>THANK YOU</a:t>
            </a:r>
            <a:endParaRPr sz="5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CF347C43-86F4-2E66-F33E-707D9FF66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637180" y="418851"/>
            <a:ext cx="7886700" cy="9941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002060"/>
              </a:buClr>
              <a:buSzPts val="2100"/>
              <a:buFont typeface="Arial"/>
              <a:buNone/>
            </a:pPr>
            <a:r>
              <a:rPr lang="en" b="1">
                <a:solidFill>
                  <a:srgbClr val="002060"/>
                </a:solidFill>
                <a:latin typeface="Arial"/>
                <a:ea typeface="Arial"/>
                <a:cs typeface="Arial"/>
                <a:sym typeface="Arial"/>
              </a:rPr>
              <a:t>OUTLINE</a:t>
            </a:r>
            <a:endParaRPr/>
          </a:p>
        </p:txBody>
      </p:sp>
      <p:sp>
        <p:nvSpPr>
          <p:cNvPr id="145" name="Google Shape;145;p26"/>
          <p:cNvSpPr txBox="1">
            <a:spLocks noGrp="1"/>
          </p:cNvSpPr>
          <p:nvPr>
            <p:ph type="body" idx="1"/>
          </p:nvPr>
        </p:nvSpPr>
        <p:spPr>
          <a:xfrm>
            <a:off x="620120" y="1131077"/>
            <a:ext cx="8264265" cy="3929297"/>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0"/>
              </a:spcBef>
              <a:spcAft>
                <a:spcPts val="0"/>
              </a:spcAft>
              <a:buSzPts val="1400"/>
              <a:buNone/>
            </a:pPr>
            <a:r>
              <a:rPr lang="en" sz="1600" b="1" dirty="0">
                <a:latin typeface="Arial"/>
                <a:ea typeface="Arial"/>
                <a:cs typeface="Arial"/>
                <a:sym typeface="Arial"/>
              </a:rPr>
              <a:t>  </a:t>
            </a:r>
            <a:endParaRPr sz="1600" dirty="0">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Problem Statement</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Proposed System/Solution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System Development Approach </a:t>
            </a:r>
            <a:r>
              <a:rPr lang="en" sz="1600" dirty="0">
                <a:latin typeface="Times New Roman" panose="02020603050405020304" pitchFamily="18" charset="0"/>
                <a:ea typeface="Arial"/>
                <a:cs typeface="Times New Roman" panose="02020603050405020304" pitchFamily="18" charset="0"/>
                <a:sym typeface="Arial"/>
              </a:rPr>
              <a:t>(Technology Used)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Algorithm &amp; Deployment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Result</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Conclusion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Future Scope</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References</a:t>
            </a:r>
            <a:endParaRPr sz="1600" dirty="0">
              <a:latin typeface="Times New Roman" panose="02020603050405020304" pitchFamily="18" charset="0"/>
              <a:ea typeface="Arial"/>
              <a:cs typeface="Times New Roman" panose="02020603050405020304" pitchFamily="18" charset="0"/>
              <a:sym typeface="Arial"/>
            </a:endParaRPr>
          </a:p>
          <a:p>
            <a:pPr marL="228600" lvl="0" indent="-152400" algn="l" rtl="0">
              <a:lnSpc>
                <a:spcPct val="110000"/>
              </a:lnSpc>
              <a:spcBef>
                <a:spcPts val="700"/>
              </a:spcBef>
              <a:spcAft>
                <a:spcPts val="0"/>
              </a:spcAft>
              <a:buSzPts val="1200"/>
              <a:buNone/>
            </a:pPr>
            <a:endParaRPr sz="1600" dirty="0">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PROBLEM STATEMENT</a:t>
            </a:r>
            <a:endParaRPr sz="3300"/>
          </a:p>
        </p:txBody>
      </p:sp>
      <p:sp>
        <p:nvSpPr>
          <p:cNvPr id="4" name="TextBox 3">
            <a:extLst>
              <a:ext uri="{FF2B5EF4-FFF2-40B4-BE49-F238E27FC236}">
                <a16:creationId xmlns:a16="http://schemas.microsoft.com/office/drawing/2014/main" xmlns="" id="{EE8EC9CC-5637-96AB-E098-760819BDDAE1}"/>
              </a:ext>
            </a:extLst>
          </p:cNvPr>
          <p:cNvSpPr txBox="1"/>
          <p:nvPr/>
        </p:nvSpPr>
        <p:spPr>
          <a:xfrm>
            <a:off x="325582" y="989924"/>
            <a:ext cx="8499763"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Determining the optimal price for residential properties in today's real estate market is challenging due to the diverse factors influencing house prices, such as type of dwelling, lot size, condition, and construction year.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today's real estate market, determining the appropriate price for a home is a difficult task. A variety of factors influence the price of a house, including the type of dwelling, lot size, overall condition, year built, and so 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Accurate price prediction is critical for both buyers who want to avoid overpaying and sellers who want to get the highest possible price. It is also important for real estate agencies and online property listing platforms, which require accurate price estimates.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However, because of the high variability and complexity of these factors, forecasting house prices remains a difficult task. The critical part is predicting house prices based on various features to provide a stable, reliable estimate.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57" name="Google Shape;157;p28"/>
          <p:cNvSpPr txBox="1">
            <a:spLocks noGrp="1"/>
          </p:cNvSpPr>
          <p:nvPr>
            <p:ph type="body" idx="1"/>
          </p:nvPr>
        </p:nvSpPr>
        <p:spPr>
          <a:xfrm>
            <a:off x="331253" y="815534"/>
            <a:ext cx="8710114" cy="4172980"/>
          </a:xfrm>
          <a:prstGeom prst="rect">
            <a:avLst/>
          </a:prstGeom>
          <a:noFill/>
          <a:ln>
            <a:noFill/>
          </a:ln>
        </p:spPr>
        <p:txBody>
          <a:bodyPr spcFirstLastPara="1" wrap="square" lIns="68575" tIns="34275" rIns="68575" bIns="34275" anchor="ctr" anchorCtr="0">
            <a:noAutofit/>
          </a:bodyPr>
          <a:lstStyle/>
          <a:p>
            <a:pPr marL="0" lvl="0" indent="0" algn="just" rtl="0">
              <a:lnSpc>
                <a:spcPct val="160000"/>
              </a:lnSpc>
              <a:spcBef>
                <a:spcPts val="900"/>
              </a:spcBef>
              <a:spcAft>
                <a:spcPts val="0"/>
              </a:spcAft>
              <a:buClr>
                <a:schemeClr val="dk1"/>
              </a:buClr>
              <a:buSzPts val="1100"/>
              <a:buFont typeface="Arial"/>
              <a:buNone/>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proposed system seeks to address the challenge of predicting house prices based on a variety of factors. This entails using data analytics and machine learning techniques to accurately predict house prices. The solution will include the following components: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Collection: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Collect historical information on house sales, such as the type of dwelling, lot size, overall condition, year built, and other relevant factors.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Clean and preprocess the collected data to remove missing values, outliers, and inconsistencies. Feature engineering involves extracting relevant features from data that may have an impact on house prices.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Machine Learning Algorithm: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Implement a variety of machine learning algorithms, including Random Forest Regressor, Decision Tree Regressor, Gradient Boosting Regressor, and K-Nearest </a:t>
            </a:r>
            <a:r>
              <a:rPr lang="en-US" sz="1400" dirty="0" err="1">
                <a:solidFill>
                  <a:srgbClr val="111111"/>
                </a:solidFill>
                <a:latin typeface="Times New Roman" panose="02020603050405020304" pitchFamily="18" charset="0"/>
                <a:ea typeface="Roboto"/>
                <a:cs typeface="Times New Roman" panose="02020603050405020304" pitchFamily="18" charset="0"/>
                <a:sym typeface="Roboto"/>
              </a:rPr>
              <a:t>Neighbours</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 (KNN). These models will be trained and tested on a subset of the dataset to forecast house prices based on past trends.</a:t>
            </a:r>
          </a:p>
          <a:p>
            <a:pPr marL="0" lvl="0" indent="0" algn="just" rtl="0">
              <a:lnSpc>
                <a:spcPct val="160000"/>
              </a:lnSpc>
              <a:spcBef>
                <a:spcPts val="900"/>
              </a:spcBef>
              <a:spcAft>
                <a:spcPts val="0"/>
              </a:spcAft>
              <a:buClr>
                <a:schemeClr val="dk1"/>
              </a:buClr>
              <a:buSzPts val="1100"/>
              <a:buFont typeface="Arial"/>
              <a:buNone/>
            </a:pPr>
            <a:endParaRPr lang="en-US" sz="12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63" name="Google Shape;163;p29"/>
          <p:cNvSpPr txBox="1">
            <a:spLocks noGrp="1"/>
          </p:cNvSpPr>
          <p:nvPr>
            <p:ph type="body" idx="1"/>
          </p:nvPr>
        </p:nvSpPr>
        <p:spPr>
          <a:xfrm>
            <a:off x="216894" y="443883"/>
            <a:ext cx="8710200" cy="41730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Create a user-friendly interface or application that predicts real-time house prices. Deploy the solution on a scalable and reliable platform, taking into account server infrastructure, response time, and user accessibility.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Evaluation: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Evaluate the model's performance using the Mean Absolute Percentage Error (MAPE) metric. Fine-tune the model using feedback and continuous monitoring of prediction accuracy.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Result: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Present each model's MAPE and discuss which performed best. All real estate market stakeholders will benefit from this reliable estimate of house prices.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35894" y="496929"/>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69" name="Google Shape;169;p30"/>
          <p:cNvSpPr txBox="1">
            <a:spLocks noGrp="1"/>
          </p:cNvSpPr>
          <p:nvPr>
            <p:ph type="body" idx="1"/>
          </p:nvPr>
        </p:nvSpPr>
        <p:spPr>
          <a:xfrm>
            <a:off x="373554" y="574743"/>
            <a:ext cx="8500282" cy="4212001"/>
          </a:xfrm>
          <a:prstGeom prst="rect">
            <a:avLst/>
          </a:prstGeom>
          <a:noFill/>
          <a:ln>
            <a:noFill/>
          </a:ln>
        </p:spPr>
        <p:txBody>
          <a:bodyPr spcFirstLastPara="1" wrap="square" lIns="68575" tIns="34275" rIns="68575" bIns="34275" anchor="ctr" anchorCtr="0">
            <a:noAutofit/>
          </a:bodyPr>
          <a:lstStyle/>
          <a:p>
            <a:pPr marL="0" lvl="0" indent="0" algn="just" rtl="0">
              <a:lnSpc>
                <a:spcPct val="150000"/>
              </a:lnSpc>
              <a:spcBef>
                <a:spcPts val="900"/>
              </a:spcBef>
              <a:spcAft>
                <a:spcPts val="0"/>
              </a:spcAft>
              <a:buSzPts val="358"/>
              <a:buNone/>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system approach outlines the overall strategy and methodology for developing and implementing the House Price Prediction system.</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System Requirements:</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 computer with a Python environment installed.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Access to the house price dataset.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Sufficient memory and processing power to handle data preprocessing, model training, and prediction.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Libraries Required to Build the Model:</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Pandas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manipulation and analysis. It provides data structures and functions needed to manipulate structured data.</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Matplotlib and Seaborn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visualization. They provide a flexible and powerful declarative framework for creating static, animated, and interactive visualizations in Python.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Scikit-learn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machine learning and statistical modeling including classification, regression, clustering, and dimensionality reduction.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NumPy</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numerical computations and working with arrays.</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35894" y="496929"/>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75" name="Google Shape;175;p31"/>
          <p:cNvSpPr txBox="1">
            <a:spLocks noGrp="1"/>
          </p:cNvSpPr>
          <p:nvPr>
            <p:ph type="body" idx="1"/>
          </p:nvPr>
        </p:nvSpPr>
        <p:spPr>
          <a:xfrm>
            <a:off x="435894" y="976520"/>
            <a:ext cx="8272200" cy="35049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Collection: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dataset is collected and loaded into a pandas DataFrame.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 is cleaned and preprocessed. This includes handling missing values, outliers, and inconsistencies. Feature engineering is performed to extract relevant features from the data that might impact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Building: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Evaluation: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model’s performance is assessed using the Mean Absolute Percentage Error (MAPE) as the evaluation metric.</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final model is deployed to make real-time prediction</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1" name="Google Shape;181;p32"/>
          <p:cNvSpPr txBox="1">
            <a:spLocks noGrp="1"/>
          </p:cNvSpPr>
          <p:nvPr>
            <p:ph type="body" idx="1"/>
          </p:nvPr>
        </p:nvSpPr>
        <p:spPr>
          <a:xfrm>
            <a:off x="435894" y="951183"/>
            <a:ext cx="8272200" cy="36657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Algorithm Selection:</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is a meta estimator that fits several classifying decision trees on various sub-samples of the dataset and uses averaging to improve the predictive accuracy and control over-fitting.</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builds regression models in the form of a tree structure and breaks down our dataset into smaller subsets while at the same time an associated decision tree is incrementally developed.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produces a prediction model in the form of an ensemble of weak prediction models, typically decision trees. It builds the model in a stage-wise fashion, and it generalizes them by allowing optimization of an arbitrary differentiable loss function.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100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assumes that similar things exist in close proximity and predicts the value of any given point in the dataset by averaging the values of the ‘k’ closest points.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7" name="Google Shape;187;p33"/>
          <p:cNvSpPr txBox="1">
            <a:spLocks noGrp="1"/>
          </p:cNvSpPr>
          <p:nvPr>
            <p:ph type="body" idx="1"/>
          </p:nvPr>
        </p:nvSpPr>
        <p:spPr>
          <a:xfrm>
            <a:off x="435900" y="976525"/>
            <a:ext cx="8272200" cy="36657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Input: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input features used by the algorithms include type of dwelling, lot size, overall condition, year built, and other relevant factors.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Training Process: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algorithms are trained using the historical house price data. The data is split into a training set and a test set, with the training set used to train the model and the test set used to evaluate its performance. The models are trained to find the best parameters that minimize the difference between the predicted and actual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Prediction Process: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Once trained, the models make predictions for house prices based on the input features of the dataset. The output is a continuous value representing the predicted price of the house.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final model is deployed to make real-time predictions. This could be in the form of a web application or a software component in a larger system, depending on the specific requirements of the project.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1774</Words>
  <Application>Microsoft Office PowerPoint</Application>
  <PresentationFormat>On-screen Show (16:9)</PresentationFormat>
  <Paragraphs>96</Paragraphs>
  <Slides>18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Franklin Gothic</vt:lpstr>
      <vt:lpstr>Libre Franklin</vt:lpstr>
      <vt:lpstr>Times New Roman</vt:lpstr>
      <vt:lpstr>Noto Sans Symbols</vt:lpstr>
      <vt:lpstr>Roboto</vt:lpstr>
      <vt:lpstr>Wingdings</vt:lpstr>
      <vt:lpstr>Calibri</vt:lpstr>
      <vt:lpstr>Simple Light</vt:lpstr>
      <vt:lpstr>DividendVTI</vt:lpstr>
      <vt:lpstr>HOUSE PRICE PREDICTION</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RESULT</vt:lpstr>
      <vt:lpstr>RESULT</vt:lpstr>
      <vt:lpstr>CONCLUSION</vt:lpstr>
      <vt:lpstr>Slide 14</vt:lpstr>
      <vt:lpstr>REFERENCES</vt:lpstr>
      <vt:lpstr>course certificate 1 </vt:lpstr>
      <vt:lpstr>course certificate 2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White DEVIL</dc:creator>
  <cp:lastModifiedBy>tattwa</cp:lastModifiedBy>
  <cp:revision>8</cp:revision>
  <dcterms:modified xsi:type="dcterms:W3CDTF">2024-06-30T06:49:05Z</dcterms:modified>
</cp:coreProperties>
</file>