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085E89E4-CDF7-4AA2-8486-4C4A4894FE03}" type="datetimeFigureOut">
              <a:rPr lang="en-US" smtClean="0"/>
              <a:pPr/>
              <a:t>12/2/2021</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D893539B-9C6D-4EFB-A8D2-EE2EBDA4240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5E89E4-CDF7-4AA2-8486-4C4A4894FE03}" type="datetimeFigureOut">
              <a:rPr lang="en-US" smtClean="0"/>
              <a:pPr/>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3539B-9C6D-4EFB-A8D2-EE2EBDA4240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5E89E4-CDF7-4AA2-8486-4C4A4894FE03}" type="datetimeFigureOut">
              <a:rPr lang="en-US" smtClean="0"/>
              <a:pPr/>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3539B-9C6D-4EFB-A8D2-EE2EBDA4240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085E89E4-CDF7-4AA2-8486-4C4A4894FE03}" type="datetimeFigureOut">
              <a:rPr lang="en-US" smtClean="0"/>
              <a:pPr/>
              <a:t>12/2/2021</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D893539B-9C6D-4EFB-A8D2-EE2EBDA4240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085E89E4-CDF7-4AA2-8486-4C4A4894FE03}" type="datetimeFigureOut">
              <a:rPr lang="en-US" smtClean="0"/>
              <a:pPr/>
              <a:t>12/2/2021</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D893539B-9C6D-4EFB-A8D2-EE2EBDA42408}"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085E89E4-CDF7-4AA2-8486-4C4A4894FE03}" type="datetimeFigureOut">
              <a:rPr lang="en-US" smtClean="0"/>
              <a:pPr/>
              <a:t>12/2/2021</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D893539B-9C6D-4EFB-A8D2-EE2EBDA4240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085E89E4-CDF7-4AA2-8486-4C4A4894FE03}" type="datetimeFigureOut">
              <a:rPr lang="en-US" smtClean="0"/>
              <a:pPr/>
              <a:t>12/2/2021</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D893539B-9C6D-4EFB-A8D2-EE2EBDA4240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85E89E4-CDF7-4AA2-8486-4C4A4894FE03}" type="datetimeFigureOut">
              <a:rPr lang="en-US" smtClean="0"/>
              <a:pPr/>
              <a:t>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93539B-9C6D-4EFB-A8D2-EE2EBDA4240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085E89E4-CDF7-4AA2-8486-4C4A4894FE03}" type="datetimeFigureOut">
              <a:rPr lang="en-US" smtClean="0"/>
              <a:pPr/>
              <a:t>12/2/2021</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D893539B-9C6D-4EFB-A8D2-EE2EBDA4240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085E89E4-CDF7-4AA2-8486-4C4A4894FE03}" type="datetimeFigureOut">
              <a:rPr lang="en-US" smtClean="0"/>
              <a:pPr/>
              <a:t>12/2/2021</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D893539B-9C6D-4EFB-A8D2-EE2EBDA4240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085E89E4-CDF7-4AA2-8486-4C4A4894FE03}" type="datetimeFigureOut">
              <a:rPr lang="en-US" smtClean="0"/>
              <a:pPr/>
              <a:t>12/2/2021</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D893539B-9C6D-4EFB-A8D2-EE2EBDA4240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085E89E4-CDF7-4AA2-8486-4C4A4894FE03}" type="datetimeFigureOut">
              <a:rPr lang="en-US" smtClean="0"/>
              <a:pPr/>
              <a:t>12/2/2021</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D893539B-9C6D-4EFB-A8D2-EE2EBDA4240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tutorialspoint.com/software_engineering/index.htm" TargetMode="External"/><Relationship Id="rId2" Type="http://schemas.openxmlformats.org/officeDocument/2006/relationships/hyperlink" Target="https://www.javatpoint.com/software-engineering-tutorial" TargetMode="External"/><Relationship Id="rId1" Type="http://schemas.openxmlformats.org/officeDocument/2006/relationships/slideLayout" Target="../slideLayouts/slideLayout2.xml"/><Relationship Id="rId5" Type="http://schemas.openxmlformats.org/officeDocument/2006/relationships/hyperlink" Target="http://software.isixsigma.com/library/content/c040915b.asp" TargetMode="External"/><Relationship Id="rId4" Type="http://schemas.openxmlformats.org/officeDocument/2006/relationships/hyperlink" Target="https://en.wikipedia.org/wiki/Software_enginee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3000" b="-9000"/>
          </a:stretch>
        </a:blipFill>
        <a:effectLst/>
      </p:bgPr>
    </p:bg>
    <p:spTree>
      <p:nvGrpSpPr>
        <p:cNvPr id="1" name=""/>
        <p:cNvGrpSpPr/>
        <p:nvPr/>
      </p:nvGrpSpPr>
      <p:grpSpPr>
        <a:xfrm>
          <a:off x="0" y="0"/>
          <a:ext cx="0" cy="0"/>
          <a:chOff x="0" y="0"/>
          <a:chExt cx="0" cy="0"/>
        </a:xfrm>
      </p:grpSpPr>
      <p:sp>
        <p:nvSpPr>
          <p:cNvPr id="4" name="TextBox 3"/>
          <p:cNvSpPr txBox="1"/>
          <p:nvPr/>
        </p:nvSpPr>
        <p:spPr>
          <a:xfrm>
            <a:off x="4357686" y="357166"/>
            <a:ext cx="4500594" cy="646331"/>
          </a:xfrm>
          <a:prstGeom prst="rect">
            <a:avLst/>
          </a:prstGeom>
          <a:noFill/>
        </p:spPr>
        <p:txBody>
          <a:bodyPr wrap="square" rtlCol="0">
            <a:spAutoFit/>
          </a:bodyPr>
          <a:lstStyle/>
          <a:p>
            <a:pPr algn="r"/>
            <a:r>
              <a:rPr lang="en-US" b="1" dirty="0" smtClean="0">
                <a:solidFill>
                  <a:srgbClr val="FF0000"/>
                </a:solidFill>
              </a:rPr>
              <a:t>Guided By:</a:t>
            </a:r>
            <a:endParaRPr lang="en-US" dirty="0" smtClean="0">
              <a:solidFill>
                <a:srgbClr val="FF0000"/>
              </a:solidFill>
            </a:endParaRPr>
          </a:p>
          <a:p>
            <a:pPr algn="r"/>
            <a:r>
              <a:rPr lang="en-US" b="1" dirty="0" err="1" smtClean="0">
                <a:solidFill>
                  <a:srgbClr val="FF0000"/>
                </a:solidFill>
              </a:rPr>
              <a:t>Jayashree</a:t>
            </a:r>
            <a:r>
              <a:rPr lang="en-US" b="1" dirty="0" smtClean="0">
                <a:solidFill>
                  <a:srgbClr val="FF0000"/>
                </a:solidFill>
              </a:rPr>
              <a:t> </a:t>
            </a:r>
            <a:r>
              <a:rPr lang="en-US" b="1" dirty="0" err="1" smtClean="0">
                <a:solidFill>
                  <a:srgbClr val="FF0000"/>
                </a:solidFill>
              </a:rPr>
              <a:t>Piri</a:t>
            </a:r>
            <a:r>
              <a:rPr lang="en-US" b="1" dirty="0" smtClean="0">
                <a:solidFill>
                  <a:srgbClr val="FF0000"/>
                </a:solidFill>
              </a:rPr>
              <a:t> Ma’am</a:t>
            </a:r>
            <a:endParaRPr lang="en-US" dirty="0">
              <a:solidFill>
                <a:srgbClr val="FF0000"/>
              </a:solidFill>
            </a:endParaRPr>
          </a:p>
        </p:txBody>
      </p:sp>
      <p:sp>
        <p:nvSpPr>
          <p:cNvPr id="5" name="TextBox 4"/>
          <p:cNvSpPr txBox="1"/>
          <p:nvPr/>
        </p:nvSpPr>
        <p:spPr>
          <a:xfrm>
            <a:off x="285720" y="5503807"/>
            <a:ext cx="6143668" cy="1354217"/>
          </a:xfrm>
          <a:prstGeom prst="rect">
            <a:avLst/>
          </a:prstGeom>
          <a:noFill/>
        </p:spPr>
        <p:txBody>
          <a:bodyPr wrap="square" rtlCol="0">
            <a:spAutoFit/>
          </a:bodyPr>
          <a:lstStyle/>
          <a:p>
            <a:r>
              <a:rPr lang="en-IN" sz="1600" b="1" i="1" dirty="0" smtClean="0">
                <a:solidFill>
                  <a:schemeClr val="accent6">
                    <a:lumMod val="75000"/>
                  </a:schemeClr>
                </a:solidFill>
              </a:rPr>
              <a:t>Submitted By:- </a:t>
            </a:r>
            <a:r>
              <a:rPr lang="en-IN" sz="1600" b="1" i="1" smtClean="0">
                <a:solidFill>
                  <a:schemeClr val="accent6">
                    <a:lumMod val="75000"/>
                  </a:schemeClr>
                </a:solidFill>
              </a:rPr>
              <a:t>Group </a:t>
            </a:r>
            <a:r>
              <a:rPr lang="en-IN" sz="1600" b="1" i="1" smtClean="0">
                <a:solidFill>
                  <a:schemeClr val="accent6">
                    <a:lumMod val="75000"/>
                  </a:schemeClr>
                </a:solidFill>
              </a:rPr>
              <a:t>6</a:t>
            </a:r>
            <a:endParaRPr lang="en-IN" sz="1600" b="1" i="1" dirty="0" smtClean="0">
              <a:solidFill>
                <a:schemeClr val="accent6">
                  <a:lumMod val="75000"/>
                </a:schemeClr>
              </a:solidFill>
            </a:endParaRPr>
          </a:p>
          <a:p>
            <a:r>
              <a:rPr lang="en-IN" sz="1600" b="1" i="1" dirty="0" smtClean="0">
                <a:solidFill>
                  <a:schemeClr val="accent6">
                    <a:lumMod val="75000"/>
                  </a:schemeClr>
                </a:solidFill>
              </a:rPr>
              <a:t>Aman Kumar Ray </a:t>
            </a:r>
            <a:r>
              <a:rPr lang="en-US" sz="1600" b="1" i="1" dirty="0">
                <a:solidFill>
                  <a:schemeClr val="accent6">
                    <a:lumMod val="75000"/>
                  </a:schemeClr>
                </a:solidFill>
              </a:rPr>
              <a:t>(B</a:t>
            </a:r>
            <a:r>
              <a:rPr lang="en-US" sz="1400" b="1" i="1" dirty="0">
                <a:solidFill>
                  <a:schemeClr val="accent6">
                    <a:lumMod val="75000"/>
                  </a:schemeClr>
                </a:solidFill>
              </a:rPr>
              <a:t>419014</a:t>
            </a:r>
            <a:r>
              <a:rPr lang="en-US" sz="1600" b="1" i="1" dirty="0">
                <a:solidFill>
                  <a:schemeClr val="accent6">
                    <a:lumMod val="75000"/>
                  </a:schemeClr>
                </a:solidFill>
              </a:rPr>
              <a:t>)</a:t>
            </a:r>
            <a:endParaRPr lang="en-IN" sz="1600" b="1" i="1" dirty="0" smtClean="0">
              <a:solidFill>
                <a:schemeClr val="accent6">
                  <a:lumMod val="75000"/>
                </a:schemeClr>
              </a:solidFill>
            </a:endParaRPr>
          </a:p>
          <a:p>
            <a:r>
              <a:rPr lang="en-IN" sz="1600" b="1" i="1" dirty="0" smtClean="0">
                <a:solidFill>
                  <a:schemeClr val="accent6">
                    <a:lumMod val="75000"/>
                  </a:schemeClr>
                </a:solidFill>
              </a:rPr>
              <a:t>Nirmalya Ray </a:t>
            </a:r>
            <a:r>
              <a:rPr lang="en-US" sz="1600" b="1" i="1" dirty="0" smtClean="0">
                <a:solidFill>
                  <a:schemeClr val="accent6">
                    <a:lumMod val="75000"/>
                  </a:schemeClr>
                </a:solidFill>
              </a:rPr>
              <a:t>(B</a:t>
            </a:r>
            <a:r>
              <a:rPr lang="en-US" sz="1400" b="1" i="1" dirty="0" smtClean="0">
                <a:solidFill>
                  <a:schemeClr val="accent6">
                    <a:lumMod val="75000"/>
                  </a:schemeClr>
                </a:solidFill>
              </a:rPr>
              <a:t>419036</a:t>
            </a:r>
            <a:r>
              <a:rPr lang="en-US" sz="1600" b="1" i="1" dirty="0" smtClean="0">
                <a:solidFill>
                  <a:schemeClr val="accent6">
                    <a:lumMod val="75000"/>
                  </a:schemeClr>
                </a:solidFill>
              </a:rPr>
              <a:t>)</a:t>
            </a:r>
            <a:endParaRPr lang="en-IN" sz="1600" b="1" i="1" dirty="0" smtClean="0">
              <a:solidFill>
                <a:schemeClr val="accent6">
                  <a:lumMod val="75000"/>
                </a:schemeClr>
              </a:solidFill>
            </a:endParaRPr>
          </a:p>
          <a:p>
            <a:r>
              <a:rPr lang="en-IN" sz="1600" b="1" i="1" dirty="0" smtClean="0">
                <a:solidFill>
                  <a:schemeClr val="accent6">
                    <a:lumMod val="75000"/>
                  </a:schemeClr>
                </a:solidFill>
              </a:rPr>
              <a:t>Satwik Sahoo </a:t>
            </a:r>
            <a:r>
              <a:rPr lang="en-US" sz="1600" b="1" i="1" dirty="0" smtClean="0">
                <a:solidFill>
                  <a:schemeClr val="accent6">
                    <a:lumMod val="75000"/>
                  </a:schemeClr>
                </a:solidFill>
              </a:rPr>
              <a:t>(B</a:t>
            </a:r>
            <a:r>
              <a:rPr lang="en-US" sz="1400" b="1" i="1" dirty="0" smtClean="0">
                <a:solidFill>
                  <a:schemeClr val="accent6">
                    <a:lumMod val="75000"/>
                  </a:schemeClr>
                </a:solidFill>
              </a:rPr>
              <a:t>419051</a:t>
            </a:r>
            <a:r>
              <a:rPr lang="en-US" sz="1600" b="1" i="1" dirty="0" smtClean="0">
                <a:solidFill>
                  <a:schemeClr val="accent6">
                    <a:lumMod val="75000"/>
                  </a:schemeClr>
                </a:solidFill>
              </a:rPr>
              <a:t>)</a:t>
            </a:r>
            <a:endParaRPr lang="en-IN" sz="1600" b="1" i="1" dirty="0" smtClean="0">
              <a:solidFill>
                <a:schemeClr val="accent6">
                  <a:lumMod val="75000"/>
                </a:schemeClr>
              </a:solidFill>
            </a:endParaRPr>
          </a:p>
          <a:p>
            <a:r>
              <a:rPr lang="en-IN" sz="1600" b="1" i="1" dirty="0" smtClean="0">
                <a:solidFill>
                  <a:schemeClr val="accent6">
                    <a:lumMod val="75000"/>
                  </a:schemeClr>
                </a:solidFill>
              </a:rPr>
              <a:t>Samip Tripathy </a:t>
            </a:r>
            <a:r>
              <a:rPr lang="en-US" sz="1600" b="1" i="1" dirty="0" smtClean="0">
                <a:solidFill>
                  <a:schemeClr val="accent6">
                    <a:lumMod val="75000"/>
                  </a:schemeClr>
                </a:solidFill>
              </a:rPr>
              <a:t>(B</a:t>
            </a:r>
            <a:r>
              <a:rPr lang="en-US" sz="1400" b="1" i="1" dirty="0" smtClean="0">
                <a:solidFill>
                  <a:schemeClr val="accent6">
                    <a:lumMod val="75000"/>
                  </a:schemeClr>
                </a:solidFill>
              </a:rPr>
              <a:t>419050</a:t>
            </a:r>
            <a:r>
              <a:rPr lang="en-US" sz="1600" b="1" i="1" dirty="0" smtClean="0">
                <a:solidFill>
                  <a:schemeClr val="accent6">
                    <a:lumMod val="75000"/>
                  </a:schemeClr>
                </a:solidFill>
              </a:rPr>
              <a:t>)</a:t>
            </a:r>
            <a:endParaRPr lang="en-US" sz="1600" b="1" i="1"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STRUCTURED CHART</a:t>
            </a:r>
            <a:endParaRPr lang="en-US" dirty="0"/>
          </a:p>
        </p:txBody>
      </p:sp>
      <p:sp>
        <p:nvSpPr>
          <p:cNvPr id="3" name="Content Placeholder 2"/>
          <p:cNvSpPr>
            <a:spLocks noGrp="1"/>
          </p:cNvSpPr>
          <p:nvPr>
            <p:ph sz="half" idx="1"/>
          </p:nvPr>
        </p:nvSpPr>
        <p:spPr/>
        <p:txBody>
          <a:bodyPr>
            <a:noAutofit/>
          </a:bodyPr>
          <a:lstStyle/>
          <a:p>
            <a:r>
              <a:rPr lang="en-US" sz="2100" dirty="0" smtClean="0"/>
              <a:t>Structure Chart represents hierarchical structure of modules. It breaks down the entire system into lowest functional modules, describing functions and sub-functions of each module of a system to a greater detail. The lines represent the connection and or ownership between activities and sub activities as they are used in organization charts.</a:t>
            </a:r>
            <a:endParaRPr lang="en-US" sz="2100" dirty="0"/>
          </a:p>
        </p:txBody>
      </p:sp>
      <p:pic>
        <p:nvPicPr>
          <p:cNvPr id="5" name="Content Placeholder 4" descr="Screenshot 2021-11-25 021102.png"/>
          <p:cNvPicPr>
            <a:picLocks noGrp="1" noChangeAspect="1"/>
          </p:cNvPicPr>
          <p:nvPr>
            <p:ph sz="half" idx="2"/>
          </p:nvPr>
        </p:nvPicPr>
        <p:blipFill>
          <a:blip r:embed="rId2"/>
          <a:stretch>
            <a:fillRect/>
          </a:stretch>
        </p:blipFill>
        <p:spPr>
          <a:xfrm>
            <a:off x="4572000" y="1857364"/>
            <a:ext cx="4403800" cy="3071834"/>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USE CASE DIAGRAM</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A use case diagram is the primary form of system/software requirements for a new software program underdeveloped. Use cases specify the expected behavior, and not the exact method of making it happen </a:t>
            </a:r>
            <a:endParaRPr lang="en-US" dirty="0"/>
          </a:p>
        </p:txBody>
      </p:sp>
      <p:pic>
        <p:nvPicPr>
          <p:cNvPr id="7" name="Content Placeholder 6" descr="Screenshot 2021-11-25 021644.png"/>
          <p:cNvPicPr>
            <a:picLocks noGrp="1" noChangeAspect="1"/>
          </p:cNvPicPr>
          <p:nvPr>
            <p:ph sz="half" idx="2"/>
          </p:nvPr>
        </p:nvPicPr>
        <p:blipFill>
          <a:blip r:embed="rId2"/>
          <a:stretch>
            <a:fillRect/>
          </a:stretch>
        </p:blipFill>
        <p:spPr>
          <a:xfrm>
            <a:off x="4643438" y="1714488"/>
            <a:ext cx="4286280" cy="371049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CODE SNIPPET</a:t>
            </a:r>
            <a:endParaRPr lang="en-US" dirty="0"/>
          </a:p>
        </p:txBody>
      </p:sp>
      <p:pic>
        <p:nvPicPr>
          <p:cNvPr id="5" name="Content Placeholder 4" descr="Screenshot 2021-11-25 021822.png"/>
          <p:cNvPicPr>
            <a:picLocks noGrp="1" noChangeAspect="1"/>
          </p:cNvPicPr>
          <p:nvPr>
            <p:ph sz="half" idx="1"/>
          </p:nvPr>
        </p:nvPicPr>
        <p:blipFill>
          <a:blip r:embed="rId2"/>
          <a:stretch>
            <a:fillRect/>
          </a:stretch>
        </p:blipFill>
        <p:spPr>
          <a:xfrm>
            <a:off x="129565" y="1928802"/>
            <a:ext cx="4366235" cy="4500594"/>
          </a:xfrm>
        </p:spPr>
      </p:pic>
      <p:pic>
        <p:nvPicPr>
          <p:cNvPr id="6" name="Content Placeholder 5" descr="Screenshot 2021-11-25 021912.png"/>
          <p:cNvPicPr>
            <a:picLocks noGrp="1" noChangeAspect="1"/>
          </p:cNvPicPr>
          <p:nvPr>
            <p:ph sz="half" idx="2"/>
          </p:nvPr>
        </p:nvPicPr>
        <p:blipFill>
          <a:blip r:embed="rId3"/>
          <a:stretch>
            <a:fillRect/>
          </a:stretch>
        </p:blipFill>
        <p:spPr>
          <a:xfrm>
            <a:off x="4652785" y="1928802"/>
            <a:ext cx="4491247" cy="4572032"/>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1-11-25 022015.png"/>
          <p:cNvPicPr>
            <a:picLocks noGrp="1" noChangeAspect="1"/>
          </p:cNvPicPr>
          <p:nvPr>
            <p:ph idx="1"/>
          </p:nvPr>
        </p:nvPicPr>
        <p:blipFill>
          <a:blip r:embed="rId2"/>
          <a:stretch>
            <a:fillRect/>
          </a:stretch>
        </p:blipFill>
        <p:spPr>
          <a:xfrm>
            <a:off x="1181645" y="1214422"/>
            <a:ext cx="6013722" cy="524035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OUPUT</a:t>
            </a:r>
            <a:endParaRPr lang="en-US" dirty="0"/>
          </a:p>
        </p:txBody>
      </p:sp>
      <p:sp>
        <p:nvSpPr>
          <p:cNvPr id="3" name="Content Placeholder 2"/>
          <p:cNvSpPr>
            <a:spLocks noGrp="1"/>
          </p:cNvSpPr>
          <p:nvPr>
            <p:ph idx="1"/>
          </p:nvPr>
        </p:nvSpPr>
        <p:spPr/>
        <p:txBody>
          <a:bodyPr/>
          <a:lstStyle/>
          <a:p>
            <a:pPr>
              <a:buNone/>
            </a:pPr>
            <a:r>
              <a:rPr lang="en-IN" dirty="0" smtClean="0"/>
              <a:t>Add Book</a:t>
            </a:r>
            <a:endParaRPr lang="en-US" dirty="0"/>
          </a:p>
        </p:txBody>
      </p:sp>
      <p:pic>
        <p:nvPicPr>
          <p:cNvPr id="4" name="image22.png"/>
          <p:cNvPicPr/>
          <p:nvPr/>
        </p:nvPicPr>
        <p:blipFill>
          <a:blip r:embed="rId2"/>
          <a:srcRect/>
          <a:stretch>
            <a:fillRect/>
          </a:stretch>
        </p:blipFill>
        <p:spPr>
          <a:xfrm>
            <a:off x="1000100" y="2714620"/>
            <a:ext cx="7358114" cy="3500462"/>
          </a:xfrm>
          <a:prstGeom prst="rect">
            <a:avLst/>
          </a:prstGeo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OUPUT</a:t>
            </a:r>
            <a:endParaRPr lang="en-US" dirty="0"/>
          </a:p>
        </p:txBody>
      </p:sp>
      <p:sp>
        <p:nvSpPr>
          <p:cNvPr id="3" name="Content Placeholder 2"/>
          <p:cNvSpPr>
            <a:spLocks noGrp="1"/>
          </p:cNvSpPr>
          <p:nvPr>
            <p:ph idx="1"/>
          </p:nvPr>
        </p:nvSpPr>
        <p:spPr/>
        <p:txBody>
          <a:bodyPr/>
          <a:lstStyle/>
          <a:p>
            <a:pPr>
              <a:buNone/>
            </a:pPr>
            <a:r>
              <a:rPr lang="en-US" dirty="0" smtClean="0"/>
              <a:t>Update stock/details of book</a:t>
            </a:r>
            <a:endParaRPr lang="en-US" dirty="0"/>
          </a:p>
        </p:txBody>
      </p:sp>
      <p:pic>
        <p:nvPicPr>
          <p:cNvPr id="5" name="image2.png"/>
          <p:cNvPicPr/>
          <p:nvPr/>
        </p:nvPicPr>
        <p:blipFill>
          <a:blip r:embed="rId2" cstate="print"/>
          <a:srcRect/>
          <a:stretch>
            <a:fillRect/>
          </a:stretch>
        </p:blipFill>
        <p:spPr>
          <a:xfrm>
            <a:off x="785786" y="2500306"/>
            <a:ext cx="7572428" cy="3714776"/>
          </a:xfrm>
          <a:prstGeom prst="rect">
            <a:avLst/>
          </a:prstGeo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OUPUT</a:t>
            </a:r>
            <a:endParaRPr lang="en-US" dirty="0"/>
          </a:p>
        </p:txBody>
      </p:sp>
      <p:sp>
        <p:nvSpPr>
          <p:cNvPr id="3" name="Content Placeholder 2"/>
          <p:cNvSpPr>
            <a:spLocks noGrp="1"/>
          </p:cNvSpPr>
          <p:nvPr>
            <p:ph idx="1"/>
          </p:nvPr>
        </p:nvSpPr>
        <p:spPr/>
        <p:txBody>
          <a:bodyPr/>
          <a:lstStyle/>
          <a:p>
            <a:pPr>
              <a:buNone/>
            </a:pPr>
            <a:r>
              <a:rPr lang="en-US" dirty="0" smtClean="0"/>
              <a:t>Details of All book Available</a:t>
            </a:r>
            <a:endParaRPr lang="en-US" dirty="0"/>
          </a:p>
        </p:txBody>
      </p:sp>
      <p:pic>
        <p:nvPicPr>
          <p:cNvPr id="5" name="image29.png"/>
          <p:cNvPicPr/>
          <p:nvPr/>
        </p:nvPicPr>
        <p:blipFill>
          <a:blip r:embed="rId2"/>
          <a:srcRect/>
          <a:stretch>
            <a:fillRect/>
          </a:stretch>
        </p:blipFill>
        <p:spPr>
          <a:xfrm>
            <a:off x="571472" y="2500306"/>
            <a:ext cx="7358114" cy="3929090"/>
          </a:xfrm>
          <a:prstGeom prst="rect">
            <a:avLst/>
          </a:prstGeo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OUPUT</a:t>
            </a:r>
            <a:endParaRPr lang="en-US" dirty="0"/>
          </a:p>
        </p:txBody>
      </p:sp>
      <p:sp>
        <p:nvSpPr>
          <p:cNvPr id="3" name="Content Placeholder 2"/>
          <p:cNvSpPr>
            <a:spLocks noGrp="1"/>
          </p:cNvSpPr>
          <p:nvPr>
            <p:ph idx="1"/>
          </p:nvPr>
        </p:nvSpPr>
        <p:spPr/>
        <p:txBody>
          <a:bodyPr/>
          <a:lstStyle/>
          <a:p>
            <a:pPr>
              <a:buNone/>
            </a:pPr>
            <a:r>
              <a:rPr lang="en-US" dirty="0" smtClean="0"/>
              <a:t>Add Book for Billing</a:t>
            </a:r>
            <a:endParaRPr lang="en-US" dirty="0"/>
          </a:p>
        </p:txBody>
      </p:sp>
      <p:pic>
        <p:nvPicPr>
          <p:cNvPr id="5" name="image14.png"/>
          <p:cNvPicPr/>
          <p:nvPr/>
        </p:nvPicPr>
        <p:blipFill>
          <a:blip r:embed="rId2"/>
          <a:srcRect/>
          <a:stretch>
            <a:fillRect/>
          </a:stretch>
        </p:blipFill>
        <p:spPr>
          <a:xfrm>
            <a:off x="571472" y="2428868"/>
            <a:ext cx="7643866" cy="4071966"/>
          </a:xfrm>
          <a:prstGeom prst="rect">
            <a:avLst/>
          </a:prstGeo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This Bookshop Automation System is an attempt to overcome the present inefficient and time consuming process of locating, reserving and purchasing quality reading materials available in the store.</a:t>
            </a:r>
          </a:p>
          <a:p>
            <a:pPr>
              <a:buNone/>
            </a:pPr>
            <a:endParaRPr lang="en-US" sz="2400" dirty="0" smtClean="0"/>
          </a:p>
          <a:p>
            <a:r>
              <a:rPr lang="en-US" sz="2400" dirty="0" smtClean="0"/>
              <a:t>All the newly coined processes will address time consuming, ineffective and inefficient areas of the existing system which has being wasting a lot of firms resources such as, labor, electricity, equipment, products and services, while discouraging customers to make purchases and repelling clients from the book store.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Even though these advantages prevail, due to lack of IT literacy and fluency of clients and lack of distribution of internet facility will have a negative impact and it will take some time to cover up the capital investment made on implementing the new system. Since the technical facilities are expanding in great heaps, the proposed system will facilitate enhancing productivity immensely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cap="small" dirty="0" smtClean="0"/>
              <a:t>Table Of</a:t>
            </a:r>
            <a:r>
              <a:rPr lang="en-US" b="1" cap="small" dirty="0" smtClean="0"/>
              <a:t> </a:t>
            </a:r>
            <a:r>
              <a:rPr lang="en-US" i="1" cap="small" dirty="0" smtClean="0"/>
              <a:t>C</a:t>
            </a:r>
            <a:r>
              <a:rPr lang="en-US" i="1" dirty="0" smtClean="0"/>
              <a:t>ONTENT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Introduction 		</a:t>
            </a:r>
          </a:p>
          <a:p>
            <a:r>
              <a:rPr lang="en-US" dirty="0" smtClean="0"/>
              <a:t>Problem Definition					</a:t>
            </a:r>
          </a:p>
          <a:p>
            <a:r>
              <a:rPr lang="en-US" dirty="0" smtClean="0"/>
              <a:t>Life Cycle Model		 		</a:t>
            </a:r>
          </a:p>
          <a:p>
            <a:r>
              <a:rPr lang="en-US" dirty="0" smtClean="0"/>
              <a:t>Detail Data Flow Diagram 			</a:t>
            </a:r>
          </a:p>
          <a:p>
            <a:r>
              <a:rPr lang="en-US" dirty="0" smtClean="0"/>
              <a:t>Structured Chart				</a:t>
            </a:r>
          </a:p>
          <a:p>
            <a:r>
              <a:rPr lang="en-US" dirty="0" smtClean="0"/>
              <a:t>Use Case Diagram for Entire System</a:t>
            </a:r>
          </a:p>
          <a:p>
            <a:r>
              <a:rPr lang="en-US" dirty="0" smtClean="0"/>
              <a:t>Code Snippet					</a:t>
            </a:r>
          </a:p>
          <a:p>
            <a:r>
              <a:rPr lang="en-US" dirty="0" smtClean="0"/>
              <a:t>Test Output				</a:t>
            </a:r>
          </a:p>
          <a:p>
            <a:r>
              <a:rPr lang="en-US" dirty="0" smtClean="0"/>
              <a:t>Conclusion 						</a:t>
            </a:r>
          </a:p>
          <a:p>
            <a:r>
              <a:rPr lang="en-US" dirty="0" smtClean="0"/>
              <a:t>Reference and Bibliography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smtClean="0"/>
              <a:t>REFERENCE AND BIBLIOGRAPHY</a:t>
            </a:r>
            <a:endParaRPr lang="en-US" sz="3600" dirty="0"/>
          </a:p>
        </p:txBody>
      </p:sp>
      <p:sp>
        <p:nvSpPr>
          <p:cNvPr id="3" name="Content Placeholder 2"/>
          <p:cNvSpPr>
            <a:spLocks noGrp="1"/>
          </p:cNvSpPr>
          <p:nvPr>
            <p:ph idx="1"/>
          </p:nvPr>
        </p:nvSpPr>
        <p:spPr/>
        <p:txBody>
          <a:bodyPr/>
          <a:lstStyle/>
          <a:p>
            <a:pPr lvl="0"/>
            <a:r>
              <a:rPr lang="en-US" i="1" u="sng" dirty="0" smtClean="0">
                <a:hlinkClick r:id="rId2"/>
              </a:rPr>
              <a:t>https://www.javatpoint.com/software-engineering-tutorial</a:t>
            </a:r>
            <a:endParaRPr lang="en-US" dirty="0" smtClean="0"/>
          </a:p>
          <a:p>
            <a:pPr lvl="0"/>
            <a:r>
              <a:rPr lang="en-US" i="1" u="sng" dirty="0" smtClean="0">
                <a:hlinkClick r:id="rId3"/>
              </a:rPr>
              <a:t>https://www.tutorialspoint.com/software_engineering/index.htm</a:t>
            </a:r>
            <a:endParaRPr lang="en-US" dirty="0" smtClean="0"/>
          </a:p>
          <a:p>
            <a:pPr lvl="0"/>
            <a:r>
              <a:rPr lang="en-US" i="1" u="sng" dirty="0" smtClean="0">
                <a:hlinkClick r:id="rId4"/>
              </a:rPr>
              <a:t>https://en.wikipedia.org/wiki/Software_engineering</a:t>
            </a:r>
            <a:endParaRPr lang="en-US" dirty="0" smtClean="0"/>
          </a:p>
          <a:p>
            <a:pPr lvl="0"/>
            <a:r>
              <a:rPr lang="en-US" i="1" u="sng" smtClean="0">
                <a:hlinkClick r:id="rId5"/>
              </a:rPr>
              <a:t>http://software.isixsigma.com/library/content/c040915b.asp</a:t>
            </a:r>
            <a:endParaRPr lang="en-US" smtClean="0"/>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smtClean="0"/>
              <a:t>The Bookshop Automation System is to automate all operations in a bookshop. Generally it includes Order Processing, Stock Management and Accounts Management. </a:t>
            </a:r>
          </a:p>
          <a:p>
            <a:endParaRPr lang="en-IN" sz="2000" dirty="0" smtClean="0"/>
          </a:p>
          <a:p>
            <a:pPr>
              <a:buNone/>
            </a:pPr>
            <a:endParaRPr lang="en-US" sz="2000" dirty="0" smtClean="0"/>
          </a:p>
          <a:p>
            <a:r>
              <a:rPr lang="en-US" sz="2000" dirty="0" smtClean="0"/>
              <a:t>For example, if any customer wants to purchase any book from the shop then the customer can forage the database by its Title or Author’s Name. And then purchase it by paying the price on the bookshop cash counter and receiving its invoice. And if the required book is unavailable then he/she can put in a requisition. </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DEFINITION</a:t>
            </a:r>
            <a:endParaRPr lang="en-US" dirty="0"/>
          </a:p>
        </p:txBody>
      </p:sp>
      <p:sp>
        <p:nvSpPr>
          <p:cNvPr id="3" name="Content Placeholder 2"/>
          <p:cNvSpPr>
            <a:spLocks noGrp="1"/>
          </p:cNvSpPr>
          <p:nvPr>
            <p:ph idx="1"/>
          </p:nvPr>
        </p:nvSpPr>
        <p:spPr/>
        <p:txBody>
          <a:bodyPr/>
          <a:lstStyle/>
          <a:p>
            <a:r>
              <a:rPr lang="en-US" dirty="0" smtClean="0"/>
              <a:t>This project focuses on designing such efficient and reliable software which controls the transactions of a bookshop. In the real world, it tends to be associated with automated systems as they provide many benefits than doing the same thing manually.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LIFE CYCLE MODEL</a:t>
            </a:r>
            <a:endParaRPr lang="en-US" dirty="0"/>
          </a:p>
        </p:txBody>
      </p:sp>
      <p:sp>
        <p:nvSpPr>
          <p:cNvPr id="3" name="Content Placeholder 2"/>
          <p:cNvSpPr>
            <a:spLocks noGrp="1"/>
          </p:cNvSpPr>
          <p:nvPr>
            <p:ph idx="1"/>
          </p:nvPr>
        </p:nvSpPr>
        <p:spPr/>
        <p:txBody>
          <a:bodyPr/>
          <a:lstStyle/>
          <a:p>
            <a:r>
              <a:rPr lang="en-US" dirty="0" smtClean="0"/>
              <a:t>We have followed the Waterfall Development Model for the Development of Bookshop Automation System Software.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5.png"/>
          <p:cNvPicPr/>
          <p:nvPr/>
        </p:nvPicPr>
        <p:blipFill>
          <a:blip r:embed="rId2"/>
          <a:srcRect/>
          <a:stretch>
            <a:fillRect/>
          </a:stretch>
        </p:blipFill>
        <p:spPr>
          <a:xfrm>
            <a:off x="3000364" y="214290"/>
            <a:ext cx="5943600" cy="4572000"/>
          </a:xfrm>
          <a:prstGeom prst="rect">
            <a:avLst/>
          </a:prstGeom>
          <a:ln/>
        </p:spPr>
      </p:pic>
      <p:sp>
        <p:nvSpPr>
          <p:cNvPr id="3" name="TextBox 2"/>
          <p:cNvSpPr txBox="1"/>
          <p:nvPr/>
        </p:nvSpPr>
        <p:spPr>
          <a:xfrm>
            <a:off x="642910" y="5286388"/>
            <a:ext cx="8143932" cy="1477328"/>
          </a:xfrm>
          <a:prstGeom prst="rect">
            <a:avLst/>
          </a:prstGeom>
          <a:noFill/>
        </p:spPr>
        <p:txBody>
          <a:bodyPr wrap="square" rtlCol="0">
            <a:spAutoFit/>
          </a:bodyPr>
          <a:lstStyle/>
          <a:p>
            <a:r>
              <a:rPr lang="en-US" dirty="0"/>
              <a:t>In "The Waterfall" approach, the whole process of software development is divided into separate phases. In this Waterfall model, typically, the outcome of one phase acts as the input for the next phase sequentially.</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DATA FLOW DIAGRAM (DFD)</a:t>
            </a:r>
            <a:endParaRPr lang="en-US" dirty="0"/>
          </a:p>
        </p:txBody>
      </p:sp>
      <p:sp>
        <p:nvSpPr>
          <p:cNvPr id="3" name="Content Placeholder 2"/>
          <p:cNvSpPr>
            <a:spLocks noGrp="1"/>
          </p:cNvSpPr>
          <p:nvPr>
            <p:ph idx="1"/>
          </p:nvPr>
        </p:nvSpPr>
        <p:spPr>
          <a:xfrm>
            <a:off x="457200" y="1882808"/>
            <a:ext cx="8186766" cy="4572000"/>
          </a:xfrm>
        </p:spPr>
        <p:txBody>
          <a:bodyPr/>
          <a:lstStyle/>
          <a:p>
            <a:r>
              <a:rPr lang="en-US" dirty="0" smtClean="0"/>
              <a:t>A data flow diagram (DFD) maps out the flow of information for any process or system. It uses defined symbols like rectangles, circles and arrows, plus short text labels, to show data inputs, outputs, storage points and the routes between each destination. They can be used to analyze an existing system or model a new one.</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LEVEL 0 DFD</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DFD Level 0 is also called a Context Diagram. It’s a basic overview of the whole system or process being analyzed or modeled. It’s designed to be an at-a-glance view, showing the system as a single high-level process, with its relationship to external entities. </a:t>
            </a:r>
            <a:endParaRPr lang="en-US" dirty="0"/>
          </a:p>
        </p:txBody>
      </p:sp>
      <p:pic>
        <p:nvPicPr>
          <p:cNvPr id="5" name="Content Placeholder 4" descr="Screenshot 2021-11-25 020713.png"/>
          <p:cNvPicPr>
            <a:picLocks noGrp="1" noChangeAspect="1"/>
          </p:cNvPicPr>
          <p:nvPr>
            <p:ph sz="half" idx="2"/>
          </p:nvPr>
        </p:nvPicPr>
        <p:blipFill>
          <a:blip r:embed="rId2"/>
          <a:stretch>
            <a:fillRect/>
          </a:stretch>
        </p:blipFill>
        <p:spPr>
          <a:xfrm>
            <a:off x="4500562" y="1428736"/>
            <a:ext cx="4491651" cy="3429024"/>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LEVEL 1 DFD</a:t>
            </a:r>
            <a:endParaRPr lang="en-US" dirty="0"/>
          </a:p>
        </p:txBody>
      </p:sp>
      <p:sp>
        <p:nvSpPr>
          <p:cNvPr id="3" name="Content Placeholder 2"/>
          <p:cNvSpPr>
            <a:spLocks noGrp="1"/>
          </p:cNvSpPr>
          <p:nvPr>
            <p:ph sz="half" idx="1"/>
          </p:nvPr>
        </p:nvSpPr>
        <p:spPr/>
        <p:txBody>
          <a:bodyPr>
            <a:normAutofit fontScale="92500"/>
          </a:bodyPr>
          <a:lstStyle/>
          <a:p>
            <a:r>
              <a:rPr lang="en-US" dirty="0" smtClean="0"/>
              <a:t>In 1-level DFD, the context diagram is decomposed into multiple bubbles/processes. In this level, we highlight the main functions of the system and break down the high-level process of 0-level DFD into sub processes.</a:t>
            </a:r>
            <a:endParaRPr lang="en-US" dirty="0"/>
          </a:p>
        </p:txBody>
      </p:sp>
      <p:pic>
        <p:nvPicPr>
          <p:cNvPr id="7" name="Content Placeholder 6" descr="Screenshot 2021-11-25 020833.png"/>
          <p:cNvPicPr>
            <a:picLocks noGrp="1" noChangeAspect="1"/>
          </p:cNvPicPr>
          <p:nvPr>
            <p:ph sz="half" idx="2"/>
          </p:nvPr>
        </p:nvPicPr>
        <p:blipFill>
          <a:blip r:embed="rId2"/>
          <a:stretch>
            <a:fillRect/>
          </a:stretch>
        </p:blipFill>
        <p:spPr>
          <a:xfrm>
            <a:off x="4468004" y="1285859"/>
            <a:ext cx="4247400" cy="5213061"/>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97</TotalTime>
  <Words>612</Words>
  <Application>Microsoft Office PowerPoint</Application>
  <PresentationFormat>On-screen Show (4:3)</PresentationFormat>
  <Paragraphs>57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Verve</vt:lpstr>
      <vt:lpstr>Slide 1</vt:lpstr>
      <vt:lpstr>Table Of CONTENT</vt:lpstr>
      <vt:lpstr>INTRODUCTION</vt:lpstr>
      <vt:lpstr>PROBLEM DEFINITION</vt:lpstr>
      <vt:lpstr>LIFE CYCLE MODEL</vt:lpstr>
      <vt:lpstr>Slide 6</vt:lpstr>
      <vt:lpstr>DATA FLOW DIAGRAM (DFD)</vt:lpstr>
      <vt:lpstr>LEVEL 0 DFD</vt:lpstr>
      <vt:lpstr>LEVEL 1 DFD</vt:lpstr>
      <vt:lpstr>STRUCTURED CHART</vt:lpstr>
      <vt:lpstr>USE CASE DIAGRAM</vt:lpstr>
      <vt:lpstr>CODE SNIPPET</vt:lpstr>
      <vt:lpstr>Slide 13</vt:lpstr>
      <vt:lpstr>OUPUT</vt:lpstr>
      <vt:lpstr>OUPUT</vt:lpstr>
      <vt:lpstr>OUPUT</vt:lpstr>
      <vt:lpstr>OUPUT</vt:lpstr>
      <vt:lpstr>CONCLUSION</vt:lpstr>
      <vt:lpstr>Slide 19</vt:lpstr>
      <vt:lpstr>REFERENCE AND BIBLIOGRAPHY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AMAN</dc:creator>
  <cp:lastModifiedBy>Nirmalya Ray</cp:lastModifiedBy>
  <cp:revision>13</cp:revision>
  <dcterms:created xsi:type="dcterms:W3CDTF">2021-11-24T19:42:30Z</dcterms:created>
  <dcterms:modified xsi:type="dcterms:W3CDTF">2021-12-02T15:33:48Z</dcterms:modified>
</cp:coreProperties>
</file>