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Oswald" panose="020B0604020202020204" charset="0"/>
      <p:regular r:id="rId43"/>
      <p:bold r:id="rId44"/>
    </p:embeddedFont>
    <p:embeddedFont>
      <p:font typeface="Source Sans Pro" panose="020B0604020202020204"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A3IQVKeoT1DgUIHt377g9ad+E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913095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01057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68094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76514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4" name="Google Shape;5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94825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67775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3" name="Google Shape;5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99102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5142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35738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53614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8" name="Google Shape;60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7831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latin typeface="Source Sans Pro"/>
              <a:ea typeface="Source Sans Pro"/>
              <a:cs typeface="Source Sans Pro"/>
              <a:sym typeface="Source Sans Pro"/>
            </a:endParaRPr>
          </a:p>
        </p:txBody>
      </p:sp>
    </p:spTree>
    <p:extLst>
      <p:ext uri="{BB962C8B-B14F-4D97-AF65-F5344CB8AC3E}">
        <p14:creationId xmlns:p14="http://schemas.microsoft.com/office/powerpoint/2010/main" val="398925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4389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592711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0" name="Google Shape;66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i="1">
              <a:solidFill>
                <a:srgbClr val="333333"/>
              </a:solidFill>
              <a:highlight>
                <a:srgbClr val="FDFDFD"/>
              </a:highlight>
              <a:latin typeface="Source Sans Pro"/>
              <a:ea typeface="Source Sans Pro"/>
              <a:cs typeface="Source Sans Pro"/>
              <a:sym typeface="Source Sans Pro"/>
            </a:endParaRPr>
          </a:p>
        </p:txBody>
      </p:sp>
    </p:spTree>
    <p:extLst>
      <p:ext uri="{BB962C8B-B14F-4D97-AF65-F5344CB8AC3E}">
        <p14:creationId xmlns:p14="http://schemas.microsoft.com/office/powerpoint/2010/main" val="95978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61549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165c68595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g1165c685951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1141893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latin typeface="Source Sans Pro"/>
              <a:ea typeface="Source Sans Pro"/>
              <a:cs typeface="Source Sans Pro"/>
              <a:sym typeface="Source Sans Pro"/>
            </a:endParaRPr>
          </a:p>
        </p:txBody>
      </p:sp>
    </p:spTree>
    <p:extLst>
      <p:ext uri="{BB962C8B-B14F-4D97-AF65-F5344CB8AC3E}">
        <p14:creationId xmlns:p14="http://schemas.microsoft.com/office/powerpoint/2010/main" val="1589251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latin typeface="Source Sans Pro"/>
              <a:ea typeface="Source Sans Pro"/>
              <a:cs typeface="Source Sans Pro"/>
              <a:sym typeface="Source Sans Pro"/>
            </a:endParaRPr>
          </a:p>
        </p:txBody>
      </p:sp>
    </p:spTree>
    <p:extLst>
      <p:ext uri="{BB962C8B-B14F-4D97-AF65-F5344CB8AC3E}">
        <p14:creationId xmlns:p14="http://schemas.microsoft.com/office/powerpoint/2010/main" val="1359816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34061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56903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4479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165c68595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4" name="Google Shape;774;g1165c685951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50">
              <a:solidFill>
                <a:schemeClr val="dk1"/>
              </a:solidFill>
              <a:highlight>
                <a:srgbClr val="FFFFFE"/>
              </a:highlight>
              <a:latin typeface="Courier New"/>
              <a:ea typeface="Courier New"/>
              <a:cs typeface="Courier New"/>
              <a:sym typeface="Courier New"/>
            </a:endParaRPr>
          </a:p>
        </p:txBody>
      </p:sp>
    </p:spTree>
    <p:extLst>
      <p:ext uri="{BB962C8B-B14F-4D97-AF65-F5344CB8AC3E}">
        <p14:creationId xmlns:p14="http://schemas.microsoft.com/office/powerpoint/2010/main" val="122200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39771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6" name="Google Shape;78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latin typeface="Source Sans Pro"/>
              <a:ea typeface="Source Sans Pro"/>
              <a:cs typeface="Source Sans Pro"/>
              <a:sym typeface="Source Sans Pro"/>
            </a:endParaRPr>
          </a:p>
        </p:txBody>
      </p:sp>
    </p:spTree>
    <p:extLst>
      <p:ext uri="{BB962C8B-B14F-4D97-AF65-F5344CB8AC3E}">
        <p14:creationId xmlns:p14="http://schemas.microsoft.com/office/powerpoint/2010/main" val="2433558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9" name="Google Shape;7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solidFill>
                <a:srgbClr val="212121"/>
              </a:solidFill>
              <a:highlight>
                <a:srgbClr val="FFFFFF"/>
              </a:highlight>
              <a:latin typeface="Source Sans Pro"/>
              <a:ea typeface="Source Sans Pro"/>
              <a:cs typeface="Source Sans Pro"/>
              <a:sym typeface="Source Sans Pro"/>
            </a:endParaRPr>
          </a:p>
        </p:txBody>
      </p:sp>
    </p:spTree>
    <p:extLst>
      <p:ext uri="{BB962C8B-B14F-4D97-AF65-F5344CB8AC3E}">
        <p14:creationId xmlns:p14="http://schemas.microsoft.com/office/powerpoint/2010/main" val="19710512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165c68595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g1165c685951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000">
              <a:solidFill>
                <a:srgbClr val="212121"/>
              </a:solidFill>
              <a:highlight>
                <a:srgbClr val="FFFFFF"/>
              </a:highlight>
              <a:latin typeface="Source Sans Pro"/>
              <a:ea typeface="Source Sans Pro"/>
              <a:cs typeface="Source Sans Pro"/>
              <a:sym typeface="Source Sans Pro"/>
            </a:endParaRPr>
          </a:p>
        </p:txBody>
      </p:sp>
    </p:spTree>
    <p:extLst>
      <p:ext uri="{BB962C8B-B14F-4D97-AF65-F5344CB8AC3E}">
        <p14:creationId xmlns:p14="http://schemas.microsoft.com/office/powerpoint/2010/main" val="3599069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57856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54515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1" name="Google Shape;84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69809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16517898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g1165178984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1381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21042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0937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0327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65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Google Shape;5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7999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5" name="Google Shape;5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2475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35"/>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35"/>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36" name="Google Shape;36;p35"/>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5"/>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5"/>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 name="Google Shape;39;p35"/>
          <p:cNvGrpSpPr/>
          <p:nvPr/>
        </p:nvGrpSpPr>
        <p:grpSpPr>
          <a:xfrm>
            <a:off x="-9525" y="2024075"/>
            <a:ext cx="9167825" cy="595300"/>
            <a:chOff x="-9525" y="4462475"/>
            <a:chExt cx="9167825" cy="595300"/>
          </a:xfrm>
        </p:grpSpPr>
        <p:sp>
          <p:nvSpPr>
            <p:cNvPr id="40" name="Google Shape;40;p3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1" name="Google Shape;41;p3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 name="Google Shape;42;p3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3" name="Google Shape;43;p35"/>
          <p:cNvGrpSpPr/>
          <p:nvPr/>
        </p:nvGrpSpPr>
        <p:grpSpPr>
          <a:xfrm>
            <a:off x="-42837" y="2005088"/>
            <a:ext cx="9229575" cy="642787"/>
            <a:chOff x="-42837" y="4443488"/>
            <a:chExt cx="9229575" cy="642787"/>
          </a:xfrm>
        </p:grpSpPr>
        <p:sp>
          <p:nvSpPr>
            <p:cNvPr id="44" name="Google Shape;44;p3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3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35"/>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5"/>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5"/>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5"/>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5"/>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4800">
                <a:solidFill>
                  <a:srgbClr val="FFFFFF"/>
                </a:solidFill>
              </a:defRPr>
            </a:lvl1pPr>
            <a:lvl2pPr lvl="1" algn="r">
              <a:lnSpc>
                <a:spcPct val="100000"/>
              </a:lnSpc>
              <a:spcBef>
                <a:spcPts val="0"/>
              </a:spcBef>
              <a:spcAft>
                <a:spcPts val="0"/>
              </a:spcAft>
              <a:buClr>
                <a:srgbClr val="FFFFFF"/>
              </a:buClr>
              <a:buSzPts val="4800"/>
              <a:buNone/>
              <a:defRPr sz="4800">
                <a:solidFill>
                  <a:srgbClr val="FFFFFF"/>
                </a:solidFill>
              </a:defRPr>
            </a:lvl2pPr>
            <a:lvl3pPr lvl="2" algn="r">
              <a:lnSpc>
                <a:spcPct val="100000"/>
              </a:lnSpc>
              <a:spcBef>
                <a:spcPts val="0"/>
              </a:spcBef>
              <a:spcAft>
                <a:spcPts val="0"/>
              </a:spcAft>
              <a:buClr>
                <a:srgbClr val="FFFFFF"/>
              </a:buClr>
              <a:buSzPts val="4800"/>
              <a:buNone/>
              <a:defRPr sz="4800">
                <a:solidFill>
                  <a:srgbClr val="FFFFFF"/>
                </a:solidFill>
              </a:defRPr>
            </a:lvl3pPr>
            <a:lvl4pPr lvl="3" algn="r">
              <a:lnSpc>
                <a:spcPct val="100000"/>
              </a:lnSpc>
              <a:spcBef>
                <a:spcPts val="0"/>
              </a:spcBef>
              <a:spcAft>
                <a:spcPts val="0"/>
              </a:spcAft>
              <a:buClr>
                <a:srgbClr val="FFFFFF"/>
              </a:buClr>
              <a:buSzPts val="4800"/>
              <a:buNone/>
              <a:defRPr sz="4800">
                <a:solidFill>
                  <a:srgbClr val="FFFFFF"/>
                </a:solidFill>
              </a:defRPr>
            </a:lvl4pPr>
            <a:lvl5pPr lvl="4" algn="r">
              <a:lnSpc>
                <a:spcPct val="100000"/>
              </a:lnSpc>
              <a:spcBef>
                <a:spcPts val="0"/>
              </a:spcBef>
              <a:spcAft>
                <a:spcPts val="0"/>
              </a:spcAft>
              <a:buClr>
                <a:srgbClr val="FFFFFF"/>
              </a:buClr>
              <a:buSzPts val="4800"/>
              <a:buNone/>
              <a:defRPr sz="4800">
                <a:solidFill>
                  <a:srgbClr val="FFFFFF"/>
                </a:solidFill>
              </a:defRPr>
            </a:lvl5pPr>
            <a:lvl6pPr lvl="5" algn="r">
              <a:lnSpc>
                <a:spcPct val="100000"/>
              </a:lnSpc>
              <a:spcBef>
                <a:spcPts val="0"/>
              </a:spcBef>
              <a:spcAft>
                <a:spcPts val="0"/>
              </a:spcAft>
              <a:buClr>
                <a:srgbClr val="FFFFFF"/>
              </a:buClr>
              <a:buSzPts val="4800"/>
              <a:buNone/>
              <a:defRPr sz="4800">
                <a:solidFill>
                  <a:srgbClr val="FFFFFF"/>
                </a:solidFill>
              </a:defRPr>
            </a:lvl6pPr>
            <a:lvl7pPr lvl="6" algn="r">
              <a:lnSpc>
                <a:spcPct val="100000"/>
              </a:lnSpc>
              <a:spcBef>
                <a:spcPts val="0"/>
              </a:spcBef>
              <a:spcAft>
                <a:spcPts val="0"/>
              </a:spcAft>
              <a:buClr>
                <a:srgbClr val="FFFFFF"/>
              </a:buClr>
              <a:buSzPts val="4800"/>
              <a:buNone/>
              <a:defRPr sz="4800">
                <a:solidFill>
                  <a:srgbClr val="FFFFFF"/>
                </a:solidFill>
              </a:defRPr>
            </a:lvl7pPr>
            <a:lvl8pPr lvl="7" algn="r">
              <a:lnSpc>
                <a:spcPct val="100000"/>
              </a:lnSpc>
              <a:spcBef>
                <a:spcPts val="0"/>
              </a:spcBef>
              <a:spcAft>
                <a:spcPts val="0"/>
              </a:spcAft>
              <a:buClr>
                <a:srgbClr val="FFFFFF"/>
              </a:buClr>
              <a:buSzPts val="4800"/>
              <a:buNone/>
              <a:defRPr sz="4800">
                <a:solidFill>
                  <a:srgbClr val="FFFFFF"/>
                </a:solidFill>
              </a:defRPr>
            </a:lvl8pPr>
            <a:lvl9pPr lvl="8" algn="r">
              <a:lnSpc>
                <a:spcPct val="100000"/>
              </a:lnSpc>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6"/>
        <p:cNvGrpSpPr/>
        <p:nvPr/>
      </p:nvGrpSpPr>
      <p:grpSpPr>
        <a:xfrm>
          <a:off x="0" y="0"/>
          <a:ext cx="0" cy="0"/>
          <a:chOff x="0" y="0"/>
          <a:chExt cx="0" cy="0"/>
        </a:xfrm>
      </p:grpSpPr>
      <p:sp>
        <p:nvSpPr>
          <p:cNvPr id="417" name="Google Shape;417;p4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18" name="Google Shape;418;p4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419" name="Google Shape;419;p4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2" name="Google Shape;422;p44"/>
          <p:cNvGrpSpPr/>
          <p:nvPr/>
        </p:nvGrpSpPr>
        <p:grpSpPr>
          <a:xfrm>
            <a:off x="-9525" y="4462475"/>
            <a:ext cx="9167825" cy="595300"/>
            <a:chOff x="-9525" y="4462475"/>
            <a:chExt cx="9167825" cy="595300"/>
          </a:xfrm>
        </p:grpSpPr>
        <p:sp>
          <p:nvSpPr>
            <p:cNvPr id="423" name="Google Shape;423;p4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424" name="Google Shape;424;p4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425" name="Google Shape;425;p4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426" name="Google Shape;426;p44"/>
          <p:cNvGrpSpPr/>
          <p:nvPr/>
        </p:nvGrpSpPr>
        <p:grpSpPr>
          <a:xfrm>
            <a:off x="-42837" y="4443488"/>
            <a:ext cx="9229575" cy="642787"/>
            <a:chOff x="-42837" y="4443488"/>
            <a:chExt cx="9229575" cy="642787"/>
          </a:xfrm>
        </p:grpSpPr>
        <p:sp>
          <p:nvSpPr>
            <p:cNvPr id="427" name="Google Shape;427;p4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4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4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4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4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4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4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2" name="Google Shape;452;p4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4"/>
          <p:cNvSpPr txBox="1">
            <a:spLocks noGrp="1"/>
          </p:cNvSpPr>
          <p:nvPr>
            <p:ph type="body" idx="1"/>
          </p:nvPr>
        </p:nvSpPr>
        <p:spPr>
          <a:xfrm>
            <a:off x="457200" y="3852828"/>
            <a:ext cx="8229600" cy="5196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Clr>
                <a:schemeClr val="accent1"/>
              </a:buClr>
              <a:buSzPts val="1400"/>
              <a:buNone/>
              <a:defRPr sz="1400">
                <a:solidFill>
                  <a:schemeClr val="accent1"/>
                </a:solidFill>
              </a:defRPr>
            </a:lvl1pPr>
          </a:lstStyle>
          <a:p>
            <a:endParaRPr/>
          </a:p>
        </p:txBody>
      </p:sp>
      <p:sp>
        <p:nvSpPr>
          <p:cNvPr id="457" name="Google Shape;457;p4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4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3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76" name="Google Shape;76;p3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77" name="Google Shape;77;p3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36"/>
          <p:cNvGrpSpPr/>
          <p:nvPr/>
        </p:nvGrpSpPr>
        <p:grpSpPr>
          <a:xfrm>
            <a:off x="-9525" y="4462475"/>
            <a:ext cx="9167825" cy="595300"/>
            <a:chOff x="-9525" y="4462475"/>
            <a:chExt cx="9167825" cy="595300"/>
          </a:xfrm>
        </p:grpSpPr>
        <p:sp>
          <p:nvSpPr>
            <p:cNvPr id="81" name="Google Shape;81;p3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82" name="Google Shape;82;p3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83" name="Google Shape;83;p3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84" name="Google Shape;84;p36"/>
          <p:cNvGrpSpPr/>
          <p:nvPr/>
        </p:nvGrpSpPr>
        <p:grpSpPr>
          <a:xfrm>
            <a:off x="-42837" y="4443488"/>
            <a:ext cx="9229575" cy="642787"/>
            <a:chOff x="-42837" y="4443488"/>
            <a:chExt cx="9229575" cy="642787"/>
          </a:xfrm>
        </p:grpSpPr>
        <p:sp>
          <p:nvSpPr>
            <p:cNvPr id="85" name="Google Shape;85;p3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3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3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3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3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3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3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3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sp>
        <p:nvSpPr>
          <p:cNvPr id="116" name="Google Shape;116;p3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17" name="Google Shape;117;p3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18" name="Google Shape;118;p3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37"/>
          <p:cNvGrpSpPr/>
          <p:nvPr/>
        </p:nvGrpSpPr>
        <p:grpSpPr>
          <a:xfrm>
            <a:off x="-9525" y="4462475"/>
            <a:ext cx="9167825" cy="595300"/>
            <a:chOff x="-9525" y="4462475"/>
            <a:chExt cx="9167825" cy="595300"/>
          </a:xfrm>
        </p:grpSpPr>
        <p:sp>
          <p:nvSpPr>
            <p:cNvPr id="122" name="Google Shape;122;p3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23" name="Google Shape;123;p3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24" name="Google Shape;124;p3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25" name="Google Shape;125;p37"/>
          <p:cNvGrpSpPr/>
          <p:nvPr/>
        </p:nvGrpSpPr>
        <p:grpSpPr>
          <a:xfrm>
            <a:off x="-42837" y="4443488"/>
            <a:ext cx="9229575" cy="642787"/>
            <a:chOff x="-42837" y="4443488"/>
            <a:chExt cx="9229575" cy="642787"/>
          </a:xfrm>
        </p:grpSpPr>
        <p:sp>
          <p:nvSpPr>
            <p:cNvPr id="126" name="Google Shape;126;p3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3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1" name="Google Shape;151;p3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7"/>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56" name="Google Shape;156;p3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7"/>
        <p:cNvGrpSpPr/>
        <p:nvPr/>
      </p:nvGrpSpPr>
      <p:grpSpPr>
        <a:xfrm>
          <a:off x="0" y="0"/>
          <a:ext cx="0" cy="0"/>
          <a:chOff x="0" y="0"/>
          <a:chExt cx="0" cy="0"/>
        </a:xfrm>
      </p:grpSpPr>
      <p:sp>
        <p:nvSpPr>
          <p:cNvPr id="158" name="Google Shape;158;p3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59" name="Google Shape;159;p3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160" name="Google Shape;160;p3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3" name="Google Shape;163;p38"/>
          <p:cNvGrpSpPr/>
          <p:nvPr/>
        </p:nvGrpSpPr>
        <p:grpSpPr>
          <a:xfrm>
            <a:off x="-9525" y="4462475"/>
            <a:ext cx="9167825" cy="595300"/>
            <a:chOff x="-9525" y="4462475"/>
            <a:chExt cx="9167825" cy="595300"/>
          </a:xfrm>
        </p:grpSpPr>
        <p:sp>
          <p:nvSpPr>
            <p:cNvPr id="164" name="Google Shape;164;p3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65" name="Google Shape;165;p3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66" name="Google Shape;166;p3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67" name="Google Shape;167;p38"/>
          <p:cNvGrpSpPr/>
          <p:nvPr/>
        </p:nvGrpSpPr>
        <p:grpSpPr>
          <a:xfrm>
            <a:off x="-42837" y="4443488"/>
            <a:ext cx="9229575" cy="642787"/>
            <a:chOff x="-42837" y="4443488"/>
            <a:chExt cx="9229575" cy="642787"/>
          </a:xfrm>
        </p:grpSpPr>
        <p:sp>
          <p:nvSpPr>
            <p:cNvPr id="168" name="Google Shape;168;p3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3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3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8"/>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198" name="Google Shape;198;p38"/>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199" name="Google Shape;199;p3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200"/>
        <p:cNvGrpSpPr/>
        <p:nvPr/>
      </p:nvGrpSpPr>
      <p:grpSpPr>
        <a:xfrm>
          <a:off x="0" y="0"/>
          <a:ext cx="0" cy="0"/>
          <a:chOff x="0" y="0"/>
          <a:chExt cx="0" cy="0"/>
        </a:xfrm>
      </p:grpSpPr>
      <p:sp>
        <p:nvSpPr>
          <p:cNvPr id="201" name="Google Shape;201;p39"/>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202" name="Google Shape;202;p39"/>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333"/>
            </a:srgbClr>
          </a:solidFill>
          <a:ln>
            <a:noFill/>
          </a:ln>
        </p:spPr>
      </p:sp>
      <p:sp>
        <p:nvSpPr>
          <p:cNvPr id="203" name="Google Shape;203;p39"/>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9"/>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9"/>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6" name="Google Shape;206;p39"/>
          <p:cNvGrpSpPr/>
          <p:nvPr/>
        </p:nvGrpSpPr>
        <p:grpSpPr>
          <a:xfrm>
            <a:off x="-9525" y="652475"/>
            <a:ext cx="9167825" cy="595300"/>
            <a:chOff x="-9525" y="4462475"/>
            <a:chExt cx="9167825" cy="595300"/>
          </a:xfrm>
        </p:grpSpPr>
        <p:sp>
          <p:nvSpPr>
            <p:cNvPr id="207" name="Google Shape;207;p3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08" name="Google Shape;208;p3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09" name="Google Shape;209;p3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0" name="Google Shape;210;p39"/>
          <p:cNvGrpSpPr/>
          <p:nvPr/>
        </p:nvGrpSpPr>
        <p:grpSpPr>
          <a:xfrm>
            <a:off x="-42837" y="633488"/>
            <a:ext cx="9229575" cy="642787"/>
            <a:chOff x="-42837" y="4443488"/>
            <a:chExt cx="9229575" cy="642787"/>
          </a:xfrm>
        </p:grpSpPr>
        <p:sp>
          <p:nvSpPr>
            <p:cNvPr id="211" name="Google Shape;211;p3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6" name="Google Shape;236;p39"/>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9"/>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9"/>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9"/>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41"/>
        <p:cNvGrpSpPr/>
        <p:nvPr/>
      </p:nvGrpSpPr>
      <p:grpSpPr>
        <a:xfrm>
          <a:off x="0" y="0"/>
          <a:ext cx="0" cy="0"/>
          <a:chOff x="0" y="0"/>
          <a:chExt cx="0" cy="0"/>
        </a:xfrm>
      </p:grpSpPr>
      <p:sp>
        <p:nvSpPr>
          <p:cNvPr id="242" name="Google Shape;242;p40"/>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243" name="Google Shape;243;p40"/>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333"/>
            </a:srgbClr>
          </a:solidFill>
          <a:ln>
            <a:noFill/>
          </a:ln>
        </p:spPr>
      </p:sp>
      <p:sp>
        <p:nvSpPr>
          <p:cNvPr id="244" name="Google Shape;244;p40"/>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0"/>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0"/>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7" name="Google Shape;247;p40"/>
          <p:cNvGrpSpPr/>
          <p:nvPr/>
        </p:nvGrpSpPr>
        <p:grpSpPr>
          <a:xfrm>
            <a:off x="-9525" y="2024075"/>
            <a:ext cx="9167825" cy="595300"/>
            <a:chOff x="-9525" y="4462475"/>
            <a:chExt cx="9167825" cy="595300"/>
          </a:xfrm>
        </p:grpSpPr>
        <p:sp>
          <p:nvSpPr>
            <p:cNvPr id="248" name="Google Shape;248;p4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sm" len="sm"/>
              <a:tailEnd type="none" w="sm" len="sm"/>
            </a:ln>
          </p:spPr>
        </p:sp>
        <p:sp>
          <p:nvSpPr>
            <p:cNvPr id="249" name="Google Shape;249;p4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sm" len="sm"/>
              <a:tailEnd type="none" w="sm" len="sm"/>
            </a:ln>
          </p:spPr>
        </p:sp>
        <p:sp>
          <p:nvSpPr>
            <p:cNvPr id="250" name="Google Shape;250;p4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sm" len="sm"/>
              <a:tailEnd type="none" w="sm" len="sm"/>
            </a:ln>
          </p:spPr>
        </p:sp>
      </p:grpSp>
      <p:grpSp>
        <p:nvGrpSpPr>
          <p:cNvPr id="251" name="Google Shape;251;p40"/>
          <p:cNvGrpSpPr/>
          <p:nvPr/>
        </p:nvGrpSpPr>
        <p:grpSpPr>
          <a:xfrm>
            <a:off x="-42837" y="2005088"/>
            <a:ext cx="9229575" cy="642787"/>
            <a:chOff x="-42837" y="4443488"/>
            <a:chExt cx="9229575" cy="642787"/>
          </a:xfrm>
        </p:grpSpPr>
        <p:sp>
          <p:nvSpPr>
            <p:cNvPr id="252" name="Google Shape;252;p4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4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4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4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4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7" name="Google Shape;277;p40"/>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0"/>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0"/>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40"/>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40"/>
          <p:cNvSpPr txBox="1">
            <a:spLocks noGrp="1"/>
          </p:cNvSpPr>
          <p:nvPr>
            <p:ph type="ctrTitle"/>
          </p:nvPr>
        </p:nvSpPr>
        <p:spPr>
          <a:xfrm>
            <a:off x="2309350" y="3031150"/>
            <a:ext cx="5214600" cy="1159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600"/>
              <a:buNone/>
              <a:defRPr sz="3600">
                <a:solidFill>
                  <a:srgbClr val="FFFFFF"/>
                </a:solidFill>
              </a:defRPr>
            </a:lvl1pPr>
            <a:lvl2pPr lvl="1" algn="r">
              <a:lnSpc>
                <a:spcPct val="100000"/>
              </a:lnSpc>
              <a:spcBef>
                <a:spcPts val="0"/>
              </a:spcBef>
              <a:spcAft>
                <a:spcPts val="0"/>
              </a:spcAft>
              <a:buClr>
                <a:srgbClr val="FFFFFF"/>
              </a:buClr>
              <a:buSzPts val="3600"/>
              <a:buNone/>
              <a:defRPr sz="3600">
                <a:solidFill>
                  <a:srgbClr val="FFFFFF"/>
                </a:solidFill>
              </a:defRPr>
            </a:lvl2pPr>
            <a:lvl3pPr lvl="2" algn="r">
              <a:lnSpc>
                <a:spcPct val="100000"/>
              </a:lnSpc>
              <a:spcBef>
                <a:spcPts val="0"/>
              </a:spcBef>
              <a:spcAft>
                <a:spcPts val="0"/>
              </a:spcAft>
              <a:buClr>
                <a:srgbClr val="FFFFFF"/>
              </a:buClr>
              <a:buSzPts val="3600"/>
              <a:buNone/>
              <a:defRPr sz="3600">
                <a:solidFill>
                  <a:srgbClr val="FFFFFF"/>
                </a:solidFill>
              </a:defRPr>
            </a:lvl3pPr>
            <a:lvl4pPr lvl="3" algn="r">
              <a:lnSpc>
                <a:spcPct val="100000"/>
              </a:lnSpc>
              <a:spcBef>
                <a:spcPts val="0"/>
              </a:spcBef>
              <a:spcAft>
                <a:spcPts val="0"/>
              </a:spcAft>
              <a:buClr>
                <a:srgbClr val="FFFFFF"/>
              </a:buClr>
              <a:buSzPts val="3600"/>
              <a:buNone/>
              <a:defRPr sz="3600">
                <a:solidFill>
                  <a:srgbClr val="FFFFFF"/>
                </a:solidFill>
              </a:defRPr>
            </a:lvl4pPr>
            <a:lvl5pPr lvl="4" algn="r">
              <a:lnSpc>
                <a:spcPct val="100000"/>
              </a:lnSpc>
              <a:spcBef>
                <a:spcPts val="0"/>
              </a:spcBef>
              <a:spcAft>
                <a:spcPts val="0"/>
              </a:spcAft>
              <a:buClr>
                <a:srgbClr val="FFFFFF"/>
              </a:buClr>
              <a:buSzPts val="3600"/>
              <a:buNone/>
              <a:defRPr sz="3600">
                <a:solidFill>
                  <a:srgbClr val="FFFFFF"/>
                </a:solidFill>
              </a:defRPr>
            </a:lvl5pPr>
            <a:lvl6pPr lvl="5" algn="r">
              <a:lnSpc>
                <a:spcPct val="100000"/>
              </a:lnSpc>
              <a:spcBef>
                <a:spcPts val="0"/>
              </a:spcBef>
              <a:spcAft>
                <a:spcPts val="0"/>
              </a:spcAft>
              <a:buClr>
                <a:srgbClr val="FFFFFF"/>
              </a:buClr>
              <a:buSzPts val="3600"/>
              <a:buNone/>
              <a:defRPr sz="3600">
                <a:solidFill>
                  <a:srgbClr val="FFFFFF"/>
                </a:solidFill>
              </a:defRPr>
            </a:lvl6pPr>
            <a:lvl7pPr lvl="6" algn="r">
              <a:lnSpc>
                <a:spcPct val="100000"/>
              </a:lnSpc>
              <a:spcBef>
                <a:spcPts val="0"/>
              </a:spcBef>
              <a:spcAft>
                <a:spcPts val="0"/>
              </a:spcAft>
              <a:buClr>
                <a:srgbClr val="FFFFFF"/>
              </a:buClr>
              <a:buSzPts val="3600"/>
              <a:buNone/>
              <a:defRPr sz="3600">
                <a:solidFill>
                  <a:srgbClr val="FFFFFF"/>
                </a:solidFill>
              </a:defRPr>
            </a:lvl7pPr>
            <a:lvl8pPr lvl="7" algn="r">
              <a:lnSpc>
                <a:spcPct val="100000"/>
              </a:lnSpc>
              <a:spcBef>
                <a:spcPts val="0"/>
              </a:spcBef>
              <a:spcAft>
                <a:spcPts val="0"/>
              </a:spcAft>
              <a:buClr>
                <a:srgbClr val="FFFFFF"/>
              </a:buClr>
              <a:buSzPts val="3600"/>
              <a:buNone/>
              <a:defRPr sz="3600">
                <a:solidFill>
                  <a:srgbClr val="FFFFFF"/>
                </a:solidFill>
              </a:defRPr>
            </a:lvl8pPr>
            <a:lvl9pPr lvl="8" algn="r">
              <a:lnSpc>
                <a:spcPct val="100000"/>
              </a:lnSpc>
              <a:spcBef>
                <a:spcPts val="0"/>
              </a:spcBef>
              <a:spcAft>
                <a:spcPts val="0"/>
              </a:spcAft>
              <a:buClr>
                <a:srgbClr val="FFFFFF"/>
              </a:buClr>
              <a:buSzPts val="3600"/>
              <a:buNone/>
              <a:defRPr sz="3600">
                <a:solidFill>
                  <a:srgbClr val="FFFFFF"/>
                </a:solidFill>
              </a:defRPr>
            </a:lvl9pPr>
          </a:lstStyle>
          <a:p>
            <a:endParaRPr/>
          </a:p>
        </p:txBody>
      </p:sp>
      <p:sp>
        <p:nvSpPr>
          <p:cNvPr id="282" name="Google Shape;282;p40"/>
          <p:cNvSpPr txBox="1">
            <a:spLocks noGrp="1"/>
          </p:cNvSpPr>
          <p:nvPr>
            <p:ph type="subTitle" idx="1"/>
          </p:nvPr>
        </p:nvSpPr>
        <p:spPr>
          <a:xfrm>
            <a:off x="2309441" y="4059250"/>
            <a:ext cx="5214600" cy="7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2000"/>
              <a:buNone/>
              <a:defRPr>
                <a:solidFill>
                  <a:srgbClr val="FFFFFF"/>
                </a:solidFill>
              </a:defRPr>
            </a:lvl1pPr>
            <a:lvl2pPr lvl="1" algn="r">
              <a:lnSpc>
                <a:spcPct val="100000"/>
              </a:lnSpc>
              <a:spcBef>
                <a:spcPts val="0"/>
              </a:spcBef>
              <a:spcAft>
                <a:spcPts val="0"/>
              </a:spcAft>
              <a:buClr>
                <a:srgbClr val="FFFFFF"/>
              </a:buClr>
              <a:buSzPts val="3000"/>
              <a:buNone/>
              <a:defRPr sz="3000">
                <a:solidFill>
                  <a:srgbClr val="FFFFFF"/>
                </a:solidFill>
              </a:defRPr>
            </a:lvl2pPr>
            <a:lvl3pPr lvl="2" algn="r">
              <a:lnSpc>
                <a:spcPct val="100000"/>
              </a:lnSpc>
              <a:spcBef>
                <a:spcPts val="0"/>
              </a:spcBef>
              <a:spcAft>
                <a:spcPts val="0"/>
              </a:spcAft>
              <a:buClr>
                <a:srgbClr val="FFFFFF"/>
              </a:buClr>
              <a:buSzPts val="3000"/>
              <a:buNone/>
              <a:defRPr sz="3000">
                <a:solidFill>
                  <a:srgbClr val="FFFFFF"/>
                </a:solidFill>
              </a:defRPr>
            </a:lvl3pPr>
            <a:lvl4pPr lvl="3" algn="r">
              <a:lnSpc>
                <a:spcPct val="100000"/>
              </a:lnSpc>
              <a:spcBef>
                <a:spcPts val="0"/>
              </a:spcBef>
              <a:spcAft>
                <a:spcPts val="0"/>
              </a:spcAft>
              <a:buClr>
                <a:srgbClr val="FFFFFF"/>
              </a:buClr>
              <a:buSzPts val="3000"/>
              <a:buNone/>
              <a:defRPr sz="3000">
                <a:solidFill>
                  <a:srgbClr val="FFFFFF"/>
                </a:solidFill>
              </a:defRPr>
            </a:lvl4pPr>
            <a:lvl5pPr lvl="4" algn="r">
              <a:lnSpc>
                <a:spcPct val="100000"/>
              </a:lnSpc>
              <a:spcBef>
                <a:spcPts val="0"/>
              </a:spcBef>
              <a:spcAft>
                <a:spcPts val="0"/>
              </a:spcAft>
              <a:buClr>
                <a:srgbClr val="FFFFFF"/>
              </a:buClr>
              <a:buSzPts val="3000"/>
              <a:buNone/>
              <a:defRPr sz="3000">
                <a:solidFill>
                  <a:srgbClr val="FFFFFF"/>
                </a:solidFill>
              </a:defRPr>
            </a:lvl5pPr>
            <a:lvl6pPr lvl="5" algn="r">
              <a:lnSpc>
                <a:spcPct val="100000"/>
              </a:lnSpc>
              <a:spcBef>
                <a:spcPts val="0"/>
              </a:spcBef>
              <a:spcAft>
                <a:spcPts val="0"/>
              </a:spcAft>
              <a:buClr>
                <a:srgbClr val="FFFFFF"/>
              </a:buClr>
              <a:buSzPts val="3000"/>
              <a:buNone/>
              <a:defRPr sz="3000">
                <a:solidFill>
                  <a:srgbClr val="FFFFFF"/>
                </a:solidFill>
              </a:defRPr>
            </a:lvl6pPr>
            <a:lvl7pPr lvl="6" algn="r">
              <a:lnSpc>
                <a:spcPct val="100000"/>
              </a:lnSpc>
              <a:spcBef>
                <a:spcPts val="0"/>
              </a:spcBef>
              <a:spcAft>
                <a:spcPts val="0"/>
              </a:spcAft>
              <a:buClr>
                <a:srgbClr val="FFFFFF"/>
              </a:buClr>
              <a:buSzPts val="3000"/>
              <a:buNone/>
              <a:defRPr sz="3000">
                <a:solidFill>
                  <a:srgbClr val="FFFFFF"/>
                </a:solidFill>
              </a:defRPr>
            </a:lvl7pPr>
            <a:lvl8pPr lvl="7" algn="r">
              <a:lnSpc>
                <a:spcPct val="100000"/>
              </a:lnSpc>
              <a:spcBef>
                <a:spcPts val="0"/>
              </a:spcBef>
              <a:spcAft>
                <a:spcPts val="0"/>
              </a:spcAft>
              <a:buClr>
                <a:srgbClr val="FFFFFF"/>
              </a:buClr>
              <a:buSzPts val="3000"/>
              <a:buNone/>
              <a:defRPr sz="3000">
                <a:solidFill>
                  <a:srgbClr val="FFFFFF"/>
                </a:solidFill>
              </a:defRPr>
            </a:lvl8pPr>
            <a:lvl9pPr lvl="8" algn="r">
              <a:lnSpc>
                <a:spcPct val="100000"/>
              </a:lnSpc>
              <a:spcBef>
                <a:spcPts val="0"/>
              </a:spcBef>
              <a:spcAft>
                <a:spcPts val="0"/>
              </a:spcAft>
              <a:buClr>
                <a:srgbClr val="FFFFFF"/>
              </a:buClr>
              <a:buSzPts val="3000"/>
              <a:buNone/>
              <a:defRPr sz="3000">
                <a:solidFill>
                  <a:srgbClr val="FFFFFF"/>
                </a:solidFill>
              </a:defRPr>
            </a:lvl9pPr>
          </a:lstStyle>
          <a:p>
            <a:endParaRPr/>
          </a:p>
        </p:txBody>
      </p:sp>
      <p:sp>
        <p:nvSpPr>
          <p:cNvPr id="283" name="Google Shape;283;p4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4"/>
        <p:cNvGrpSpPr/>
        <p:nvPr/>
      </p:nvGrpSpPr>
      <p:grpSpPr>
        <a:xfrm>
          <a:off x="0" y="0"/>
          <a:ext cx="0" cy="0"/>
          <a:chOff x="0" y="0"/>
          <a:chExt cx="0" cy="0"/>
        </a:xfrm>
      </p:grpSpPr>
      <p:sp>
        <p:nvSpPr>
          <p:cNvPr id="285" name="Google Shape;285;p41"/>
          <p:cNvSpPr txBox="1">
            <a:spLocks noGrp="1"/>
          </p:cNvSpPr>
          <p:nvPr>
            <p:ph type="body" idx="1"/>
          </p:nvPr>
        </p:nvSpPr>
        <p:spPr>
          <a:xfrm>
            <a:off x="1519975" y="2161800"/>
            <a:ext cx="6104100" cy="819900"/>
          </a:xfrm>
          <a:prstGeom prst="rect">
            <a:avLst/>
          </a:prstGeom>
          <a:noFill/>
          <a:ln>
            <a:noFill/>
          </a:ln>
        </p:spPr>
        <p:txBody>
          <a:bodyPr spcFirstLastPara="1" wrap="square" lIns="91425" tIns="91425" rIns="91425" bIns="91425" anchor="ctr" anchorCtr="0">
            <a:noAutofit/>
          </a:bodyPr>
          <a:lstStyle>
            <a:lvl1pPr marL="457200" lvl="0" indent="-419100" algn="ctr">
              <a:lnSpc>
                <a:spcPct val="100000"/>
              </a:lnSpc>
              <a:spcBef>
                <a:spcPts val="600"/>
              </a:spcBef>
              <a:spcAft>
                <a:spcPts val="0"/>
              </a:spcAft>
              <a:buSzPts val="3000"/>
              <a:buChar char="◉"/>
              <a:defRPr sz="3000" i="1"/>
            </a:lvl1pPr>
            <a:lvl2pPr marL="914400" lvl="1" indent="-419100" algn="ctr">
              <a:lnSpc>
                <a:spcPct val="100000"/>
              </a:lnSpc>
              <a:spcBef>
                <a:spcPts val="0"/>
              </a:spcBef>
              <a:spcAft>
                <a:spcPts val="0"/>
              </a:spcAft>
              <a:buSzPts val="3000"/>
              <a:buChar char="◉"/>
              <a:defRPr sz="3000" i="1"/>
            </a:lvl2pPr>
            <a:lvl3pPr marL="1371600" lvl="2" indent="-419100" algn="ctr">
              <a:lnSpc>
                <a:spcPct val="100000"/>
              </a:lnSpc>
              <a:spcBef>
                <a:spcPts val="0"/>
              </a:spcBef>
              <a:spcAft>
                <a:spcPts val="0"/>
              </a:spcAft>
              <a:buSzPts val="3000"/>
              <a:buChar char="■"/>
              <a:defRPr sz="3000" i="1"/>
            </a:lvl3pPr>
            <a:lvl4pPr marL="1828800" lvl="3" indent="-419100" algn="ctr">
              <a:lnSpc>
                <a:spcPct val="100000"/>
              </a:lnSpc>
              <a:spcBef>
                <a:spcPts val="0"/>
              </a:spcBef>
              <a:spcAft>
                <a:spcPts val="0"/>
              </a:spcAft>
              <a:buSzPts val="3000"/>
              <a:buChar char="●"/>
              <a:defRPr sz="3000" i="1"/>
            </a:lvl4pPr>
            <a:lvl5pPr marL="2286000" lvl="4" indent="-419100" algn="ctr">
              <a:lnSpc>
                <a:spcPct val="100000"/>
              </a:lnSpc>
              <a:spcBef>
                <a:spcPts val="0"/>
              </a:spcBef>
              <a:spcAft>
                <a:spcPts val="0"/>
              </a:spcAft>
              <a:buSzPts val="3000"/>
              <a:buChar char="○"/>
              <a:defRPr sz="3000" i="1"/>
            </a:lvl5pPr>
            <a:lvl6pPr marL="2743200" lvl="5" indent="-419100" algn="ctr">
              <a:lnSpc>
                <a:spcPct val="100000"/>
              </a:lnSpc>
              <a:spcBef>
                <a:spcPts val="0"/>
              </a:spcBef>
              <a:spcAft>
                <a:spcPts val="0"/>
              </a:spcAft>
              <a:buSzPts val="3000"/>
              <a:buChar char="■"/>
              <a:defRPr sz="3000" i="1"/>
            </a:lvl6pPr>
            <a:lvl7pPr marL="3200400" lvl="6" indent="-419100" algn="ctr">
              <a:lnSpc>
                <a:spcPct val="100000"/>
              </a:lnSpc>
              <a:spcBef>
                <a:spcPts val="0"/>
              </a:spcBef>
              <a:spcAft>
                <a:spcPts val="0"/>
              </a:spcAft>
              <a:buSzPts val="3000"/>
              <a:buChar char="●"/>
              <a:defRPr sz="3000" i="1"/>
            </a:lvl7pPr>
            <a:lvl8pPr marL="3657600" lvl="7" indent="-419100" algn="ctr">
              <a:lnSpc>
                <a:spcPct val="100000"/>
              </a:lnSpc>
              <a:spcBef>
                <a:spcPts val="0"/>
              </a:spcBef>
              <a:spcAft>
                <a:spcPts val="0"/>
              </a:spcAft>
              <a:buSzPts val="3000"/>
              <a:buChar char="○"/>
              <a:defRPr sz="3000" i="1"/>
            </a:lvl8pPr>
            <a:lvl9pPr marL="4114800" lvl="8" indent="-419100" algn="ctr">
              <a:lnSpc>
                <a:spcPct val="100000"/>
              </a:lnSpc>
              <a:spcBef>
                <a:spcPts val="0"/>
              </a:spcBef>
              <a:spcAft>
                <a:spcPts val="0"/>
              </a:spcAft>
              <a:buSzPts val="3000"/>
              <a:buChar char="■"/>
              <a:defRPr sz="3000" i="1"/>
            </a:lvl9pPr>
          </a:lstStyle>
          <a:p>
            <a:endParaRPr/>
          </a:p>
        </p:txBody>
      </p:sp>
      <p:sp>
        <p:nvSpPr>
          <p:cNvPr id="286" name="Google Shape;286;p41"/>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0" i="0" u="none" strike="noStrike" cap="none">
                <a:solidFill>
                  <a:schemeClr val="accent1"/>
                </a:solidFill>
                <a:latin typeface="Arial"/>
                <a:ea typeface="Arial"/>
                <a:cs typeface="Arial"/>
                <a:sym typeface="Arial"/>
              </a:rPr>
              <a:t>“</a:t>
            </a:r>
            <a:endParaRPr sz="9600" b="0" i="0" u="none" strike="noStrike" cap="none">
              <a:solidFill>
                <a:schemeClr val="accent1"/>
              </a:solidFill>
              <a:latin typeface="Arial"/>
              <a:ea typeface="Arial"/>
              <a:cs typeface="Arial"/>
              <a:sym typeface="Arial"/>
            </a:endParaRPr>
          </a:p>
        </p:txBody>
      </p:sp>
      <p:sp>
        <p:nvSpPr>
          <p:cNvPr id="287" name="Google Shape;287;p41"/>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88" name="Google Shape;288;p41"/>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289" name="Google Shape;289;p41"/>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1"/>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1"/>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2" name="Google Shape;292;p41"/>
          <p:cNvGrpSpPr/>
          <p:nvPr/>
        </p:nvGrpSpPr>
        <p:grpSpPr>
          <a:xfrm>
            <a:off x="-9525" y="4462475"/>
            <a:ext cx="9167825" cy="595300"/>
            <a:chOff x="-9525" y="4462475"/>
            <a:chExt cx="9167825" cy="595300"/>
          </a:xfrm>
        </p:grpSpPr>
        <p:sp>
          <p:nvSpPr>
            <p:cNvPr id="293" name="Google Shape;293;p4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294" name="Google Shape;294;p4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95" name="Google Shape;295;p4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96" name="Google Shape;296;p41"/>
          <p:cNvGrpSpPr/>
          <p:nvPr/>
        </p:nvGrpSpPr>
        <p:grpSpPr>
          <a:xfrm>
            <a:off x="-42837" y="4443488"/>
            <a:ext cx="9229575" cy="642787"/>
            <a:chOff x="-42837" y="4443488"/>
            <a:chExt cx="9229575" cy="642787"/>
          </a:xfrm>
        </p:grpSpPr>
        <p:sp>
          <p:nvSpPr>
            <p:cNvPr id="297" name="Google Shape;297;p4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2" name="Google Shape;322;p41"/>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1"/>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1"/>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1"/>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7"/>
        <p:cNvGrpSpPr/>
        <p:nvPr/>
      </p:nvGrpSpPr>
      <p:grpSpPr>
        <a:xfrm>
          <a:off x="0" y="0"/>
          <a:ext cx="0" cy="0"/>
          <a:chOff x="0" y="0"/>
          <a:chExt cx="0" cy="0"/>
        </a:xfrm>
      </p:grpSpPr>
      <p:sp>
        <p:nvSpPr>
          <p:cNvPr id="328" name="Google Shape;328;p42"/>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29" name="Google Shape;329;p42"/>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30" name="Google Shape;330;p42"/>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2"/>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2"/>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3" name="Google Shape;333;p42"/>
          <p:cNvGrpSpPr/>
          <p:nvPr/>
        </p:nvGrpSpPr>
        <p:grpSpPr>
          <a:xfrm>
            <a:off x="-9525" y="4462475"/>
            <a:ext cx="9167825" cy="595300"/>
            <a:chOff x="-9525" y="4462475"/>
            <a:chExt cx="9167825" cy="595300"/>
          </a:xfrm>
        </p:grpSpPr>
        <p:sp>
          <p:nvSpPr>
            <p:cNvPr id="334" name="Google Shape;334;p4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35" name="Google Shape;335;p4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36" name="Google Shape;336;p4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37" name="Google Shape;337;p42"/>
          <p:cNvGrpSpPr/>
          <p:nvPr/>
        </p:nvGrpSpPr>
        <p:grpSpPr>
          <a:xfrm>
            <a:off x="-42837" y="4443488"/>
            <a:ext cx="9229575" cy="642787"/>
            <a:chOff x="-42837" y="4443488"/>
            <a:chExt cx="9229575" cy="642787"/>
          </a:xfrm>
        </p:grpSpPr>
        <p:sp>
          <p:nvSpPr>
            <p:cNvPr id="338" name="Google Shape;338;p4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3" name="Google Shape;363;p42"/>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2"/>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2"/>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2"/>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2"/>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368" name="Google Shape;368;p42"/>
          <p:cNvSpPr txBox="1">
            <a:spLocks noGrp="1"/>
          </p:cNvSpPr>
          <p:nvPr>
            <p:ph type="body" idx="1"/>
          </p:nvPr>
        </p:nvSpPr>
        <p:spPr>
          <a:xfrm>
            <a:off x="1131500"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69" name="Google Shape;369;p42"/>
          <p:cNvSpPr txBox="1">
            <a:spLocks noGrp="1"/>
          </p:cNvSpPr>
          <p:nvPr>
            <p:ph type="body" idx="2"/>
          </p:nvPr>
        </p:nvSpPr>
        <p:spPr>
          <a:xfrm>
            <a:off x="4672563" y="1552950"/>
            <a:ext cx="3339900" cy="26658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370" name="Google Shape;370;p4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1"/>
        <p:cNvGrpSpPr/>
        <p:nvPr/>
      </p:nvGrpSpPr>
      <p:grpSpPr>
        <a:xfrm>
          <a:off x="0" y="0"/>
          <a:ext cx="0" cy="0"/>
          <a:chOff x="0" y="0"/>
          <a:chExt cx="0" cy="0"/>
        </a:xfrm>
      </p:grpSpPr>
      <p:sp>
        <p:nvSpPr>
          <p:cNvPr id="372" name="Google Shape;372;p43"/>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3" name="Google Shape;373;p43"/>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333"/>
            </a:srgbClr>
          </a:solidFill>
          <a:ln>
            <a:noFill/>
          </a:ln>
        </p:spPr>
      </p:sp>
      <p:sp>
        <p:nvSpPr>
          <p:cNvPr id="374" name="Google Shape;374;p43"/>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3"/>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3"/>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7" name="Google Shape;377;p43"/>
          <p:cNvGrpSpPr/>
          <p:nvPr/>
        </p:nvGrpSpPr>
        <p:grpSpPr>
          <a:xfrm>
            <a:off x="-9525" y="4462475"/>
            <a:ext cx="9167825" cy="595300"/>
            <a:chOff x="-9525" y="4462475"/>
            <a:chExt cx="9167825" cy="595300"/>
          </a:xfrm>
        </p:grpSpPr>
        <p:sp>
          <p:nvSpPr>
            <p:cNvPr id="378" name="Google Shape;378;p4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379" name="Google Shape;379;p4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380" name="Google Shape;380;p4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381" name="Google Shape;381;p43"/>
          <p:cNvGrpSpPr/>
          <p:nvPr/>
        </p:nvGrpSpPr>
        <p:grpSpPr>
          <a:xfrm>
            <a:off x="-42837" y="4443488"/>
            <a:ext cx="9229575" cy="642787"/>
            <a:chOff x="-42837" y="4443488"/>
            <a:chExt cx="9229575" cy="642787"/>
          </a:xfrm>
        </p:grpSpPr>
        <p:sp>
          <p:nvSpPr>
            <p:cNvPr id="382" name="Google Shape;382;p43"/>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3"/>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3"/>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3"/>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3"/>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3"/>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3"/>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3"/>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3"/>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3"/>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3"/>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3"/>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3"/>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3"/>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3"/>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3"/>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3"/>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3"/>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43"/>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43"/>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3"/>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3"/>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3"/>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43"/>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43"/>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7" name="Google Shape;407;p43"/>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3"/>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3"/>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3"/>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412" name="Google Shape;412;p43"/>
          <p:cNvSpPr txBox="1">
            <a:spLocks noGrp="1"/>
          </p:cNvSpPr>
          <p:nvPr>
            <p:ph type="body" idx="1"/>
          </p:nvPr>
        </p:nvSpPr>
        <p:spPr>
          <a:xfrm>
            <a:off x="70590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413" name="Google Shape;413;p43"/>
          <p:cNvSpPr txBox="1">
            <a:spLocks noGrp="1"/>
          </p:cNvSpPr>
          <p:nvPr>
            <p:ph type="body" idx="2"/>
          </p:nvPr>
        </p:nvSpPr>
        <p:spPr>
          <a:xfrm>
            <a:off x="3304125"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414" name="Google Shape;414;p43"/>
          <p:cNvSpPr txBox="1">
            <a:spLocks noGrp="1"/>
          </p:cNvSpPr>
          <p:nvPr>
            <p:ph type="body" idx="3"/>
          </p:nvPr>
        </p:nvSpPr>
        <p:spPr>
          <a:xfrm>
            <a:off x="5902350" y="1626600"/>
            <a:ext cx="2471700" cy="27027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415" name="Google Shape;415;p4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34"/>
          <p:cNvGrpSpPr/>
          <p:nvPr/>
        </p:nvGrpSpPr>
        <p:grpSpPr>
          <a:xfrm>
            <a:off x="381000" y="7"/>
            <a:ext cx="8382000" cy="5162348"/>
            <a:chOff x="381000" y="-18750"/>
            <a:chExt cx="8382000" cy="5181000"/>
          </a:xfrm>
        </p:grpSpPr>
        <p:cxnSp>
          <p:nvCxnSpPr>
            <p:cNvPr id="7" name="Google Shape;7;p34"/>
            <p:cNvCxnSpPr/>
            <p:nvPr/>
          </p:nvCxnSpPr>
          <p:spPr>
            <a:xfrm>
              <a:off x="76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8" name="Google Shape;8;p34"/>
            <p:cNvCxnSpPr/>
            <p:nvPr/>
          </p:nvCxnSpPr>
          <p:spPr>
            <a:xfrm>
              <a:off x="152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9" name="Google Shape;9;p34"/>
            <p:cNvCxnSpPr/>
            <p:nvPr/>
          </p:nvCxnSpPr>
          <p:spPr>
            <a:xfrm>
              <a:off x="228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0" name="Google Shape;10;p34"/>
            <p:cNvCxnSpPr/>
            <p:nvPr/>
          </p:nvCxnSpPr>
          <p:spPr>
            <a:xfrm>
              <a:off x="304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1" name="Google Shape;11;p34"/>
            <p:cNvCxnSpPr/>
            <p:nvPr/>
          </p:nvCxnSpPr>
          <p:spPr>
            <a:xfrm>
              <a:off x="381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2" name="Google Shape;12;p34"/>
            <p:cNvCxnSpPr/>
            <p:nvPr/>
          </p:nvCxnSpPr>
          <p:spPr>
            <a:xfrm>
              <a:off x="457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3" name="Google Shape;13;p34"/>
            <p:cNvCxnSpPr/>
            <p:nvPr/>
          </p:nvCxnSpPr>
          <p:spPr>
            <a:xfrm>
              <a:off x="5334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4" name="Google Shape;14;p34"/>
            <p:cNvCxnSpPr/>
            <p:nvPr/>
          </p:nvCxnSpPr>
          <p:spPr>
            <a:xfrm>
              <a:off x="6096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5" name="Google Shape;15;p34"/>
            <p:cNvCxnSpPr/>
            <p:nvPr/>
          </p:nvCxnSpPr>
          <p:spPr>
            <a:xfrm>
              <a:off x="6858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6" name="Google Shape;16;p34"/>
            <p:cNvCxnSpPr/>
            <p:nvPr/>
          </p:nvCxnSpPr>
          <p:spPr>
            <a:xfrm>
              <a:off x="7620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7" name="Google Shape;17;p34"/>
            <p:cNvCxnSpPr/>
            <p:nvPr/>
          </p:nvCxnSpPr>
          <p:spPr>
            <a:xfrm>
              <a:off x="8382000" y="-18750"/>
              <a:ext cx="0" cy="5181000"/>
            </a:xfrm>
            <a:prstGeom prst="straightConnector1">
              <a:avLst/>
            </a:prstGeom>
            <a:noFill/>
            <a:ln w="9525" cap="flat" cmpd="sng">
              <a:solidFill>
                <a:srgbClr val="F3F3F3"/>
              </a:solidFill>
              <a:prstDash val="solid"/>
              <a:round/>
              <a:headEnd type="none" w="sm" len="sm"/>
              <a:tailEnd type="none" w="sm" len="sm"/>
            </a:ln>
          </p:spPr>
        </p:cxnSp>
        <p:cxnSp>
          <p:nvCxnSpPr>
            <p:cNvPr id="18" name="Google Shape;18;p34"/>
            <p:cNvCxnSpPr/>
            <p:nvPr/>
          </p:nvCxnSpPr>
          <p:spPr>
            <a:xfrm>
              <a:off x="38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19" name="Google Shape;19;p34"/>
            <p:cNvCxnSpPr/>
            <p:nvPr/>
          </p:nvCxnSpPr>
          <p:spPr>
            <a:xfrm>
              <a:off x="114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0" name="Google Shape;20;p34"/>
            <p:cNvCxnSpPr/>
            <p:nvPr/>
          </p:nvCxnSpPr>
          <p:spPr>
            <a:xfrm>
              <a:off x="190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1" name="Google Shape;21;p34"/>
            <p:cNvCxnSpPr/>
            <p:nvPr/>
          </p:nvCxnSpPr>
          <p:spPr>
            <a:xfrm>
              <a:off x="266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2" name="Google Shape;22;p34"/>
            <p:cNvCxnSpPr/>
            <p:nvPr/>
          </p:nvCxnSpPr>
          <p:spPr>
            <a:xfrm>
              <a:off x="342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3" name="Google Shape;23;p34"/>
            <p:cNvCxnSpPr/>
            <p:nvPr/>
          </p:nvCxnSpPr>
          <p:spPr>
            <a:xfrm>
              <a:off x="419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4" name="Google Shape;24;p34"/>
            <p:cNvCxnSpPr/>
            <p:nvPr/>
          </p:nvCxnSpPr>
          <p:spPr>
            <a:xfrm>
              <a:off x="4953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5" name="Google Shape;25;p34"/>
            <p:cNvCxnSpPr/>
            <p:nvPr/>
          </p:nvCxnSpPr>
          <p:spPr>
            <a:xfrm>
              <a:off x="5715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6" name="Google Shape;26;p34"/>
            <p:cNvCxnSpPr/>
            <p:nvPr/>
          </p:nvCxnSpPr>
          <p:spPr>
            <a:xfrm>
              <a:off x="6477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7" name="Google Shape;27;p34"/>
            <p:cNvCxnSpPr/>
            <p:nvPr/>
          </p:nvCxnSpPr>
          <p:spPr>
            <a:xfrm>
              <a:off x="7239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8" name="Google Shape;28;p34"/>
            <p:cNvCxnSpPr/>
            <p:nvPr/>
          </p:nvCxnSpPr>
          <p:spPr>
            <a:xfrm>
              <a:off x="8001000" y="-18750"/>
              <a:ext cx="0" cy="5181000"/>
            </a:xfrm>
            <a:prstGeom prst="straightConnector1">
              <a:avLst/>
            </a:prstGeom>
            <a:noFill/>
            <a:ln w="9525" cap="flat" cmpd="sng">
              <a:solidFill>
                <a:srgbClr val="F3F3F3"/>
              </a:solidFill>
              <a:prstDash val="dash"/>
              <a:round/>
              <a:headEnd type="none" w="sm" len="sm"/>
              <a:tailEnd type="none" w="sm" len="sm"/>
            </a:ln>
          </p:spPr>
        </p:cxnSp>
        <p:cxnSp>
          <p:nvCxnSpPr>
            <p:cNvPr id="29" name="Google Shape;29;p34"/>
            <p:cNvCxnSpPr/>
            <p:nvPr/>
          </p:nvCxnSpPr>
          <p:spPr>
            <a:xfrm>
              <a:off x="8763000" y="-18750"/>
              <a:ext cx="0" cy="5181000"/>
            </a:xfrm>
            <a:prstGeom prst="straightConnector1">
              <a:avLst/>
            </a:prstGeom>
            <a:noFill/>
            <a:ln w="9525" cap="flat" cmpd="sng">
              <a:solidFill>
                <a:srgbClr val="F3F3F3"/>
              </a:solidFill>
              <a:prstDash val="dash"/>
              <a:round/>
              <a:headEnd type="none" w="sm" len="sm"/>
              <a:tailEnd type="none" w="sm" len="sm"/>
            </a:ln>
          </p:spPr>
        </p:cxnSp>
      </p:grpSp>
      <p:sp>
        <p:nvSpPr>
          <p:cNvPr id="30" name="Google Shape;30;p34"/>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endParaRPr/>
          </a:p>
        </p:txBody>
      </p:sp>
      <p:sp>
        <p:nvSpPr>
          <p:cNvPr id="31" name="Google Shape;31;p34"/>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32" name="Google Shape;32;p3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spreadsheets/d/1L1r2czanb1OZa8JOW6emyzfNmEgJxFL9/edit?usp=sharing&amp;ouid=108834755531948847016&amp;rtpof=true&amp;sd=tru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
          <p:cNvSpPr txBox="1">
            <a:spLocks noGrp="1"/>
          </p:cNvSpPr>
          <p:nvPr>
            <p:ph type="ctrTitle"/>
          </p:nvPr>
        </p:nvSpPr>
        <p:spPr>
          <a:xfrm>
            <a:off x="173850" y="3170725"/>
            <a:ext cx="84387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dirty="0">
                <a:solidFill>
                  <a:srgbClr val="9900FF"/>
                </a:solidFill>
              </a:rPr>
              <a:t>HR Analytics :</a:t>
            </a:r>
            <a:endParaRPr dirty="0">
              <a:solidFill>
                <a:srgbClr val="9900FF"/>
              </a:solidFill>
            </a:endParaRPr>
          </a:p>
          <a:p>
            <a:pPr marL="0" lvl="0" indent="0" algn="l" rtl="0">
              <a:lnSpc>
                <a:spcPct val="100000"/>
              </a:lnSpc>
              <a:spcBef>
                <a:spcPts val="0"/>
              </a:spcBef>
              <a:spcAft>
                <a:spcPts val="0"/>
              </a:spcAft>
              <a:buSzPts val="4800"/>
              <a:buNone/>
            </a:pPr>
            <a:r>
              <a:rPr lang="en" dirty="0">
                <a:solidFill>
                  <a:srgbClr val="9900FF"/>
                </a:solidFill>
              </a:rPr>
              <a:t>Employee Attrition Analytics</a:t>
            </a:r>
            <a:endParaRPr dirty="0">
              <a:solidFill>
                <a:srgbClr val="99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0"/>
          <p:cNvSpPr txBox="1">
            <a:spLocks noGrp="1"/>
          </p:cNvSpPr>
          <p:nvPr>
            <p:ph type="body" idx="1"/>
          </p:nvPr>
        </p:nvSpPr>
        <p:spPr>
          <a:xfrm>
            <a:off x="295800" y="1155075"/>
            <a:ext cx="8552400" cy="41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500"/>
              </a:spcAft>
              <a:buSzPts val="2000"/>
              <a:buNone/>
            </a:pPr>
            <a:r>
              <a:rPr lang="en" sz="1100">
                <a:solidFill>
                  <a:srgbClr val="212121"/>
                </a:solidFill>
                <a:highlight>
                  <a:srgbClr val="FFFFFF"/>
                </a:highlight>
              </a:rPr>
              <a:t>In order to build models/analytical solutions, we have to create a Master Dataset from Utilization_Source dataset. The steps performed is displayed as follows.</a:t>
            </a:r>
            <a:endParaRPr sz="1100">
              <a:solidFill>
                <a:srgbClr val="212121"/>
              </a:solidFill>
              <a:highlight>
                <a:srgbClr val="FFFFFF"/>
              </a:highlight>
            </a:endParaRPr>
          </a:p>
        </p:txBody>
      </p:sp>
      <p:sp>
        <p:nvSpPr>
          <p:cNvPr id="538" name="Google Shape;538;p1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
        <p:nvSpPr>
          <p:cNvPr id="539" name="Google Shape;539;p10"/>
          <p:cNvSpPr txBox="1">
            <a:spLocks noGrp="1"/>
          </p:cNvSpPr>
          <p:nvPr>
            <p:ph type="title"/>
          </p:nvPr>
        </p:nvSpPr>
        <p:spPr>
          <a:xfrm>
            <a:off x="1073700" y="1884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40" name="Google Shape;540;p10"/>
          <p:cNvSpPr txBox="1"/>
          <p:nvPr/>
        </p:nvSpPr>
        <p:spPr>
          <a:xfrm>
            <a:off x="1758675" y="662475"/>
            <a:ext cx="5276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2000"/>
              <a:buFont typeface="Arial"/>
              <a:buNone/>
            </a:pPr>
            <a:r>
              <a:rPr lang="en" sz="2000" b="1" i="0" u="none" strike="noStrike" cap="none">
                <a:solidFill>
                  <a:srgbClr val="9900FF"/>
                </a:solidFill>
                <a:highlight>
                  <a:schemeClr val="lt1"/>
                </a:highlight>
                <a:latin typeface="Oswald"/>
                <a:ea typeface="Oswald"/>
                <a:cs typeface="Oswald"/>
                <a:sym typeface="Oswald"/>
              </a:rPr>
              <a:t>2.2 Creation of Master Dataset and its Import</a:t>
            </a:r>
            <a:endParaRPr sz="2000" b="1" i="0" u="none" strike="noStrike" cap="none">
              <a:solidFill>
                <a:srgbClr val="9900FF"/>
              </a:solidFill>
              <a:highlight>
                <a:schemeClr val="lt1"/>
              </a:highlight>
              <a:latin typeface="Oswald"/>
              <a:ea typeface="Oswald"/>
              <a:cs typeface="Oswald"/>
              <a:sym typeface="Oswald"/>
            </a:endParaRPr>
          </a:p>
        </p:txBody>
      </p:sp>
      <p:sp>
        <p:nvSpPr>
          <p:cNvPr id="541" name="Google Shape;541;p10"/>
          <p:cNvSpPr txBox="1"/>
          <p:nvPr/>
        </p:nvSpPr>
        <p:spPr>
          <a:xfrm>
            <a:off x="397475" y="1566375"/>
            <a:ext cx="8552400" cy="2767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100"/>
              <a:buFont typeface="Arial"/>
              <a:buNone/>
            </a:pPr>
            <a:r>
              <a:rPr lang="en" sz="1100" b="1" i="0" u="none" strike="noStrike" cap="none">
                <a:solidFill>
                  <a:srgbClr val="212121"/>
                </a:solidFill>
                <a:highlight>
                  <a:srgbClr val="FFFFFF"/>
                </a:highlight>
                <a:latin typeface="Source Sans Pro"/>
                <a:ea typeface="Source Sans Pro"/>
                <a:cs typeface="Source Sans Pro"/>
                <a:sym typeface="Source Sans Pro"/>
              </a:rPr>
              <a:t>Step 3 :</a:t>
            </a:r>
            <a:r>
              <a:rPr lang="en" sz="1100" b="0" i="0" u="none" strike="noStrike" cap="none">
                <a:solidFill>
                  <a:srgbClr val="212121"/>
                </a:solidFill>
                <a:highlight>
                  <a:srgbClr val="FFFFFF"/>
                </a:highlight>
                <a:latin typeface="Source Sans Pro"/>
                <a:ea typeface="Source Sans Pro"/>
                <a:cs typeface="Source Sans Pro"/>
                <a:sym typeface="Source Sans Pro"/>
              </a:rPr>
              <a:t> Creation of a Final_Dataset</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600"/>
              </a:spcBef>
              <a:spcAft>
                <a:spcPts val="0"/>
              </a:spcAft>
              <a:buClr>
                <a:srgbClr val="212121"/>
              </a:buClr>
              <a:buSzPts val="1100"/>
              <a:buFont typeface="Source Sans Pr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We combined separate x, y features of Employee Name, Profit centre, Employee Position, Employee Location, People Group, Employee Category, Supervisor name, CurrentStatus with the last Updated value which reduced dimensionality by 8 values.</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212121"/>
              </a:buClr>
              <a:buSzPts val="1100"/>
              <a:buFont typeface="Robot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we also extracted a new variable - </a:t>
            </a:r>
            <a:r>
              <a:rPr lang="en" sz="1100" b="1" i="0" u="none" strike="noStrike" cap="none">
                <a:solidFill>
                  <a:srgbClr val="212121"/>
                </a:solidFill>
                <a:highlight>
                  <a:srgbClr val="FFFFFF"/>
                </a:highlight>
                <a:latin typeface="Source Sans Pro"/>
                <a:ea typeface="Source Sans Pro"/>
                <a:cs typeface="Source Sans Pro"/>
                <a:sym typeface="Source Sans Pro"/>
              </a:rPr>
              <a:t>" TenureYears "</a:t>
            </a:r>
            <a:r>
              <a:rPr lang="en" sz="1100" b="0" i="0" u="none" strike="noStrike" cap="none">
                <a:solidFill>
                  <a:srgbClr val="212121"/>
                </a:solidFill>
                <a:highlight>
                  <a:srgbClr val="FFFFFF"/>
                </a:highlight>
                <a:latin typeface="Source Sans Pro"/>
                <a:ea typeface="Source Sans Pro"/>
                <a:cs typeface="Source Sans Pro"/>
                <a:sym typeface="Source Sans Pro"/>
              </a:rPr>
              <a:t> (Tenure in years) subtracting Termination date (of resigned employees) from Join date. 2018 is selected as the basedate for finding TenureYears of active employees.</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212121"/>
              </a:buClr>
              <a:buSzPts val="1100"/>
              <a:buFont typeface="Source Sans Pr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We combined separate x, y features of Total Hours, Total Available Hours, Work Hours, Leave Hours, Training Hours, BD hours, NC hours, Utilization% together by taking average, which reduced the dimensionality by 8 values.</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212121"/>
              </a:buClr>
              <a:buSzPts val="1100"/>
              <a:buFont typeface="Robot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a New variable named </a:t>
            </a:r>
            <a:r>
              <a:rPr lang="en" sz="1100" b="1" i="0" u="none" strike="noStrike" cap="none">
                <a:solidFill>
                  <a:srgbClr val="212121"/>
                </a:solidFill>
                <a:highlight>
                  <a:srgbClr val="FFFFFF"/>
                </a:highlight>
                <a:latin typeface="Source Sans Pro"/>
                <a:ea typeface="Source Sans Pro"/>
                <a:cs typeface="Source Sans Pro"/>
                <a:sym typeface="Source Sans Pro"/>
              </a:rPr>
              <a:t>" TotalNonbilled "</a:t>
            </a:r>
            <a:r>
              <a:rPr lang="en" sz="1100" b="0" i="0" u="none" strike="noStrike" cap="none">
                <a:solidFill>
                  <a:srgbClr val="212121"/>
                </a:solidFill>
                <a:highlight>
                  <a:srgbClr val="FFFFFF"/>
                </a:highlight>
                <a:latin typeface="Source Sans Pro"/>
                <a:ea typeface="Source Sans Pro"/>
                <a:cs typeface="Source Sans Pro"/>
                <a:sym typeface="Source Sans Pro"/>
              </a:rPr>
              <a:t> which is the total sum of training hours, BD hours and NC hours was Feature engineered to reflect total Non billed hours.</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212121"/>
              </a:buClr>
              <a:buSzPts val="1100"/>
              <a:buFont typeface="Robot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5 New Variables namely </a:t>
            </a:r>
            <a:r>
              <a:rPr lang="en" sz="1100" b="1" i="0" u="none" strike="noStrike" cap="none">
                <a:solidFill>
                  <a:srgbClr val="212121"/>
                </a:solidFill>
                <a:highlight>
                  <a:srgbClr val="FFFFFF"/>
                </a:highlight>
                <a:latin typeface="Source Sans Pro"/>
                <a:ea typeface="Source Sans Pro"/>
                <a:cs typeface="Source Sans Pro"/>
                <a:sym typeface="Source Sans Pro"/>
              </a:rPr>
              <a:t>PC_Change_Yes, Position_Promoted_Yes, Location_changed_yes, Employee Category_Change_yes, Supervisor_change_Yes</a:t>
            </a:r>
            <a:r>
              <a:rPr lang="en" sz="1100" b="0" i="0" u="none" strike="noStrike" cap="none">
                <a:solidFill>
                  <a:srgbClr val="212121"/>
                </a:solidFill>
                <a:highlight>
                  <a:srgbClr val="FFFFFF"/>
                </a:highlight>
                <a:latin typeface="Source Sans Pro"/>
                <a:ea typeface="Source Sans Pro"/>
                <a:cs typeface="Source Sans Pro"/>
                <a:sym typeface="Source Sans Pro"/>
              </a:rPr>
              <a:t> were created to check whether there is a transition of values happened with profit centre, position, location, category, supervisor in the combined dataset.</a:t>
            </a:r>
            <a:endParaRPr sz="11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212121"/>
              </a:buClr>
              <a:buSzPts val="1100"/>
              <a:buFont typeface="Roboto"/>
              <a:buChar char="●"/>
            </a:pPr>
            <a:r>
              <a:rPr lang="en" sz="1100" b="0" i="0" u="none" strike="noStrike" cap="none">
                <a:solidFill>
                  <a:srgbClr val="212121"/>
                </a:solidFill>
                <a:highlight>
                  <a:srgbClr val="FFFFFF"/>
                </a:highlight>
                <a:latin typeface="Source Sans Pro"/>
                <a:ea typeface="Source Sans Pro"/>
                <a:cs typeface="Source Sans Pro"/>
                <a:sym typeface="Source Sans Pro"/>
              </a:rPr>
              <a:t>A </a:t>
            </a:r>
            <a:r>
              <a:rPr lang="en" sz="1100" b="1" i="0" u="none" strike="noStrike" cap="none">
                <a:solidFill>
                  <a:srgbClr val="212121"/>
                </a:solidFill>
                <a:highlight>
                  <a:srgbClr val="FFFFFF"/>
                </a:highlight>
                <a:latin typeface="Source Sans Pro"/>
                <a:ea typeface="Source Sans Pro"/>
                <a:cs typeface="Source Sans Pro"/>
                <a:sym typeface="Source Sans Pro"/>
              </a:rPr>
              <a:t>target</a:t>
            </a:r>
            <a:r>
              <a:rPr lang="en" sz="1100" b="0" i="0" u="none" strike="noStrike" cap="none">
                <a:solidFill>
                  <a:srgbClr val="212121"/>
                </a:solidFill>
                <a:highlight>
                  <a:srgbClr val="FFFFFF"/>
                </a:highlight>
                <a:latin typeface="Source Sans Pro"/>
                <a:ea typeface="Source Sans Pro"/>
                <a:cs typeface="Source Sans Pro"/>
                <a:sym typeface="Source Sans Pro"/>
              </a:rPr>
              <a:t> field is created from CurrentStatus to identify whether an employee resigned or not. For resigned value is 1, otherwise 0.</a:t>
            </a:r>
            <a:endParaRPr sz="1100" b="1" i="0" u="none" strike="noStrike" cap="none">
              <a:solidFill>
                <a:srgbClr val="21212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11"/>
          <p:cNvSpPr txBox="1">
            <a:spLocks noGrp="1"/>
          </p:cNvSpPr>
          <p:nvPr>
            <p:ph type="body" idx="1"/>
          </p:nvPr>
        </p:nvSpPr>
        <p:spPr>
          <a:xfrm>
            <a:off x="295800" y="1034250"/>
            <a:ext cx="8552400" cy="411300"/>
          </a:xfrm>
          <a:prstGeom prst="rect">
            <a:avLst/>
          </a:prstGeom>
          <a:noFill/>
          <a:ln>
            <a:noFill/>
          </a:ln>
        </p:spPr>
        <p:txBody>
          <a:bodyPr spcFirstLastPara="1" wrap="square" lIns="91425" tIns="91425" rIns="91425" bIns="91425" anchor="t" anchorCtr="0">
            <a:noAutofit/>
          </a:bodyPr>
          <a:lstStyle/>
          <a:p>
            <a:pPr marL="0" marR="38100" lvl="0" indent="0" algn="ctr" rtl="0">
              <a:lnSpc>
                <a:spcPct val="160000"/>
              </a:lnSpc>
              <a:spcBef>
                <a:spcPts val="600"/>
              </a:spcBef>
              <a:spcAft>
                <a:spcPts val="0"/>
              </a:spcAft>
              <a:buSzPts val="2000"/>
              <a:buNone/>
            </a:pPr>
            <a:r>
              <a:rPr lang="en" sz="1200" b="1">
                <a:solidFill>
                  <a:srgbClr val="212121"/>
                </a:solidFill>
              </a:rPr>
              <a:t>Dimensionality of Master Dataset = 1111 Rows, 25 Columns.</a:t>
            </a:r>
            <a:endParaRPr sz="1000" b="1">
              <a:solidFill>
                <a:srgbClr val="212121"/>
              </a:solidFill>
              <a:highlight>
                <a:srgbClr val="FFFFFF"/>
              </a:highlight>
            </a:endParaRPr>
          </a:p>
          <a:p>
            <a:pPr marL="0" lvl="0" indent="0" algn="ctr" rtl="0">
              <a:lnSpc>
                <a:spcPct val="115000"/>
              </a:lnSpc>
              <a:spcBef>
                <a:spcPts val="600"/>
              </a:spcBef>
              <a:spcAft>
                <a:spcPts val="500"/>
              </a:spcAft>
              <a:buSzPts val="2000"/>
              <a:buNone/>
            </a:pPr>
            <a:endParaRPr sz="1200" b="1">
              <a:solidFill>
                <a:srgbClr val="212121"/>
              </a:solidFill>
            </a:endParaRPr>
          </a:p>
        </p:txBody>
      </p:sp>
      <p:sp>
        <p:nvSpPr>
          <p:cNvPr id="547" name="Google Shape;547;p1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sp>
        <p:nvSpPr>
          <p:cNvPr id="548" name="Google Shape;548;p11"/>
          <p:cNvSpPr txBox="1">
            <a:spLocks noGrp="1"/>
          </p:cNvSpPr>
          <p:nvPr>
            <p:ph type="title"/>
          </p:nvPr>
        </p:nvSpPr>
        <p:spPr>
          <a:xfrm>
            <a:off x="1073700" y="1742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49" name="Google Shape;549;p11"/>
          <p:cNvSpPr txBox="1"/>
          <p:nvPr/>
        </p:nvSpPr>
        <p:spPr>
          <a:xfrm>
            <a:off x="1933950" y="626350"/>
            <a:ext cx="5276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2000"/>
              <a:buFont typeface="Arial"/>
              <a:buNone/>
            </a:pPr>
            <a:r>
              <a:rPr lang="en" sz="2000" b="1" i="0" u="none" strike="noStrike" cap="none">
                <a:solidFill>
                  <a:srgbClr val="9900FF"/>
                </a:solidFill>
                <a:highlight>
                  <a:schemeClr val="lt1"/>
                </a:highlight>
                <a:latin typeface="Oswald"/>
                <a:ea typeface="Oswald"/>
                <a:cs typeface="Oswald"/>
                <a:sym typeface="Oswald"/>
              </a:rPr>
              <a:t>2.2 Creation of Master Dataset and its Import</a:t>
            </a:r>
            <a:endParaRPr sz="2000" b="1" i="0" u="none" strike="noStrike" cap="none">
              <a:solidFill>
                <a:srgbClr val="9900FF"/>
              </a:solidFill>
              <a:highlight>
                <a:schemeClr val="lt1"/>
              </a:highlight>
              <a:latin typeface="Oswald"/>
              <a:ea typeface="Oswald"/>
              <a:cs typeface="Oswald"/>
              <a:sym typeface="Oswald"/>
            </a:endParaRPr>
          </a:p>
        </p:txBody>
      </p:sp>
      <p:sp>
        <p:nvSpPr>
          <p:cNvPr id="550" name="Google Shape;550;p11"/>
          <p:cNvSpPr txBox="1"/>
          <p:nvPr/>
        </p:nvSpPr>
        <p:spPr>
          <a:xfrm>
            <a:off x="373200" y="1589775"/>
            <a:ext cx="2806800" cy="2949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Clr>
                <a:srgbClr val="000000"/>
              </a:buClr>
              <a:buSzPts val="1200"/>
              <a:buFont typeface="Arial"/>
              <a:buNone/>
            </a:pPr>
            <a:r>
              <a:rPr lang="en" sz="1200" b="1" i="0" u="none" strike="noStrike" cap="none">
                <a:solidFill>
                  <a:srgbClr val="9900FF"/>
                </a:solidFill>
                <a:highlight>
                  <a:srgbClr val="FFFFFF"/>
                </a:highlight>
                <a:latin typeface="Source Sans Pro"/>
                <a:ea typeface="Source Sans Pro"/>
                <a:cs typeface="Source Sans Pro"/>
                <a:sym typeface="Source Sans Pro"/>
              </a:rPr>
              <a:t>Dropped columns from source data</a:t>
            </a:r>
            <a:endParaRPr sz="1200" b="1"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700"/>
              </a:spcBef>
              <a:spcAft>
                <a:spcPts val="0"/>
              </a:spcAft>
              <a:buClr>
                <a:srgbClr val="212121"/>
              </a:buClr>
              <a:buSzPts val="1200"/>
              <a:buFont typeface="Source Sans Pro"/>
              <a:buAutoNum type="arabicPeriod"/>
            </a:pPr>
            <a:r>
              <a:rPr lang="en" sz="1200" b="0" i="0" u="none" strike="noStrike" cap="none">
                <a:solidFill>
                  <a:srgbClr val="212121"/>
                </a:solidFill>
                <a:highlight>
                  <a:srgbClr val="FFFFFF"/>
                </a:highlight>
                <a:latin typeface="Source Sans Pro"/>
                <a:ea typeface="Source Sans Pro"/>
                <a:cs typeface="Source Sans Pro"/>
                <a:sym typeface="Source Sans Pro"/>
              </a:rPr>
              <a:t>96 variables on Monthly Project details like Total Hours, Total Available Hours, Work Hours, Leave Hours, Training Hours, BD hours, NC hours, Utilization% of 2 years from April 2016 to March 2017</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Source Sans Pro"/>
              <a:buAutoNum type="arabicPeriod"/>
            </a:pPr>
            <a:r>
              <a:rPr lang="en" sz="1200" b="0" i="0" u="none" strike="noStrike" cap="none">
                <a:solidFill>
                  <a:srgbClr val="212121"/>
                </a:solidFill>
                <a:highlight>
                  <a:srgbClr val="FFFFFF"/>
                </a:highlight>
                <a:latin typeface="Source Sans Pro"/>
                <a:ea typeface="Source Sans Pro"/>
                <a:cs typeface="Source Sans Pro"/>
                <a:sym typeface="Source Sans Pro"/>
              </a:rPr>
              <a:t>Join Date and Termination Date (Tenure is extracted from these variables)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00000"/>
              </a:lnSpc>
              <a:spcBef>
                <a:spcPts val="1200"/>
              </a:spcBef>
              <a:spcAft>
                <a:spcPts val="0"/>
              </a:spcAft>
              <a:buClr>
                <a:srgbClr val="000000"/>
              </a:buClr>
              <a:buSzPts val="1200"/>
              <a:buFont typeface="Arial"/>
              <a:buNone/>
            </a:pPr>
            <a:endParaRPr sz="1200" b="0" i="0" u="none" strike="noStrike" cap="none">
              <a:solidFill>
                <a:srgbClr val="000000"/>
              </a:solidFill>
              <a:latin typeface="Source Sans Pro"/>
              <a:ea typeface="Source Sans Pro"/>
              <a:cs typeface="Source Sans Pro"/>
              <a:sym typeface="Source Sans Pro"/>
            </a:endParaRPr>
          </a:p>
        </p:txBody>
      </p:sp>
      <p:sp>
        <p:nvSpPr>
          <p:cNvPr id="551" name="Google Shape;551;p11"/>
          <p:cNvSpPr txBox="1"/>
          <p:nvPr/>
        </p:nvSpPr>
        <p:spPr>
          <a:xfrm>
            <a:off x="3649825" y="1643363"/>
            <a:ext cx="5276100" cy="2831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Clr>
                <a:srgbClr val="000000"/>
              </a:buClr>
              <a:buSzPts val="1400"/>
              <a:buFont typeface="Arial"/>
              <a:buNone/>
            </a:pPr>
            <a:r>
              <a:rPr lang="en" sz="1400" b="1" i="0" u="none" strike="noStrike" cap="none">
                <a:solidFill>
                  <a:srgbClr val="FF0000"/>
                </a:solidFill>
                <a:highlight>
                  <a:srgbClr val="FFFFFF"/>
                </a:highlight>
                <a:latin typeface="Source Sans Pro"/>
                <a:ea typeface="Source Sans Pro"/>
                <a:cs typeface="Source Sans Pro"/>
                <a:sym typeface="Source Sans Pro"/>
              </a:rPr>
              <a:t>Feature Engineered variables from source data</a:t>
            </a:r>
            <a:endParaRPr sz="1400" b="1" i="0" u="none" strike="noStrike" cap="none">
              <a:solidFill>
                <a:srgbClr val="FF0000"/>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70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TenureYears</a:t>
            </a:r>
            <a:r>
              <a:rPr lang="en" sz="1200" b="0" i="0" u="none" strike="noStrike" cap="none">
                <a:solidFill>
                  <a:srgbClr val="212121"/>
                </a:solidFill>
                <a:highlight>
                  <a:srgbClr val="FFFFFF"/>
                </a:highlight>
                <a:latin typeface="Source Sans Pro"/>
                <a:ea typeface="Source Sans Pro"/>
                <a:cs typeface="Source Sans Pro"/>
                <a:sym typeface="Source Sans Pro"/>
              </a:rPr>
              <a:t> = Termination date (of resigned employees) - Join date. 2018 is selected as the basedate for finding TenureYears of active employees.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TotalNonbilled</a:t>
            </a:r>
            <a:r>
              <a:rPr lang="en" sz="1200" b="0" i="0" u="none" strike="noStrike" cap="none">
                <a:solidFill>
                  <a:srgbClr val="212121"/>
                </a:solidFill>
                <a:highlight>
                  <a:srgbClr val="FFFFFF"/>
                </a:highlight>
                <a:latin typeface="Source Sans Pro"/>
                <a:ea typeface="Source Sans Pro"/>
                <a:cs typeface="Source Sans Pro"/>
                <a:sym typeface="Source Sans Pro"/>
              </a:rPr>
              <a:t> = Training hours + BD hours + NC hours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PC_Change_Yes</a:t>
            </a:r>
            <a:r>
              <a:rPr lang="en" sz="1200" b="0" i="0" u="none" strike="noStrike" cap="none">
                <a:solidFill>
                  <a:srgbClr val="212121"/>
                </a:solidFill>
                <a:highlight>
                  <a:srgbClr val="FFFFFF"/>
                </a:highlight>
                <a:latin typeface="Source Sans Pro"/>
                <a:ea typeface="Source Sans Pro"/>
                <a:cs typeface="Source Sans Pro"/>
                <a:sym typeface="Source Sans Pro"/>
              </a:rPr>
              <a:t> = Profit_centre changead or not, if yes 1, else 0.</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Position_Promoted_Yes</a:t>
            </a:r>
            <a:r>
              <a:rPr lang="en" sz="1200" b="0" i="0" u="none" strike="noStrike" cap="none">
                <a:solidFill>
                  <a:srgbClr val="212121"/>
                </a:solidFill>
                <a:highlight>
                  <a:srgbClr val="FFFFFF"/>
                </a:highlight>
                <a:latin typeface="Source Sans Pro"/>
                <a:ea typeface="Source Sans Pro"/>
                <a:cs typeface="Source Sans Pro"/>
                <a:sym typeface="Source Sans Pro"/>
              </a:rPr>
              <a:t> = Position changed or not, if yes 1, else 0.</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Location_changed_yes</a:t>
            </a:r>
            <a:r>
              <a:rPr lang="en" sz="1200" b="0" i="0" u="none" strike="noStrike" cap="none">
                <a:solidFill>
                  <a:srgbClr val="212121"/>
                </a:solidFill>
                <a:highlight>
                  <a:srgbClr val="FFFFFF"/>
                </a:highlight>
                <a:latin typeface="Source Sans Pro"/>
                <a:ea typeface="Source Sans Pro"/>
                <a:cs typeface="Source Sans Pro"/>
                <a:sym typeface="Source Sans Pro"/>
              </a:rPr>
              <a:t> = Location changed or not, if yes 1, else 0.</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Employee Category_Change_yes</a:t>
            </a:r>
            <a:r>
              <a:rPr lang="en" sz="1200" b="0" i="0" u="none" strike="noStrike" cap="none">
                <a:solidFill>
                  <a:srgbClr val="212121"/>
                </a:solidFill>
                <a:highlight>
                  <a:srgbClr val="FFFFFF"/>
                </a:highlight>
                <a:latin typeface="Source Sans Pro"/>
                <a:ea typeface="Source Sans Pro"/>
                <a:cs typeface="Source Sans Pro"/>
                <a:sym typeface="Source Sans Pro"/>
              </a:rPr>
              <a:t> = Category changed or not, if yes 1, else 0.</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Roboto"/>
              <a:buAutoNum type="arabicPeriod"/>
            </a:pPr>
            <a:r>
              <a:rPr lang="en" sz="1200" b="1" i="0" u="none" strike="noStrike" cap="none">
                <a:solidFill>
                  <a:srgbClr val="212121"/>
                </a:solidFill>
                <a:highlight>
                  <a:srgbClr val="FFFFFF"/>
                </a:highlight>
                <a:latin typeface="Source Sans Pro"/>
                <a:ea typeface="Source Sans Pro"/>
                <a:cs typeface="Source Sans Pro"/>
                <a:sym typeface="Source Sans Pro"/>
              </a:rPr>
              <a:t>Supervisor_change_Yes</a:t>
            </a:r>
            <a:r>
              <a:rPr lang="en" sz="1200" b="0" i="0" u="none" strike="noStrike" cap="none">
                <a:solidFill>
                  <a:srgbClr val="212121"/>
                </a:solidFill>
                <a:highlight>
                  <a:srgbClr val="FFFFFF"/>
                </a:highlight>
                <a:latin typeface="Source Sans Pro"/>
                <a:ea typeface="Source Sans Pro"/>
                <a:cs typeface="Source Sans Pro"/>
                <a:sym typeface="Source Sans Pro"/>
              </a:rPr>
              <a:t> = Supervisor changed or not, if yes 1, else 0.</a:t>
            </a:r>
            <a:endParaRPr sz="1200">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Source Sans Pro"/>
              <a:buAutoNum type="arabicPeriod"/>
            </a:pPr>
            <a:r>
              <a:rPr lang="en" sz="1200" b="1">
                <a:solidFill>
                  <a:srgbClr val="212121"/>
                </a:solidFill>
                <a:highlight>
                  <a:srgbClr val="FFFFFF"/>
                </a:highlight>
                <a:latin typeface="Source Sans Pro"/>
                <a:ea typeface="Source Sans Pro"/>
                <a:cs typeface="Source Sans Pro"/>
                <a:sym typeface="Source Sans Pro"/>
              </a:rPr>
              <a:t>Supervisor_grade</a:t>
            </a:r>
            <a:r>
              <a:rPr lang="en" sz="1200">
                <a:solidFill>
                  <a:srgbClr val="212121"/>
                </a:solidFill>
                <a:highlight>
                  <a:srgbClr val="FFFFFF"/>
                </a:highlight>
                <a:latin typeface="Source Sans Pro"/>
                <a:ea typeface="Source Sans Pro"/>
                <a:cs typeface="Source Sans Pro"/>
                <a:sym typeface="Source Sans Pro"/>
              </a:rPr>
              <a:t>  : Based on Weight of evidence and binning.</a:t>
            </a:r>
            <a:endParaRPr sz="1200">
              <a:solidFill>
                <a:srgbClr val="21212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1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
        <p:nvSpPr>
          <p:cNvPr id="557" name="Google Shape;557;p12"/>
          <p:cNvSpPr txBox="1">
            <a:spLocks noGrp="1"/>
          </p:cNvSpPr>
          <p:nvPr>
            <p:ph type="title"/>
          </p:nvPr>
        </p:nvSpPr>
        <p:spPr>
          <a:xfrm>
            <a:off x="1073700" y="1742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58" name="Google Shape;558;p12"/>
          <p:cNvSpPr txBox="1"/>
          <p:nvPr/>
        </p:nvSpPr>
        <p:spPr>
          <a:xfrm>
            <a:off x="1395300" y="674525"/>
            <a:ext cx="6353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1800"/>
              <a:buFont typeface="Arial"/>
              <a:buNone/>
            </a:pPr>
            <a:r>
              <a:rPr lang="en" sz="1800" b="1" i="0" u="none" strike="noStrike" cap="none">
                <a:solidFill>
                  <a:srgbClr val="9900FF"/>
                </a:solidFill>
                <a:highlight>
                  <a:srgbClr val="FFFFFF"/>
                </a:highlight>
                <a:latin typeface="Oswald"/>
                <a:ea typeface="Oswald"/>
                <a:cs typeface="Oswald"/>
                <a:sym typeface="Oswald"/>
              </a:rPr>
              <a:t>2.3 Cleaned Master Dataset &amp; Summary of the Variables</a:t>
            </a:r>
            <a:endParaRPr sz="1800" b="1" i="0" u="none" strike="noStrike" cap="none">
              <a:solidFill>
                <a:srgbClr val="9900FF"/>
              </a:solidFill>
              <a:highlight>
                <a:schemeClr val="lt1"/>
              </a:highlight>
              <a:latin typeface="Oswald"/>
              <a:ea typeface="Oswald"/>
              <a:cs typeface="Oswald"/>
              <a:sym typeface="Oswald"/>
            </a:endParaRPr>
          </a:p>
        </p:txBody>
      </p:sp>
      <p:pic>
        <p:nvPicPr>
          <p:cNvPr id="559" name="Google Shape;559;p12"/>
          <p:cNvPicPr preferRelativeResize="0"/>
          <p:nvPr/>
        </p:nvPicPr>
        <p:blipFill rotWithShape="1">
          <a:blip r:embed="rId3">
            <a:alphaModFix/>
          </a:blip>
          <a:srcRect/>
          <a:stretch/>
        </p:blipFill>
        <p:spPr>
          <a:xfrm>
            <a:off x="2127675" y="1136225"/>
            <a:ext cx="4888638" cy="370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1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
        <p:nvSpPr>
          <p:cNvPr id="565" name="Google Shape;565;p13"/>
          <p:cNvSpPr txBox="1">
            <a:spLocks noGrp="1"/>
          </p:cNvSpPr>
          <p:nvPr>
            <p:ph type="title"/>
          </p:nvPr>
        </p:nvSpPr>
        <p:spPr>
          <a:xfrm>
            <a:off x="1073700" y="174225"/>
            <a:ext cx="6996600" cy="461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990"/>
              <a:buNone/>
            </a:pPr>
            <a:r>
              <a:rPr lang="en" sz="2910">
                <a:solidFill>
                  <a:srgbClr val="000000"/>
                </a:solidFill>
                <a:highlight>
                  <a:srgbClr val="FFFFFF"/>
                </a:highlight>
              </a:rPr>
              <a:t>4. Exploratory Data Analysis</a:t>
            </a:r>
            <a:endParaRPr sz="2910">
              <a:solidFill>
                <a:srgbClr val="000000"/>
              </a:solidFill>
              <a:highlight>
                <a:srgbClr val="FFFFFF"/>
              </a:highlight>
            </a:endParaRPr>
          </a:p>
        </p:txBody>
      </p:sp>
      <p:sp>
        <p:nvSpPr>
          <p:cNvPr id="566" name="Google Shape;566;p13"/>
          <p:cNvSpPr txBox="1"/>
          <p:nvPr/>
        </p:nvSpPr>
        <p:spPr>
          <a:xfrm>
            <a:off x="120450" y="2107975"/>
            <a:ext cx="2312700" cy="1847100"/>
          </a:xfrm>
          <a:prstGeom prst="rect">
            <a:avLst/>
          </a:prstGeom>
          <a:noFill/>
          <a:ln>
            <a:noFill/>
          </a:ln>
        </p:spPr>
        <p:txBody>
          <a:bodyPr spcFirstLastPara="1" wrap="square" lIns="91425" tIns="91425" rIns="91425" bIns="91425" anchor="t" anchorCtr="0">
            <a:spAutoFit/>
          </a:bodyPr>
          <a:lstStyle/>
          <a:p>
            <a:pPr marL="457200" marR="38100" lvl="0" indent="-304800" algn="l" rtl="0">
              <a:lnSpc>
                <a:spcPct val="160000"/>
              </a:lnSpc>
              <a:spcBef>
                <a:spcPts val="60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This dataset has 1111 samples, and 25 attributes(8 integer, 9 float, and 8 objects). </a:t>
            </a:r>
            <a:endParaRPr sz="1200" b="0" i="0" u="none" strike="noStrike" cap="none">
              <a:solidFill>
                <a:srgbClr val="212121"/>
              </a:solidFill>
              <a:latin typeface="Source Sans Pro"/>
              <a:ea typeface="Source Sans Pro"/>
              <a:cs typeface="Source Sans Pro"/>
              <a:sym typeface="Source Sans Pro"/>
            </a:endParaRPr>
          </a:p>
          <a:p>
            <a:pPr marL="457200" marR="38100" lvl="0" indent="-304800" algn="l" rtl="0">
              <a:lnSpc>
                <a:spcPct val="160000"/>
              </a:lnSpc>
              <a:spcBef>
                <a:spcPts val="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No variable column has null/missing values.</a:t>
            </a:r>
            <a:endParaRPr sz="1200" b="0" i="0" u="none" strike="noStrike" cap="none">
              <a:solidFill>
                <a:srgbClr val="212121"/>
              </a:solidFill>
              <a:highlight>
                <a:srgbClr val="FFFFFF"/>
              </a:highlight>
              <a:latin typeface="Source Sans Pro"/>
              <a:ea typeface="Source Sans Pro"/>
              <a:cs typeface="Source Sans Pro"/>
              <a:sym typeface="Source Sans Pro"/>
            </a:endParaRPr>
          </a:p>
        </p:txBody>
      </p:sp>
      <p:sp>
        <p:nvSpPr>
          <p:cNvPr id="567" name="Google Shape;567;p13"/>
          <p:cNvSpPr txBox="1"/>
          <p:nvPr/>
        </p:nvSpPr>
        <p:spPr>
          <a:xfrm>
            <a:off x="5793975" y="2591875"/>
            <a:ext cx="2613900" cy="975600"/>
          </a:xfrm>
          <a:prstGeom prst="rect">
            <a:avLst/>
          </a:prstGeom>
          <a:noFill/>
          <a:ln>
            <a:noFill/>
          </a:ln>
        </p:spPr>
        <p:txBody>
          <a:bodyPr spcFirstLastPara="1" wrap="square" lIns="91425" tIns="91425" rIns="91425" bIns="91425" anchor="t" anchorCtr="0">
            <a:normAutofit/>
          </a:bodyPr>
          <a:lstStyle/>
          <a:p>
            <a:pPr marL="76200" marR="38100" lvl="0" indent="0" algn="l" rtl="0">
              <a:lnSpc>
                <a:spcPct val="160000"/>
              </a:lnSpc>
              <a:spcBef>
                <a:spcPts val="500"/>
              </a:spcBef>
              <a:spcAft>
                <a:spcPts val="500"/>
              </a:spcAft>
              <a:buClr>
                <a:srgbClr val="000000"/>
              </a:buClr>
              <a:buSzPts val="1200"/>
              <a:buFont typeface="Arial"/>
              <a:buNone/>
            </a:pPr>
            <a:r>
              <a:rPr lang="en" sz="1200" b="1" i="0" u="none" strike="noStrike" cap="none">
                <a:solidFill>
                  <a:srgbClr val="212121"/>
                </a:solidFill>
                <a:latin typeface="Source Sans Pro"/>
                <a:ea typeface="Source Sans Pro"/>
                <a:cs typeface="Source Sans Pro"/>
                <a:sym typeface="Source Sans Pro"/>
              </a:rPr>
              <a:t>"Target"</a:t>
            </a:r>
            <a:r>
              <a:rPr lang="en" sz="1200" b="0" i="0" u="none" strike="noStrike" cap="none">
                <a:solidFill>
                  <a:srgbClr val="212121"/>
                </a:solidFill>
                <a:latin typeface="Source Sans Pro"/>
                <a:ea typeface="Source Sans Pro"/>
                <a:cs typeface="Source Sans Pro"/>
                <a:sym typeface="Source Sans Pro"/>
              </a:rPr>
              <a:t> is the Dependent variable</a:t>
            </a:r>
            <a:endParaRPr sz="1400" b="0" i="0" u="none" strike="noStrike" cap="none">
              <a:solidFill>
                <a:srgbClr val="000000"/>
              </a:solidFill>
              <a:latin typeface="Source Sans Pro"/>
              <a:ea typeface="Source Sans Pro"/>
              <a:cs typeface="Source Sans Pro"/>
              <a:sym typeface="Source Sans Pro"/>
            </a:endParaRPr>
          </a:p>
        </p:txBody>
      </p:sp>
      <p:sp>
        <p:nvSpPr>
          <p:cNvPr id="568" name="Google Shape;568;p13"/>
          <p:cNvSpPr txBox="1"/>
          <p:nvPr/>
        </p:nvSpPr>
        <p:spPr>
          <a:xfrm>
            <a:off x="2623200" y="1718575"/>
            <a:ext cx="3372900" cy="2625900"/>
          </a:xfrm>
          <a:prstGeom prst="rect">
            <a:avLst/>
          </a:prstGeom>
          <a:noFill/>
          <a:ln>
            <a:noFill/>
          </a:ln>
        </p:spPr>
        <p:txBody>
          <a:bodyPr spcFirstLastPara="1" wrap="square" lIns="91425" tIns="91425" rIns="91425" bIns="91425" anchor="t" anchorCtr="0">
            <a:spAutoFit/>
          </a:bodyPr>
          <a:lstStyle/>
          <a:p>
            <a:pPr marL="0" marR="38100" lvl="0" indent="0" algn="l" rtl="0">
              <a:lnSpc>
                <a:spcPct val="160000"/>
              </a:lnSpc>
              <a:spcBef>
                <a:spcPts val="600"/>
              </a:spcBef>
              <a:spcAft>
                <a:spcPts val="0"/>
              </a:spcAft>
              <a:buClr>
                <a:srgbClr val="000000"/>
              </a:buClr>
              <a:buSzPts val="1200"/>
              <a:buFont typeface="Arial"/>
              <a:buNone/>
            </a:pPr>
            <a:endParaRPr sz="1200" b="1" i="0" u="none" strike="noStrike" cap="none">
              <a:solidFill>
                <a:srgbClr val="212121"/>
              </a:solidFill>
              <a:latin typeface="Source Sans Pro"/>
              <a:ea typeface="Source Sans Pro"/>
              <a:cs typeface="Source Sans Pro"/>
              <a:sym typeface="Source Sans Pro"/>
            </a:endParaRPr>
          </a:p>
          <a:p>
            <a:pPr marL="76200" marR="38100" lvl="0" indent="0" algn="l" rtl="0">
              <a:lnSpc>
                <a:spcPct val="160000"/>
              </a:lnSpc>
              <a:spcBef>
                <a:spcPts val="600"/>
              </a:spcBef>
              <a:spcAft>
                <a:spcPts val="0"/>
              </a:spcAft>
              <a:buClr>
                <a:srgbClr val="000000"/>
              </a:buClr>
              <a:buSzPts val="1200"/>
              <a:buFont typeface="Arial"/>
              <a:buNone/>
            </a:pPr>
            <a:r>
              <a:rPr lang="en" sz="1200" b="1" i="0" u="none" strike="noStrike" cap="none">
                <a:solidFill>
                  <a:srgbClr val="212121"/>
                </a:solidFill>
                <a:latin typeface="Source Sans Pro"/>
                <a:ea typeface="Source Sans Pro"/>
                <a:cs typeface="Source Sans Pro"/>
                <a:sym typeface="Source Sans Pro"/>
              </a:rPr>
              <a:t>nominal:</a:t>
            </a:r>
            <a:endParaRPr sz="1200" b="1"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60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Last_Profit_Center</a:t>
            </a:r>
            <a:endParaRPr sz="1200" b="0"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Last_Location</a:t>
            </a:r>
            <a:endParaRPr sz="1200" b="0"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Last_Category</a:t>
            </a:r>
            <a:endParaRPr sz="1200" b="0"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Last_Supervisor</a:t>
            </a:r>
            <a:endParaRPr sz="1200" b="0"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Last_People_Group</a:t>
            </a:r>
            <a:endParaRPr sz="1200" b="0" i="0" u="none" strike="noStrike" cap="none">
              <a:solidFill>
                <a:srgbClr val="212121"/>
              </a:solidFill>
              <a:latin typeface="Source Sans Pro"/>
              <a:ea typeface="Source Sans Pro"/>
              <a:cs typeface="Source Sans Pro"/>
              <a:sym typeface="Source Sans Pro"/>
            </a:endParaRPr>
          </a:p>
          <a:p>
            <a:pPr marL="76200" marR="38100" lvl="0" indent="0" algn="l" rtl="0">
              <a:lnSpc>
                <a:spcPct val="160000"/>
              </a:lnSpc>
              <a:spcBef>
                <a:spcPts val="600"/>
              </a:spcBef>
              <a:spcAft>
                <a:spcPts val="0"/>
              </a:spcAft>
              <a:buClr>
                <a:srgbClr val="000000"/>
              </a:buClr>
              <a:buSzPts val="1200"/>
              <a:buFont typeface="Arial"/>
              <a:buNone/>
            </a:pPr>
            <a:r>
              <a:rPr lang="en" sz="1200" b="1" i="0" u="none" strike="noStrike" cap="none">
                <a:solidFill>
                  <a:srgbClr val="212121"/>
                </a:solidFill>
                <a:latin typeface="Source Sans Pro"/>
                <a:ea typeface="Source Sans Pro"/>
                <a:cs typeface="Source Sans Pro"/>
                <a:sym typeface="Source Sans Pro"/>
              </a:rPr>
              <a:t>ordinal:</a:t>
            </a:r>
            <a:endParaRPr sz="1200" b="1" i="0" u="none" strike="noStrike" cap="none">
              <a:solidFill>
                <a:srgbClr val="212121"/>
              </a:solidFill>
              <a:latin typeface="Source Sans Pro"/>
              <a:ea typeface="Source Sans Pro"/>
              <a:cs typeface="Source Sans Pro"/>
              <a:sym typeface="Source Sans Pro"/>
            </a:endParaRPr>
          </a:p>
          <a:p>
            <a:pPr marL="533400" marR="38100" lvl="0" indent="-304800" algn="l" rtl="0">
              <a:lnSpc>
                <a:spcPct val="115000"/>
              </a:lnSpc>
              <a:spcBef>
                <a:spcPts val="600"/>
              </a:spcBef>
              <a:spcAft>
                <a:spcPts val="0"/>
              </a:spcAft>
              <a:buClr>
                <a:srgbClr val="212121"/>
              </a:buClr>
              <a:buSzPts val="1200"/>
              <a:buFont typeface="Source Sans Pro"/>
              <a:buChar char="●"/>
            </a:pPr>
            <a:r>
              <a:rPr lang="en" sz="1200" b="0" i="0" u="none" strike="noStrike" cap="none">
                <a:solidFill>
                  <a:srgbClr val="212121"/>
                </a:solidFill>
                <a:latin typeface="Source Sans Pro"/>
                <a:ea typeface="Source Sans Pro"/>
                <a:cs typeface="Source Sans Pro"/>
                <a:sym typeface="Source Sans Pro"/>
              </a:rPr>
              <a:t>Last_Employee_Position</a:t>
            </a:r>
            <a:endParaRPr sz="1400" b="0" i="0" u="none" strike="noStrike" cap="none">
              <a:solidFill>
                <a:srgbClr val="000000"/>
              </a:solidFill>
              <a:latin typeface="Source Sans Pro"/>
              <a:ea typeface="Source Sans Pro"/>
              <a:cs typeface="Source Sans Pro"/>
              <a:sym typeface="Source Sans Pro"/>
            </a:endParaRPr>
          </a:p>
        </p:txBody>
      </p:sp>
      <p:sp>
        <p:nvSpPr>
          <p:cNvPr id="569" name="Google Shape;569;p13"/>
          <p:cNvSpPr txBox="1"/>
          <p:nvPr/>
        </p:nvSpPr>
        <p:spPr>
          <a:xfrm>
            <a:off x="3147900" y="635925"/>
            <a:ext cx="2848200" cy="507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100"/>
              <a:buFont typeface="Arial"/>
              <a:buNone/>
            </a:pPr>
            <a:r>
              <a:rPr lang="en" sz="2100" b="1" i="0" u="none" strike="noStrike" cap="none">
                <a:solidFill>
                  <a:srgbClr val="9900FF"/>
                </a:solidFill>
                <a:latin typeface="Source Sans Pro"/>
                <a:ea typeface="Source Sans Pro"/>
                <a:cs typeface="Source Sans Pro"/>
                <a:sym typeface="Source Sans Pro"/>
              </a:rPr>
              <a:t>Descriptive Analysis</a:t>
            </a:r>
            <a:endParaRPr sz="2100" b="1" i="0" u="none" strike="noStrike" cap="none">
              <a:solidFill>
                <a:srgbClr val="9900FF"/>
              </a:solidFill>
              <a:latin typeface="Source Sans Pro"/>
              <a:ea typeface="Source Sans Pro"/>
              <a:cs typeface="Source Sans Pro"/>
              <a:sym typeface="Source Sans Pro"/>
            </a:endParaRPr>
          </a:p>
        </p:txBody>
      </p:sp>
      <p:sp>
        <p:nvSpPr>
          <p:cNvPr id="570" name="Google Shape;570;p13"/>
          <p:cNvSpPr txBox="1"/>
          <p:nvPr/>
        </p:nvSpPr>
        <p:spPr>
          <a:xfrm>
            <a:off x="2734375" y="1406138"/>
            <a:ext cx="3975000" cy="415500"/>
          </a:xfrm>
          <a:prstGeom prst="rect">
            <a:avLst/>
          </a:prstGeom>
          <a:noFill/>
          <a:ln>
            <a:noFill/>
          </a:ln>
        </p:spPr>
        <p:txBody>
          <a:bodyPr spcFirstLastPara="1" wrap="square" lIns="91425" tIns="91425" rIns="91425" bIns="91425" anchor="t" anchorCtr="0">
            <a:spAutoFit/>
          </a:bodyPr>
          <a:lstStyle/>
          <a:p>
            <a:pPr marL="76200" marR="38100" lvl="0" indent="0" algn="l" rtl="0">
              <a:lnSpc>
                <a:spcPct val="160000"/>
              </a:lnSpc>
              <a:spcBef>
                <a:spcPts val="600"/>
              </a:spcBef>
              <a:spcAft>
                <a:spcPts val="500"/>
              </a:spcAft>
              <a:buClr>
                <a:srgbClr val="000000"/>
              </a:buClr>
              <a:buSzPts val="1500"/>
              <a:buFont typeface="Arial"/>
              <a:buNone/>
            </a:pPr>
            <a:r>
              <a:rPr lang="en" sz="1500" b="1" i="0" u="none" strike="noStrike" cap="none">
                <a:solidFill>
                  <a:srgbClr val="0000FF"/>
                </a:solidFill>
                <a:latin typeface="Source Sans Pro"/>
                <a:ea typeface="Source Sans Pro"/>
                <a:cs typeface="Source Sans Pro"/>
                <a:sym typeface="Source Sans Pro"/>
              </a:rPr>
              <a:t>Segregating nominal and ordinal variables:</a:t>
            </a:r>
            <a:endParaRPr sz="1500" b="0" i="0" u="none" strike="noStrike" cap="none">
              <a:solidFill>
                <a:srgbClr val="0000FF"/>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
        <p:nvSpPr>
          <p:cNvPr id="576" name="Google Shape;576;p14"/>
          <p:cNvSpPr txBox="1">
            <a:spLocks noGrp="1"/>
          </p:cNvSpPr>
          <p:nvPr>
            <p:ph type="title"/>
          </p:nvPr>
        </p:nvSpPr>
        <p:spPr>
          <a:xfrm>
            <a:off x="1073700" y="174225"/>
            <a:ext cx="6996600" cy="461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990"/>
              <a:buNone/>
            </a:pPr>
            <a:r>
              <a:rPr lang="en" sz="2910">
                <a:solidFill>
                  <a:srgbClr val="000000"/>
                </a:solidFill>
                <a:highlight>
                  <a:srgbClr val="FFFFFF"/>
                </a:highlight>
              </a:rPr>
              <a:t>4. Exploratory Data Analysis</a:t>
            </a:r>
            <a:endParaRPr sz="2910">
              <a:solidFill>
                <a:srgbClr val="000000"/>
              </a:solidFill>
              <a:highlight>
                <a:srgbClr val="FFFFFF"/>
              </a:highlight>
            </a:endParaRPr>
          </a:p>
        </p:txBody>
      </p:sp>
      <p:sp>
        <p:nvSpPr>
          <p:cNvPr id="577" name="Google Shape;577;p14"/>
          <p:cNvSpPr txBox="1"/>
          <p:nvPr/>
        </p:nvSpPr>
        <p:spPr>
          <a:xfrm>
            <a:off x="1656900" y="710675"/>
            <a:ext cx="58302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500"/>
              <a:buFont typeface="Arial"/>
              <a:buNone/>
            </a:pPr>
            <a:r>
              <a:rPr lang="en" sz="1500" b="0" i="0" u="none" strike="noStrike" cap="none">
                <a:solidFill>
                  <a:srgbClr val="9900FF"/>
                </a:solidFill>
                <a:highlight>
                  <a:srgbClr val="FFFFFF"/>
                </a:highlight>
                <a:latin typeface="Source Sans Pro"/>
                <a:ea typeface="Source Sans Pro"/>
                <a:cs typeface="Source Sans Pro"/>
                <a:sym typeface="Source Sans Pro"/>
              </a:rPr>
              <a:t>Necessary corrections with EDA Insights</a:t>
            </a:r>
            <a:endParaRPr sz="1500" b="0" i="0" u="none" strike="noStrike" cap="none">
              <a:solidFill>
                <a:srgbClr val="9900FF"/>
              </a:solidFill>
              <a:latin typeface="Source Sans Pro"/>
              <a:ea typeface="Source Sans Pro"/>
              <a:cs typeface="Source Sans Pro"/>
              <a:sym typeface="Source Sans Pro"/>
            </a:endParaRPr>
          </a:p>
        </p:txBody>
      </p:sp>
      <p:sp>
        <p:nvSpPr>
          <p:cNvPr id="578" name="Google Shape;578;p14"/>
          <p:cNvSpPr txBox="1"/>
          <p:nvPr/>
        </p:nvSpPr>
        <p:spPr>
          <a:xfrm>
            <a:off x="975700" y="1337075"/>
            <a:ext cx="7661100" cy="3560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212121"/>
                </a:solidFill>
                <a:highlight>
                  <a:srgbClr val="FFFFFF"/>
                </a:highlight>
                <a:latin typeface="Source Sans Pro"/>
                <a:ea typeface="Source Sans Pro"/>
                <a:cs typeface="Source Sans Pro"/>
                <a:sym typeface="Source Sans Pro"/>
              </a:rPr>
              <a:t>1.We carried out UVA and BVA on variables for finding any correlation and skewness.</a:t>
            </a:r>
            <a:endParaRPr sz="18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212121"/>
                </a:solidFill>
                <a:highlight>
                  <a:srgbClr val="FFFFFF"/>
                </a:highlight>
                <a:latin typeface="Source Sans Pro"/>
                <a:ea typeface="Source Sans Pro"/>
                <a:cs typeface="Source Sans Pro"/>
                <a:sym typeface="Source Sans Pro"/>
              </a:rPr>
              <a:t>2. Convert Negative values of TAH, BD, NC hours to zero.</a:t>
            </a:r>
            <a:endParaRPr sz="18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800"/>
              <a:buFont typeface="Arial"/>
              <a:buNone/>
            </a:pPr>
            <a:r>
              <a:rPr lang="en" sz="1800" b="0" i="0" u="none" strike="noStrike" cap="none">
                <a:solidFill>
                  <a:srgbClr val="212121"/>
                </a:solidFill>
                <a:highlight>
                  <a:srgbClr val="FFFFFF"/>
                </a:highlight>
                <a:latin typeface="Source Sans Pro"/>
                <a:ea typeface="Source Sans Pro"/>
                <a:cs typeface="Source Sans Pro"/>
                <a:sym typeface="Source Sans Pro"/>
              </a:rPr>
              <a:t>3. Quantile-based Flooring and Capping outliers on Outliers on </a:t>
            </a:r>
            <a:endParaRPr sz="18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60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Total_Leave_Hours</a:t>
            </a:r>
            <a:endParaRPr sz="1800" b="0" i="1"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Total_BD_Hours</a:t>
            </a:r>
            <a:endParaRPr sz="1800" b="0" i="1"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Total_NC_Hours</a:t>
            </a:r>
            <a:endParaRPr sz="1800" b="0" i="1"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Total_Utilization%</a:t>
            </a:r>
            <a:endParaRPr sz="1800" b="0" i="1"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TotalNonbilled</a:t>
            </a:r>
            <a:endParaRPr sz="1800" b="0" i="1"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212121"/>
              </a:buClr>
              <a:buSzPts val="1800"/>
              <a:buFont typeface="Source Sans Pro"/>
              <a:buChar char="●"/>
            </a:pPr>
            <a:r>
              <a:rPr lang="en" sz="1800" b="0" i="1" u="none" strike="noStrike" cap="none">
                <a:solidFill>
                  <a:srgbClr val="212121"/>
                </a:solidFill>
                <a:highlight>
                  <a:srgbClr val="FFFFFF"/>
                </a:highlight>
                <a:latin typeface="Source Sans Pro"/>
                <a:ea typeface="Source Sans Pro"/>
                <a:cs typeface="Source Sans Pro"/>
                <a:sym typeface="Source Sans Pro"/>
              </a:rPr>
              <a:t>TenureYears</a:t>
            </a:r>
            <a:endParaRPr sz="18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1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sp>
        <p:nvSpPr>
          <p:cNvPr id="584" name="Google Shape;584;p15"/>
          <p:cNvSpPr txBox="1">
            <a:spLocks noGrp="1"/>
          </p:cNvSpPr>
          <p:nvPr>
            <p:ph type="title"/>
          </p:nvPr>
        </p:nvSpPr>
        <p:spPr>
          <a:xfrm>
            <a:off x="1073700" y="174225"/>
            <a:ext cx="6996600" cy="461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990"/>
              <a:buNone/>
            </a:pPr>
            <a:r>
              <a:rPr lang="en" sz="2910">
                <a:solidFill>
                  <a:srgbClr val="212121"/>
                </a:solidFill>
                <a:highlight>
                  <a:srgbClr val="FFFFFF"/>
                </a:highlight>
              </a:rPr>
              <a:t>4. Exploratory Data Analysis</a:t>
            </a:r>
            <a:endParaRPr sz="2910">
              <a:solidFill>
                <a:srgbClr val="212121"/>
              </a:solidFill>
              <a:highlight>
                <a:srgbClr val="FFFFFF"/>
              </a:highlight>
            </a:endParaRPr>
          </a:p>
        </p:txBody>
      </p:sp>
      <p:sp>
        <p:nvSpPr>
          <p:cNvPr id="585" name="Google Shape;585;p15"/>
          <p:cNvSpPr txBox="1"/>
          <p:nvPr/>
        </p:nvSpPr>
        <p:spPr>
          <a:xfrm>
            <a:off x="5926675" y="786275"/>
            <a:ext cx="2565300" cy="1046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9900FF"/>
                </a:solidFill>
                <a:latin typeface="Source Sans Pro"/>
                <a:ea typeface="Source Sans Pro"/>
                <a:cs typeface="Source Sans Pro"/>
                <a:sym typeface="Source Sans Pro"/>
              </a:rPr>
              <a:t>Heat Map to visualize Correlation among Numerical variables</a:t>
            </a:r>
            <a:endParaRPr sz="1400" b="1" i="0" u="none" strike="noStrike" cap="none">
              <a:solidFill>
                <a:srgbClr val="9900FF"/>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pic>
        <p:nvPicPr>
          <p:cNvPr id="586" name="Google Shape;586;p15"/>
          <p:cNvPicPr preferRelativeResize="0"/>
          <p:nvPr/>
        </p:nvPicPr>
        <p:blipFill rotWithShape="1">
          <a:blip r:embed="rId3">
            <a:alphaModFix/>
          </a:blip>
          <a:srcRect/>
          <a:stretch/>
        </p:blipFill>
        <p:spPr>
          <a:xfrm>
            <a:off x="759400" y="720800"/>
            <a:ext cx="5554207" cy="3701900"/>
          </a:xfrm>
          <a:prstGeom prst="rect">
            <a:avLst/>
          </a:prstGeom>
          <a:noFill/>
          <a:ln>
            <a:noFill/>
          </a:ln>
        </p:spPr>
      </p:pic>
      <p:sp>
        <p:nvSpPr>
          <p:cNvPr id="587" name="Google Shape;587;p15"/>
          <p:cNvSpPr txBox="1"/>
          <p:nvPr/>
        </p:nvSpPr>
        <p:spPr>
          <a:xfrm>
            <a:off x="5637350" y="1770700"/>
            <a:ext cx="3336600" cy="2499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As a general rule, we are dropping variables having Correlation Coefficient threshold greater than 0.7</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600"/>
              </a:spcBef>
              <a:spcAft>
                <a:spcPts val="0"/>
              </a:spcAft>
              <a:buClr>
                <a:srgbClr val="212121"/>
              </a:buClr>
              <a:buSzPts val="1200"/>
              <a:buFont typeface="Source Sans Pro"/>
              <a:buChar char="●"/>
            </a:pPr>
            <a:r>
              <a:rPr lang="en" sz="1200" b="0" i="0" u="none" strike="noStrike" cap="none">
                <a:solidFill>
                  <a:srgbClr val="212121"/>
                </a:solidFill>
                <a:highlight>
                  <a:srgbClr val="FFFFFF"/>
                </a:highlight>
                <a:latin typeface="Source Sans Pro"/>
                <a:ea typeface="Source Sans Pro"/>
                <a:cs typeface="Source Sans Pro"/>
                <a:sym typeface="Source Sans Pro"/>
              </a:rPr>
              <a:t>Total_hours ∝ Total_Available_Hours : High_Correlation = 0.86</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04800" algn="l" rtl="0">
              <a:lnSpc>
                <a:spcPct val="115000"/>
              </a:lnSpc>
              <a:spcBef>
                <a:spcPts val="0"/>
              </a:spcBef>
              <a:spcAft>
                <a:spcPts val="0"/>
              </a:spcAft>
              <a:buClr>
                <a:srgbClr val="212121"/>
              </a:buClr>
              <a:buSzPts val="1200"/>
              <a:buFont typeface="Source Sans Pro"/>
              <a:buChar char="●"/>
            </a:pPr>
            <a:r>
              <a:rPr lang="en" sz="1200" b="0" i="0" u="none" strike="noStrike" cap="none">
                <a:solidFill>
                  <a:srgbClr val="212121"/>
                </a:solidFill>
                <a:highlight>
                  <a:srgbClr val="FFFFFF"/>
                </a:highlight>
                <a:latin typeface="Source Sans Pro"/>
                <a:ea typeface="Source Sans Pro"/>
                <a:cs typeface="Source Sans Pro"/>
                <a:sym typeface="Source Sans Pro"/>
              </a:rPr>
              <a:t>TotalNonbilled ∝ Total_NC_Hours : High_Correlation = 0.83</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We are dropping </a:t>
            </a:r>
            <a:r>
              <a:rPr lang="en" sz="1200" b="1" i="0" u="none" strike="noStrike" cap="none">
                <a:solidFill>
                  <a:srgbClr val="212121"/>
                </a:solidFill>
                <a:highlight>
                  <a:srgbClr val="FFFFFF"/>
                </a:highlight>
                <a:latin typeface="Source Sans Pro"/>
                <a:ea typeface="Source Sans Pro"/>
                <a:cs typeface="Source Sans Pro"/>
                <a:sym typeface="Source Sans Pro"/>
              </a:rPr>
              <a:t>Total_hours &amp; TotalNonbilled</a:t>
            </a:r>
            <a:r>
              <a:rPr lang="en" sz="1200" b="0" i="0" u="none" strike="noStrike" cap="none">
                <a:solidFill>
                  <a:srgbClr val="212121"/>
                </a:solidFill>
                <a:highlight>
                  <a:srgbClr val="FFFFFF"/>
                </a:highlight>
                <a:latin typeface="Source Sans Pro"/>
                <a:ea typeface="Source Sans Pro"/>
                <a:cs typeface="Source Sans Pro"/>
                <a:sym typeface="Source Sans Pro"/>
              </a:rPr>
              <a:t> variables.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00000"/>
              </a:lnSpc>
              <a:spcBef>
                <a:spcPts val="500"/>
              </a:spcBef>
              <a:spcAft>
                <a:spcPts val="0"/>
              </a:spcAft>
              <a:buClr>
                <a:srgbClr val="000000"/>
              </a:buClr>
              <a:buSzPts val="1200"/>
              <a:buFont typeface="Arial"/>
              <a:buNone/>
            </a:pPr>
            <a:endParaRPr sz="12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593" name="Google Shape;593;p16"/>
          <p:cNvSpPr txBox="1">
            <a:spLocks noGrp="1"/>
          </p:cNvSpPr>
          <p:nvPr>
            <p:ph type="title"/>
          </p:nvPr>
        </p:nvSpPr>
        <p:spPr>
          <a:xfrm>
            <a:off x="1073700" y="174225"/>
            <a:ext cx="6996600" cy="461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990"/>
              <a:buNone/>
            </a:pPr>
            <a:r>
              <a:rPr lang="en" sz="2910">
                <a:solidFill>
                  <a:srgbClr val="000000"/>
                </a:solidFill>
                <a:highlight>
                  <a:srgbClr val="FFFFFF"/>
                </a:highlight>
              </a:rPr>
              <a:t>4. Exploratory Data Analysis</a:t>
            </a:r>
            <a:endParaRPr sz="2910">
              <a:solidFill>
                <a:srgbClr val="000000"/>
              </a:solidFill>
              <a:highlight>
                <a:srgbClr val="FFFFFF"/>
              </a:highlight>
            </a:endParaRPr>
          </a:p>
        </p:txBody>
      </p:sp>
      <p:sp>
        <p:nvSpPr>
          <p:cNvPr id="594" name="Google Shape;594;p16"/>
          <p:cNvSpPr txBox="1"/>
          <p:nvPr/>
        </p:nvSpPr>
        <p:spPr>
          <a:xfrm>
            <a:off x="1656900" y="772725"/>
            <a:ext cx="58302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Data Analysis and Visualization Summary</a:t>
            </a:r>
            <a:endParaRPr sz="1500" b="0" i="0" u="none" strike="noStrike" cap="none">
              <a:solidFill>
                <a:srgbClr val="212121"/>
              </a:solidFill>
              <a:latin typeface="Source Sans Pro"/>
              <a:ea typeface="Source Sans Pro"/>
              <a:cs typeface="Source Sans Pro"/>
              <a:sym typeface="Source Sans Pro"/>
            </a:endParaRPr>
          </a:p>
        </p:txBody>
      </p:sp>
      <p:sp>
        <p:nvSpPr>
          <p:cNvPr id="595" name="Google Shape;595;p16"/>
          <p:cNvSpPr txBox="1"/>
          <p:nvPr/>
        </p:nvSpPr>
        <p:spPr>
          <a:xfrm>
            <a:off x="1300925" y="1927300"/>
            <a:ext cx="618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596" name="Google Shape;596;p16"/>
          <p:cNvSpPr txBox="1"/>
          <p:nvPr/>
        </p:nvSpPr>
        <p:spPr>
          <a:xfrm>
            <a:off x="3689450" y="1163538"/>
            <a:ext cx="2315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9900FF"/>
                </a:solidFill>
                <a:latin typeface="Source Sans Pro"/>
                <a:ea typeface="Source Sans Pro"/>
                <a:cs typeface="Source Sans Pro"/>
                <a:sym typeface="Source Sans Pro"/>
              </a:rPr>
              <a:t>Attrition Age Distribution</a:t>
            </a:r>
            <a:endParaRPr sz="1400" b="1" i="0" u="none" strike="noStrike" cap="none">
              <a:solidFill>
                <a:srgbClr val="9900FF"/>
              </a:solidFill>
              <a:latin typeface="Source Sans Pro"/>
              <a:ea typeface="Source Sans Pro"/>
              <a:cs typeface="Source Sans Pro"/>
              <a:sym typeface="Source Sans Pro"/>
            </a:endParaRPr>
          </a:p>
        </p:txBody>
      </p:sp>
      <p:sp>
        <p:nvSpPr>
          <p:cNvPr id="597" name="Google Shape;597;p16"/>
          <p:cNvSpPr txBox="1"/>
          <p:nvPr/>
        </p:nvSpPr>
        <p:spPr>
          <a:xfrm>
            <a:off x="4770075" y="1325025"/>
            <a:ext cx="2722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pic>
        <p:nvPicPr>
          <p:cNvPr id="598" name="Google Shape;598;p16"/>
          <p:cNvPicPr preferRelativeResize="0"/>
          <p:nvPr/>
        </p:nvPicPr>
        <p:blipFill rotWithShape="1">
          <a:blip r:embed="rId3">
            <a:alphaModFix/>
          </a:blip>
          <a:srcRect/>
          <a:stretch/>
        </p:blipFill>
        <p:spPr>
          <a:xfrm>
            <a:off x="1884075" y="1563750"/>
            <a:ext cx="5926449" cy="3060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pic>
        <p:nvPicPr>
          <p:cNvPr id="604" name="Google Shape;604;p17"/>
          <p:cNvPicPr preferRelativeResize="0"/>
          <p:nvPr/>
        </p:nvPicPr>
        <p:blipFill rotWithShape="1">
          <a:blip r:embed="rId3">
            <a:alphaModFix/>
          </a:blip>
          <a:srcRect/>
          <a:stretch/>
        </p:blipFill>
        <p:spPr>
          <a:xfrm>
            <a:off x="176475" y="501725"/>
            <a:ext cx="8580699" cy="4013450"/>
          </a:xfrm>
          <a:prstGeom prst="rect">
            <a:avLst/>
          </a:prstGeom>
          <a:noFill/>
          <a:ln>
            <a:noFill/>
          </a:ln>
        </p:spPr>
      </p:pic>
      <p:sp>
        <p:nvSpPr>
          <p:cNvPr id="605" name="Google Shape;605;p17"/>
          <p:cNvSpPr txBox="1"/>
          <p:nvPr/>
        </p:nvSpPr>
        <p:spPr>
          <a:xfrm>
            <a:off x="2469350" y="216825"/>
            <a:ext cx="39150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FF"/>
                </a:solidFill>
                <a:latin typeface="Source Sans Pro"/>
                <a:ea typeface="Source Sans Pro"/>
                <a:cs typeface="Source Sans Pro"/>
                <a:sym typeface="Source Sans Pro"/>
              </a:rPr>
              <a:t>Supervisor wise Attrition Reason                                                                         </a:t>
            </a:r>
            <a:endParaRPr sz="1600" b="1" i="0" u="none" strike="noStrike" cap="none">
              <a:solidFill>
                <a:srgbClr val="0000FF"/>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18"/>
          <p:cNvSpPr txBox="1">
            <a:spLocks noGrp="1"/>
          </p:cNvSpPr>
          <p:nvPr>
            <p:ph type="title" idx="4294967295"/>
          </p:nvPr>
        </p:nvSpPr>
        <p:spPr>
          <a:xfrm>
            <a:off x="262200" y="373425"/>
            <a:ext cx="8619600" cy="93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200"/>
              </a:spcBef>
              <a:spcAft>
                <a:spcPts val="0"/>
              </a:spcAft>
              <a:buSzPts val="2000"/>
              <a:buNone/>
            </a:pPr>
            <a:r>
              <a:rPr lang="en" sz="2300">
                <a:solidFill>
                  <a:srgbClr val="212121"/>
                </a:solidFill>
                <a:highlight>
                  <a:schemeClr val="lt1"/>
                </a:highlight>
              </a:rPr>
              <a:t>Terminatination data Analysis</a:t>
            </a:r>
            <a:endParaRPr sz="2300">
              <a:solidFill>
                <a:srgbClr val="212121"/>
              </a:solidFill>
              <a:highlight>
                <a:schemeClr val="lt1"/>
              </a:highlight>
            </a:endParaRPr>
          </a:p>
          <a:p>
            <a:pPr marL="0" lvl="0" indent="0" algn="ctr" rtl="0">
              <a:lnSpc>
                <a:spcPct val="100000"/>
              </a:lnSpc>
              <a:spcBef>
                <a:spcPts val="1200"/>
              </a:spcBef>
              <a:spcAft>
                <a:spcPts val="0"/>
              </a:spcAft>
              <a:buSzPts val="2000"/>
              <a:buNone/>
            </a:pPr>
            <a:endParaRPr sz="2300">
              <a:solidFill>
                <a:srgbClr val="212121"/>
              </a:solidFill>
            </a:endParaRPr>
          </a:p>
        </p:txBody>
      </p:sp>
      <p:sp>
        <p:nvSpPr>
          <p:cNvPr id="611" name="Google Shape;611;p1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sp>
        <p:nvSpPr>
          <p:cNvPr id="612" name="Google Shape;612;p18"/>
          <p:cNvSpPr txBox="1"/>
          <p:nvPr/>
        </p:nvSpPr>
        <p:spPr>
          <a:xfrm>
            <a:off x="4248175" y="143067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rgbClr val="0000FF"/>
                </a:solidFill>
                <a:latin typeface="Source Sans Pro"/>
                <a:ea typeface="Source Sans Pro"/>
                <a:cs typeface="Source Sans Pro"/>
                <a:sym typeface="Source Sans Pro"/>
              </a:rPr>
              <a:t>Location :</a:t>
            </a:r>
            <a:endParaRPr sz="1800" b="1" i="0" u="none" strike="noStrike" cap="none">
              <a:solidFill>
                <a:srgbClr val="0000FF"/>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800"/>
              <a:buFont typeface="Arial"/>
              <a:buNone/>
            </a:pP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500"/>
              <a:buFont typeface="Arial"/>
              <a:buNone/>
            </a:pPr>
            <a:r>
              <a:rPr lang="en" sz="1500" b="0" i="0" u="none" strike="noStrike" cap="none">
                <a:solidFill>
                  <a:srgbClr val="000000"/>
                </a:solidFill>
                <a:latin typeface="Source Sans Pro"/>
                <a:ea typeface="Source Sans Pro"/>
                <a:cs typeface="Source Sans Pro"/>
                <a:sym typeface="Source Sans Pro"/>
              </a:rPr>
              <a:t>Location 7, Location 1, Location 3 have more attrition </a:t>
            </a:r>
            <a:endParaRPr sz="2200" b="1" i="0" u="none" strike="noStrike" cap="none">
              <a:solidFill>
                <a:schemeClr val="accent2"/>
              </a:solidFill>
              <a:latin typeface="Source Sans Pro"/>
              <a:ea typeface="Source Sans Pro"/>
              <a:cs typeface="Source Sans Pro"/>
              <a:sym typeface="Source Sans Pro"/>
            </a:endParaRPr>
          </a:p>
        </p:txBody>
      </p:sp>
      <p:sp>
        <p:nvSpPr>
          <p:cNvPr id="613" name="Google Shape;613;p18"/>
          <p:cNvSpPr txBox="1"/>
          <p:nvPr/>
        </p:nvSpPr>
        <p:spPr>
          <a:xfrm>
            <a:off x="5971975" y="143067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00000"/>
              </a:lnSpc>
              <a:spcBef>
                <a:spcPts val="400"/>
              </a:spcBef>
              <a:spcAft>
                <a:spcPts val="0"/>
              </a:spcAft>
              <a:buClr>
                <a:srgbClr val="000000"/>
              </a:buClr>
              <a:buSzPts val="1800"/>
              <a:buFont typeface="Arial"/>
              <a:buNone/>
            </a:pPr>
            <a:r>
              <a:rPr lang="en" sz="1800" b="1" i="0" u="none" strike="noStrike" cap="none">
                <a:solidFill>
                  <a:srgbClr val="0000FF"/>
                </a:solidFill>
                <a:latin typeface="Source Sans Pro"/>
                <a:ea typeface="Source Sans Pro"/>
                <a:cs typeface="Source Sans Pro"/>
                <a:sym typeface="Source Sans Pro"/>
              </a:rPr>
              <a:t>Tenure :</a:t>
            </a:r>
            <a:endParaRPr sz="1800" b="1" i="0" u="none" strike="noStrike" cap="none">
              <a:solidFill>
                <a:srgbClr val="0000FF"/>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1800"/>
              <a:buFont typeface="Arial"/>
              <a:buNone/>
            </a:pP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00000"/>
              </a:lnSpc>
              <a:spcBef>
                <a:spcPts val="400"/>
              </a:spcBef>
              <a:spcAft>
                <a:spcPts val="0"/>
              </a:spcAft>
              <a:buClr>
                <a:srgbClr val="000000"/>
              </a:buClr>
              <a:buSzPts val="1500"/>
              <a:buFont typeface="Arial"/>
              <a:buNone/>
            </a:pPr>
            <a:r>
              <a:rPr lang="en" sz="1500" b="0" i="0" u="none" strike="noStrike" cap="none">
                <a:solidFill>
                  <a:srgbClr val="212121"/>
                </a:solidFill>
                <a:latin typeface="Source Sans Pro"/>
                <a:ea typeface="Source Sans Pro"/>
                <a:cs typeface="Source Sans Pro"/>
                <a:sym typeface="Source Sans Pro"/>
              </a:rPr>
              <a:t>Level ½,  SVP/VP ,  Confirmed staff (Part time 4 hours &amp; 6 Hours)</a:t>
            </a:r>
            <a:endParaRPr sz="1500" b="0" i="0" u="none" strike="noStrike" cap="none">
              <a:solidFill>
                <a:srgbClr val="212121"/>
              </a:solidFill>
              <a:latin typeface="Source Sans Pro"/>
              <a:ea typeface="Source Sans Pro"/>
              <a:cs typeface="Source Sans Pro"/>
              <a:sym typeface="Source Sans Pro"/>
            </a:endParaRPr>
          </a:p>
          <a:p>
            <a:pPr marL="0" marR="0" lvl="0" indent="0" algn="ctr" rtl="0">
              <a:lnSpc>
                <a:spcPct val="100000"/>
              </a:lnSpc>
              <a:spcBef>
                <a:spcPts val="400"/>
              </a:spcBef>
              <a:spcAft>
                <a:spcPts val="0"/>
              </a:spcAft>
              <a:buClr>
                <a:srgbClr val="000000"/>
              </a:buClr>
              <a:buSzPts val="1500"/>
              <a:buFont typeface="Arial"/>
              <a:buNone/>
            </a:pPr>
            <a:r>
              <a:rPr lang="en" sz="1500" b="0" i="0" u="none" strike="noStrike" cap="none">
                <a:solidFill>
                  <a:srgbClr val="212121"/>
                </a:solidFill>
                <a:latin typeface="Source Sans Pro"/>
                <a:ea typeface="Source Sans Pro"/>
                <a:cs typeface="Source Sans Pro"/>
                <a:sym typeface="Source Sans Pro"/>
              </a:rPr>
              <a:t>have more tenure than others.</a:t>
            </a: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chemeClr val="dk1"/>
              </a:buClr>
              <a:buSzPts val="1100"/>
              <a:buFont typeface="Arial"/>
              <a:buNone/>
            </a:pP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chemeClr val="dk1"/>
              </a:buClr>
              <a:buSzPts val="1100"/>
              <a:buFont typeface="Arial"/>
              <a:buNone/>
            </a:pPr>
            <a:endParaRPr sz="900" b="1" i="0" u="none" strike="noStrike" cap="none">
              <a:solidFill>
                <a:schemeClr val="dk1"/>
              </a:solidFill>
              <a:latin typeface="Source Sans Pro"/>
              <a:ea typeface="Source Sans Pro"/>
              <a:cs typeface="Source Sans Pro"/>
              <a:sym typeface="Source Sans Pro"/>
            </a:endParaRPr>
          </a:p>
        </p:txBody>
      </p:sp>
      <p:sp>
        <p:nvSpPr>
          <p:cNvPr id="614" name="Google Shape;614;p18"/>
          <p:cNvSpPr txBox="1"/>
          <p:nvPr/>
        </p:nvSpPr>
        <p:spPr>
          <a:xfrm>
            <a:off x="2524375" y="143067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rgbClr val="0000FF"/>
                </a:solidFill>
                <a:latin typeface="Source Sans Pro"/>
                <a:ea typeface="Source Sans Pro"/>
                <a:cs typeface="Source Sans Pro"/>
                <a:sym typeface="Source Sans Pro"/>
              </a:rPr>
              <a:t>Profit centres :</a:t>
            </a:r>
            <a:endParaRPr sz="1800" b="1" i="0" u="none" strike="noStrike" cap="none">
              <a:solidFill>
                <a:srgbClr val="0000FF"/>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Source Sans Pro"/>
                <a:ea typeface="Source Sans Pro"/>
                <a:cs typeface="Source Sans Pro"/>
                <a:sym typeface="Source Sans Pro"/>
              </a:rPr>
              <a:t>PC3 , PC2 and PC1 face more resignation.</a:t>
            </a:r>
            <a:endParaRPr sz="14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40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p:txBody>
      </p:sp>
      <p:grpSp>
        <p:nvGrpSpPr>
          <p:cNvPr id="615" name="Google Shape;615;p18"/>
          <p:cNvGrpSpPr/>
          <p:nvPr/>
        </p:nvGrpSpPr>
        <p:grpSpPr>
          <a:xfrm>
            <a:off x="8561977" y="3732397"/>
            <a:ext cx="233502" cy="171203"/>
            <a:chOff x="4610450" y="3703750"/>
            <a:chExt cx="453050" cy="332175"/>
          </a:xfrm>
        </p:grpSpPr>
        <p:sp>
          <p:nvSpPr>
            <p:cNvPr id="616" name="Google Shape;616;p1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7" name="Google Shape;617;p1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618" name="Google Shape;618;p18"/>
          <p:cNvSpPr txBox="1"/>
          <p:nvPr/>
        </p:nvSpPr>
        <p:spPr>
          <a:xfrm>
            <a:off x="800575" y="143067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400"/>
              <a:buFont typeface="Arial"/>
              <a:buNone/>
            </a:pPr>
            <a:endParaRPr sz="1400" b="1" i="0" u="none" strike="noStrike" cap="none">
              <a:solidFill>
                <a:srgbClr val="0000FF"/>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800"/>
              <a:buFont typeface="Arial"/>
              <a:buNone/>
            </a:pPr>
            <a:r>
              <a:rPr lang="en" sz="1800" b="1" i="0" u="none" strike="noStrike" cap="none">
                <a:solidFill>
                  <a:srgbClr val="0000FF"/>
                </a:solidFill>
                <a:latin typeface="Source Sans Pro"/>
                <a:ea typeface="Source Sans Pro"/>
                <a:cs typeface="Source Sans Pro"/>
                <a:sym typeface="Source Sans Pro"/>
              </a:rPr>
              <a:t>Position Level:</a:t>
            </a:r>
            <a:endParaRPr sz="1800" b="1" i="0" u="none" strike="noStrike" cap="none">
              <a:solidFill>
                <a:srgbClr val="0000FF"/>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Source Sans Pro"/>
                <a:ea typeface="Source Sans Pro"/>
                <a:cs typeface="Source Sans Pro"/>
                <a:sym typeface="Source Sans Pro"/>
              </a:rPr>
              <a:t>More no of resignations is observed at lower levels of Organization like</a:t>
            </a:r>
            <a:endParaRPr sz="1400" b="0" i="0" u="none" strike="noStrike" cap="none">
              <a:solidFill>
                <a:srgbClr val="000000"/>
              </a:solidFill>
              <a:latin typeface="Source Sans Pro"/>
              <a:ea typeface="Source Sans Pro"/>
              <a:cs typeface="Source Sans Pro"/>
              <a:sym typeface="Source Sans Pro"/>
            </a:endParaRPr>
          </a:p>
          <a:p>
            <a:pPr marL="0" marR="0" lvl="0" indent="0" algn="ctr"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Source Sans Pro"/>
                <a:ea typeface="Source Sans Pro"/>
                <a:cs typeface="Source Sans Pro"/>
                <a:sym typeface="Source Sans Pro"/>
              </a:rPr>
              <a:t>Level 8,  Level 7, Level 6 etc</a:t>
            </a:r>
            <a:endParaRPr sz="1400" b="0" i="0" u="none" strike="noStrike" cap="none">
              <a:solidFill>
                <a:srgbClr val="000000"/>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Source Sans Pro"/>
              <a:ea typeface="Source Sans Pro"/>
              <a:cs typeface="Source Sans Pro"/>
              <a:sym typeface="Source Sans Pro"/>
            </a:endParaRPr>
          </a:p>
          <a:p>
            <a:pPr marL="0" marR="0" lvl="0" indent="0" algn="ctr" rtl="0">
              <a:lnSpc>
                <a:spcPct val="115000"/>
              </a:lnSpc>
              <a:spcBef>
                <a:spcPts val="400"/>
              </a:spcBef>
              <a:spcAft>
                <a:spcPts val="0"/>
              </a:spcAft>
              <a:buClr>
                <a:srgbClr val="000000"/>
              </a:buClr>
              <a:buSzPts val="1400"/>
              <a:buFont typeface="Arial"/>
              <a:buNone/>
            </a:pPr>
            <a:endParaRPr sz="1400" b="1" i="0" u="none" strike="noStrike" cap="none">
              <a:solidFill>
                <a:schemeClr val="dk1"/>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9"/>
          <p:cNvSpPr txBox="1">
            <a:spLocks noGrp="1"/>
          </p:cNvSpPr>
          <p:nvPr>
            <p:ph type="ctrTitle"/>
          </p:nvPr>
        </p:nvSpPr>
        <p:spPr>
          <a:xfrm>
            <a:off x="2202125" y="2842775"/>
            <a:ext cx="5214600" cy="175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3600"/>
              <a:buNone/>
            </a:pPr>
            <a:r>
              <a:rPr lang="en"/>
              <a:t>Building a prediction model using Logistic regression &amp; Decision Tree</a:t>
            </a:r>
            <a:endParaRPr/>
          </a:p>
        </p:txBody>
      </p:sp>
      <p:sp>
        <p:nvSpPr>
          <p:cNvPr id="624" name="Google Shape;624;p19"/>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2000" b="1" i="0" u="none" strike="noStrike" cap="none">
                <a:solidFill>
                  <a:schemeClr val="accent2"/>
                </a:solidFill>
                <a:latin typeface="Oswald"/>
                <a:ea typeface="Oswald"/>
                <a:cs typeface="Oswald"/>
                <a:sym typeface="Oswald"/>
              </a:rPr>
              <a:t>2</a:t>
            </a:r>
            <a:endParaRPr sz="12000" b="0" i="0" u="none" strike="noStrike" cap="none">
              <a:solidFill>
                <a:schemeClr val="accent2"/>
              </a:solidFill>
              <a:latin typeface="Arial"/>
              <a:ea typeface="Arial"/>
              <a:cs typeface="Arial"/>
              <a:sym typeface="Arial"/>
            </a:endParaRPr>
          </a:p>
        </p:txBody>
      </p:sp>
      <p:sp>
        <p:nvSpPr>
          <p:cNvPr id="625" name="Google Shape;625;p19"/>
          <p:cNvSpPr txBox="1"/>
          <p:nvPr/>
        </p:nvSpPr>
        <p:spPr>
          <a:xfrm>
            <a:off x="409550" y="927500"/>
            <a:ext cx="27222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9900FF"/>
                </a:solidFill>
                <a:latin typeface="Source Sans Pro"/>
                <a:ea typeface="Source Sans Pro"/>
                <a:cs typeface="Source Sans Pro"/>
                <a:sym typeface="Source Sans Pro"/>
              </a:rPr>
              <a:t>Predictive Analysis</a:t>
            </a:r>
            <a:endParaRPr sz="2200" b="1" i="0" u="none" strike="noStrike" cap="none">
              <a:solidFill>
                <a:srgbClr val="9900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
          <p:cNvSpPr txBox="1">
            <a:spLocks noGrp="1"/>
          </p:cNvSpPr>
          <p:nvPr>
            <p:ph type="ctrTitle" idx="4294967295"/>
          </p:nvPr>
        </p:nvSpPr>
        <p:spPr>
          <a:xfrm>
            <a:off x="1275150" y="447400"/>
            <a:ext cx="6593700" cy="1159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Oswald"/>
              <a:buNone/>
            </a:pPr>
            <a:r>
              <a:rPr lang="en" sz="4200" b="1" i="0" u="none" strike="noStrike" cap="none">
                <a:solidFill>
                  <a:srgbClr val="000000"/>
                </a:solidFill>
                <a:latin typeface="Oswald"/>
                <a:ea typeface="Oswald"/>
                <a:cs typeface="Oswald"/>
                <a:sym typeface="Oswald"/>
              </a:rPr>
              <a:t>Capstone Project Members</a:t>
            </a:r>
            <a:endParaRPr sz="4200" b="1" i="0" u="none" strike="noStrike" cap="none">
              <a:solidFill>
                <a:srgbClr val="000000"/>
              </a:solidFill>
              <a:latin typeface="Oswald"/>
              <a:ea typeface="Oswald"/>
              <a:cs typeface="Oswald"/>
              <a:sym typeface="Oswald"/>
            </a:endParaRPr>
          </a:p>
        </p:txBody>
      </p:sp>
      <p:sp>
        <p:nvSpPr>
          <p:cNvPr id="470" name="Google Shape;470;p2"/>
          <p:cNvSpPr txBox="1">
            <a:spLocks noGrp="1"/>
          </p:cNvSpPr>
          <p:nvPr>
            <p:ph type="subTitle" idx="4294967295"/>
          </p:nvPr>
        </p:nvSpPr>
        <p:spPr>
          <a:xfrm>
            <a:off x="1275150" y="1607199"/>
            <a:ext cx="6593700" cy="1680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600"/>
              </a:spcBef>
              <a:spcAft>
                <a:spcPts val="0"/>
              </a:spcAft>
              <a:buClr>
                <a:schemeClr val="dk1"/>
              </a:buClr>
              <a:buSzPts val="2000"/>
              <a:buFont typeface="Source Sans Pro"/>
              <a:buNone/>
            </a:pPr>
            <a:endParaRPr sz="3600" b="1"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r>
              <a:rPr lang="en" sz="2000" b="0" i="0" u="none" strike="noStrike" cap="none">
                <a:solidFill>
                  <a:schemeClr val="dk1"/>
                </a:solidFill>
                <a:latin typeface="Source Sans Pro"/>
                <a:ea typeface="Source Sans Pro"/>
                <a:cs typeface="Source Sans Pro"/>
                <a:sym typeface="Source Sans Pro"/>
              </a:rPr>
              <a:t>Avtar Singh</a:t>
            </a:r>
            <a:endParaRPr sz="2000" b="0"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r>
              <a:rPr lang="en" sz="2000" b="0" i="0" u="none" strike="noStrike" cap="none">
                <a:solidFill>
                  <a:schemeClr val="dk1"/>
                </a:solidFill>
                <a:latin typeface="Source Sans Pro"/>
                <a:ea typeface="Source Sans Pro"/>
                <a:cs typeface="Source Sans Pro"/>
                <a:sym typeface="Source Sans Pro"/>
              </a:rPr>
              <a:t>Nirmal Tom</a:t>
            </a:r>
            <a:endParaRPr sz="2000" b="0"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r>
              <a:rPr lang="en" sz="2000" b="0" i="0" u="none" strike="noStrike" cap="none">
                <a:solidFill>
                  <a:schemeClr val="dk1"/>
                </a:solidFill>
                <a:latin typeface="Source Sans Pro"/>
                <a:ea typeface="Source Sans Pro"/>
                <a:cs typeface="Source Sans Pro"/>
                <a:sym typeface="Source Sans Pro"/>
              </a:rPr>
              <a:t>Pranav Kd</a:t>
            </a:r>
            <a:endParaRPr sz="2000" b="0" i="0" u="none" strike="noStrike" cap="none">
              <a:solidFill>
                <a:schemeClr val="dk1"/>
              </a:solidFill>
              <a:latin typeface="Source Sans Pro"/>
              <a:ea typeface="Source Sans Pro"/>
              <a:cs typeface="Source Sans Pro"/>
              <a:sym typeface="Source Sans Pro"/>
            </a:endParaRPr>
          </a:p>
          <a:p>
            <a:pPr marL="0" marR="0" lvl="0" indent="0" algn="ctr" rtl="0">
              <a:lnSpc>
                <a:spcPct val="100000"/>
              </a:lnSpc>
              <a:spcBef>
                <a:spcPts val="600"/>
              </a:spcBef>
              <a:spcAft>
                <a:spcPts val="0"/>
              </a:spcAft>
              <a:buClr>
                <a:schemeClr val="dk1"/>
              </a:buClr>
              <a:buSzPts val="2000"/>
              <a:buFont typeface="Source Sans Pro"/>
              <a:buNone/>
            </a:pPr>
            <a:r>
              <a:rPr lang="en" sz="2000" b="0" i="0" u="none" strike="noStrike" cap="none">
                <a:solidFill>
                  <a:schemeClr val="dk1"/>
                </a:solidFill>
                <a:latin typeface="Source Sans Pro"/>
                <a:ea typeface="Source Sans Pro"/>
                <a:cs typeface="Source Sans Pro"/>
                <a:sym typeface="Source Sans Pro"/>
              </a:rPr>
              <a:t>SaiKumar</a:t>
            </a:r>
            <a:endParaRPr sz="3600" b="1" i="0" u="none" strike="noStrike" cap="none">
              <a:solidFill>
                <a:schemeClr val="dk1"/>
              </a:solidFill>
              <a:latin typeface="Source Sans Pro"/>
              <a:ea typeface="Source Sans Pro"/>
              <a:cs typeface="Source Sans Pro"/>
              <a:sym typeface="Source Sans Pro"/>
            </a:endParaRPr>
          </a:p>
        </p:txBody>
      </p:sp>
      <p:sp>
        <p:nvSpPr>
          <p:cNvPr id="471" name="Google Shape;471;p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0"/>
          <p:cNvSpPr txBox="1">
            <a:spLocks noGrp="1"/>
          </p:cNvSpPr>
          <p:nvPr>
            <p:ph type="title"/>
          </p:nvPr>
        </p:nvSpPr>
        <p:spPr>
          <a:xfrm>
            <a:off x="1073700" y="12820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3100">
                <a:solidFill>
                  <a:srgbClr val="000000"/>
                </a:solidFill>
              </a:rPr>
              <a:t>6. ROADMAP FOR MODEL BUILDING</a:t>
            </a:r>
            <a:endParaRPr sz="3100">
              <a:solidFill>
                <a:srgbClr val="000000"/>
              </a:solidFill>
            </a:endParaRPr>
          </a:p>
        </p:txBody>
      </p:sp>
      <p:sp>
        <p:nvSpPr>
          <p:cNvPr id="631" name="Google Shape;631;p2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
        <p:nvSpPr>
          <p:cNvPr id="632" name="Google Shape;632;p2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2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634" name="Google Shape;634;p20"/>
          <p:cNvGrpSpPr/>
          <p:nvPr/>
        </p:nvGrpSpPr>
        <p:grpSpPr>
          <a:xfrm>
            <a:off x="1786339" y="1703401"/>
            <a:ext cx="473400" cy="473400"/>
            <a:chOff x="1786339" y="1703401"/>
            <a:chExt cx="473400" cy="473400"/>
          </a:xfrm>
        </p:grpSpPr>
        <p:sp>
          <p:nvSpPr>
            <p:cNvPr id="635" name="Google Shape;635;p2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36" name="Google Shape;636;p2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1</a:t>
              </a:r>
              <a:endParaRPr sz="600" b="0" i="0" u="none" strike="noStrike" cap="none">
                <a:solidFill>
                  <a:schemeClr val="dk2"/>
                </a:solidFill>
                <a:latin typeface="Source Sans Pro"/>
                <a:ea typeface="Source Sans Pro"/>
                <a:cs typeface="Source Sans Pro"/>
                <a:sym typeface="Source Sans Pro"/>
              </a:endParaRPr>
            </a:p>
          </p:txBody>
        </p:sp>
      </p:grpSp>
      <p:grpSp>
        <p:nvGrpSpPr>
          <p:cNvPr id="637" name="Google Shape;637;p20"/>
          <p:cNvGrpSpPr/>
          <p:nvPr/>
        </p:nvGrpSpPr>
        <p:grpSpPr>
          <a:xfrm>
            <a:off x="3814414" y="1703401"/>
            <a:ext cx="473400" cy="473400"/>
            <a:chOff x="3814414" y="1703401"/>
            <a:chExt cx="473400" cy="473400"/>
          </a:xfrm>
        </p:grpSpPr>
        <p:sp>
          <p:nvSpPr>
            <p:cNvPr id="638" name="Google Shape;638;p2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39" name="Google Shape;639;p2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3</a:t>
              </a:r>
              <a:endParaRPr sz="600" b="0" i="0" u="none" strike="noStrike" cap="none">
                <a:solidFill>
                  <a:schemeClr val="dk2"/>
                </a:solidFill>
                <a:latin typeface="Source Sans Pro"/>
                <a:ea typeface="Source Sans Pro"/>
                <a:cs typeface="Source Sans Pro"/>
                <a:sym typeface="Source Sans Pro"/>
              </a:endParaRPr>
            </a:p>
          </p:txBody>
        </p:sp>
      </p:grpSp>
      <p:grpSp>
        <p:nvGrpSpPr>
          <p:cNvPr id="640" name="Google Shape;640;p20"/>
          <p:cNvGrpSpPr/>
          <p:nvPr/>
        </p:nvGrpSpPr>
        <p:grpSpPr>
          <a:xfrm>
            <a:off x="5842489" y="1703401"/>
            <a:ext cx="473400" cy="473400"/>
            <a:chOff x="5842489" y="1703401"/>
            <a:chExt cx="473400" cy="473400"/>
          </a:xfrm>
        </p:grpSpPr>
        <p:sp>
          <p:nvSpPr>
            <p:cNvPr id="641" name="Google Shape;641;p2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42" name="Google Shape;642;p2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5</a:t>
              </a:r>
              <a:endParaRPr sz="600" b="0" i="0" u="none" strike="noStrike" cap="none">
                <a:solidFill>
                  <a:schemeClr val="dk2"/>
                </a:solidFill>
                <a:latin typeface="Source Sans Pro"/>
                <a:ea typeface="Source Sans Pro"/>
                <a:cs typeface="Source Sans Pro"/>
                <a:sym typeface="Source Sans Pro"/>
              </a:endParaRPr>
            </a:p>
          </p:txBody>
        </p:sp>
      </p:grpSp>
      <p:grpSp>
        <p:nvGrpSpPr>
          <p:cNvPr id="643" name="Google Shape;643;p20"/>
          <p:cNvGrpSpPr/>
          <p:nvPr/>
        </p:nvGrpSpPr>
        <p:grpSpPr>
          <a:xfrm>
            <a:off x="6880814" y="3576300"/>
            <a:ext cx="473400" cy="473400"/>
            <a:chOff x="6880814" y="3576300"/>
            <a:chExt cx="473400" cy="473400"/>
          </a:xfrm>
        </p:grpSpPr>
        <p:sp>
          <p:nvSpPr>
            <p:cNvPr id="644" name="Google Shape;644;p2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45" name="Google Shape;645;p2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6</a:t>
              </a:r>
              <a:endParaRPr sz="600" b="0" i="0" u="none" strike="noStrike" cap="none">
                <a:solidFill>
                  <a:schemeClr val="dk2"/>
                </a:solidFill>
                <a:latin typeface="Source Sans Pro"/>
                <a:ea typeface="Source Sans Pro"/>
                <a:cs typeface="Source Sans Pro"/>
                <a:sym typeface="Source Sans Pro"/>
              </a:endParaRPr>
            </a:p>
          </p:txBody>
        </p:sp>
      </p:grpSp>
      <p:grpSp>
        <p:nvGrpSpPr>
          <p:cNvPr id="646" name="Google Shape;646;p20"/>
          <p:cNvGrpSpPr/>
          <p:nvPr/>
        </p:nvGrpSpPr>
        <p:grpSpPr>
          <a:xfrm>
            <a:off x="4852739" y="3576300"/>
            <a:ext cx="473400" cy="473400"/>
            <a:chOff x="4852739" y="3576300"/>
            <a:chExt cx="473400" cy="473400"/>
          </a:xfrm>
        </p:grpSpPr>
        <p:sp>
          <p:nvSpPr>
            <p:cNvPr id="647" name="Google Shape;647;p2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48" name="Google Shape;648;p2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4</a:t>
              </a:r>
              <a:endParaRPr sz="600" b="0" i="0" u="none" strike="noStrike" cap="none">
                <a:solidFill>
                  <a:schemeClr val="dk2"/>
                </a:solidFill>
                <a:latin typeface="Source Sans Pro"/>
                <a:ea typeface="Source Sans Pro"/>
                <a:cs typeface="Source Sans Pro"/>
                <a:sym typeface="Source Sans Pro"/>
              </a:endParaRPr>
            </a:p>
          </p:txBody>
        </p:sp>
      </p:grpSp>
      <p:grpSp>
        <p:nvGrpSpPr>
          <p:cNvPr id="649" name="Google Shape;649;p20"/>
          <p:cNvGrpSpPr/>
          <p:nvPr/>
        </p:nvGrpSpPr>
        <p:grpSpPr>
          <a:xfrm>
            <a:off x="2824664" y="3576300"/>
            <a:ext cx="473400" cy="473400"/>
            <a:chOff x="2824664" y="3576300"/>
            <a:chExt cx="473400" cy="473400"/>
          </a:xfrm>
        </p:grpSpPr>
        <p:sp>
          <p:nvSpPr>
            <p:cNvPr id="650" name="Google Shape;650;p2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651" name="Google Shape;651;p2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Source Sans Pro"/>
                  <a:ea typeface="Source Sans Pro"/>
                  <a:cs typeface="Source Sans Pro"/>
                  <a:sym typeface="Source Sans Pro"/>
                </a:rPr>
                <a:t>2</a:t>
              </a:r>
              <a:endParaRPr sz="600" b="0" i="0" u="none" strike="noStrike" cap="none">
                <a:solidFill>
                  <a:schemeClr val="dk2"/>
                </a:solidFill>
                <a:latin typeface="Source Sans Pro"/>
                <a:ea typeface="Source Sans Pro"/>
                <a:cs typeface="Source Sans Pro"/>
                <a:sym typeface="Source Sans Pro"/>
              </a:endParaRPr>
            </a:p>
          </p:txBody>
        </p:sp>
      </p:grpSp>
      <p:sp>
        <p:nvSpPr>
          <p:cNvPr id="652" name="Google Shape;652;p2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SEGREGATING</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a:solidFill>
                <a:srgbClr val="0000FF"/>
              </a:solidFill>
              <a:latin typeface="Oswald"/>
              <a:ea typeface="Oswald"/>
              <a:cs typeface="Oswald"/>
              <a:sym typeface="Oswald"/>
            </a:endParaRPr>
          </a:p>
        </p:txBody>
      </p:sp>
      <p:sp>
        <p:nvSpPr>
          <p:cNvPr id="653" name="Google Shape;653;p2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DIMENSIONALITY REDUCTION</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rgbClr val="0000FF"/>
              </a:solidFill>
              <a:latin typeface="Oswald"/>
              <a:ea typeface="Oswald"/>
              <a:cs typeface="Oswald"/>
              <a:sym typeface="Oswald"/>
            </a:endParaRPr>
          </a:p>
        </p:txBody>
      </p:sp>
      <p:sp>
        <p:nvSpPr>
          <p:cNvPr id="654" name="Google Shape;654;p2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MODEL DEVELOPMENT</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FF"/>
              </a:solidFill>
              <a:latin typeface="Oswald"/>
              <a:ea typeface="Oswald"/>
              <a:cs typeface="Oswald"/>
              <a:sym typeface="Oswald"/>
            </a:endParaRPr>
          </a:p>
        </p:txBody>
      </p:sp>
      <p:sp>
        <p:nvSpPr>
          <p:cNvPr id="655" name="Google Shape;655;p20"/>
          <p:cNvSpPr txBox="1"/>
          <p:nvPr/>
        </p:nvSpPr>
        <p:spPr>
          <a:xfrm>
            <a:off x="2176100" y="3881300"/>
            <a:ext cx="1794600" cy="7158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chemeClr val="dk1"/>
              </a:buClr>
              <a:buSzPts val="1400"/>
              <a:buFont typeface="Calibri"/>
              <a:buNone/>
            </a:pPr>
            <a:r>
              <a:rPr lang="en" sz="1200" b="1">
                <a:solidFill>
                  <a:srgbClr val="0000FF"/>
                </a:solidFill>
                <a:latin typeface="Oswald"/>
                <a:ea typeface="Oswald"/>
                <a:cs typeface="Oswald"/>
                <a:sym typeface="Oswald"/>
              </a:rPr>
              <a:t>Feature Engg:</a:t>
            </a:r>
            <a:endParaRPr sz="1200" b="1">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PREPROCESSING</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900"/>
              <a:buFont typeface="Arial"/>
              <a:buNone/>
            </a:pPr>
            <a:endParaRPr sz="1200" b="0" i="0" u="none" strike="noStrike" cap="none">
              <a:solidFill>
                <a:srgbClr val="0000FF"/>
              </a:solidFill>
              <a:latin typeface="Oswald"/>
              <a:ea typeface="Oswald"/>
              <a:cs typeface="Oswald"/>
              <a:sym typeface="Oswald"/>
            </a:endParaRPr>
          </a:p>
        </p:txBody>
      </p:sp>
      <p:sp>
        <p:nvSpPr>
          <p:cNvPr id="656" name="Google Shape;656;p2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FEATURE SELECTION</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FF"/>
              </a:solidFill>
              <a:latin typeface="Oswald"/>
              <a:ea typeface="Oswald"/>
              <a:cs typeface="Oswald"/>
              <a:sym typeface="Oswald"/>
            </a:endParaRPr>
          </a:p>
        </p:txBody>
      </p:sp>
      <p:sp>
        <p:nvSpPr>
          <p:cNvPr id="657" name="Google Shape;657;p2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rgbClr val="0000FF"/>
                </a:solidFill>
                <a:latin typeface="Oswald"/>
                <a:ea typeface="Oswald"/>
                <a:cs typeface="Oswald"/>
                <a:sym typeface="Oswald"/>
              </a:rPr>
              <a:t>MODEL PERFORMANCE</a:t>
            </a:r>
            <a:endParaRPr sz="1200" b="1" i="0" u="none" strike="noStrike" cap="none">
              <a:solidFill>
                <a:srgbClr val="0000FF"/>
              </a:solidFill>
              <a:latin typeface="Oswald"/>
              <a:ea typeface="Oswald"/>
              <a:cs typeface="Oswald"/>
              <a:sym typeface="Oswald"/>
            </a:endParaRPr>
          </a:p>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F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2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500">
                <a:solidFill>
                  <a:srgbClr val="000000"/>
                </a:solidFill>
                <a:highlight>
                  <a:srgbClr val="FFFFFF"/>
                </a:highlight>
              </a:rPr>
              <a:t>Segregating Into Train, Validation and Test datasets</a:t>
            </a:r>
            <a:endParaRPr sz="2500">
              <a:solidFill>
                <a:srgbClr val="000000"/>
              </a:solidFill>
            </a:endParaRPr>
          </a:p>
        </p:txBody>
      </p:sp>
      <p:sp>
        <p:nvSpPr>
          <p:cNvPr id="663" name="Google Shape;663;p2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664" name="Google Shape;664;p21"/>
          <p:cNvSpPr/>
          <p:nvPr/>
        </p:nvSpPr>
        <p:spPr>
          <a:xfrm>
            <a:off x="7480350" y="2144125"/>
            <a:ext cx="1481700" cy="1300800"/>
          </a:xfrm>
          <a:prstGeom prst="homePlate">
            <a:avLst>
              <a:gd name="adj" fmla="val 30564"/>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600">
                <a:solidFill>
                  <a:schemeClr val="lt1"/>
                </a:solidFill>
                <a:latin typeface="Source Sans Pro"/>
                <a:ea typeface="Source Sans Pro"/>
                <a:cs typeface="Source Sans Pro"/>
                <a:sym typeface="Source Sans Pro"/>
              </a:rPr>
              <a:t>Attribute Relevance Analysis</a:t>
            </a:r>
            <a:endParaRPr sz="1600" b="0" i="0" u="none" strike="noStrike" cap="none">
              <a:solidFill>
                <a:schemeClr val="lt1"/>
              </a:solidFill>
              <a:latin typeface="Source Sans Pro"/>
              <a:ea typeface="Source Sans Pro"/>
              <a:cs typeface="Source Sans Pro"/>
              <a:sym typeface="Source Sans Pro"/>
            </a:endParaRPr>
          </a:p>
        </p:txBody>
      </p:sp>
      <p:sp>
        <p:nvSpPr>
          <p:cNvPr id="665" name="Google Shape;665;p21"/>
          <p:cNvSpPr/>
          <p:nvPr/>
        </p:nvSpPr>
        <p:spPr>
          <a:xfrm>
            <a:off x="4962825" y="2527350"/>
            <a:ext cx="2204400" cy="393600"/>
          </a:xfrm>
          <a:prstGeom prst="homePlate">
            <a:avLst>
              <a:gd name="adj" fmla="val 32030"/>
            </a:avLst>
          </a:prstGeom>
          <a:solidFill>
            <a:srgbClr val="93C47D"/>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Source Sans Pro"/>
                <a:ea typeface="Source Sans Pro"/>
                <a:cs typeface="Source Sans Pro"/>
                <a:sym typeface="Source Sans Pro"/>
              </a:rPr>
              <a:t>TEST SET ( 15% )</a:t>
            </a:r>
            <a:endParaRPr sz="1600" b="0" i="0" u="none" strike="noStrike" cap="none">
              <a:solidFill>
                <a:schemeClr val="lt1"/>
              </a:solidFill>
              <a:latin typeface="Source Sans Pro"/>
              <a:ea typeface="Source Sans Pro"/>
              <a:cs typeface="Source Sans Pro"/>
              <a:sym typeface="Source Sans Pro"/>
            </a:endParaRPr>
          </a:p>
        </p:txBody>
      </p:sp>
      <p:sp>
        <p:nvSpPr>
          <p:cNvPr id="666" name="Google Shape;666;p21"/>
          <p:cNvSpPr/>
          <p:nvPr/>
        </p:nvSpPr>
        <p:spPr>
          <a:xfrm>
            <a:off x="3047625" y="2527350"/>
            <a:ext cx="2133000" cy="393600"/>
          </a:xfrm>
          <a:prstGeom prst="homePlate">
            <a:avLst>
              <a:gd name="adj" fmla="val 32030"/>
            </a:avLst>
          </a:prstGeom>
          <a:solidFill>
            <a:srgbClr val="4A86E8"/>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lt1"/>
                </a:solidFill>
                <a:latin typeface="Source Sans Pro"/>
                <a:ea typeface="Source Sans Pro"/>
                <a:cs typeface="Source Sans Pro"/>
                <a:sym typeface="Source Sans Pro"/>
              </a:rPr>
              <a:t>VALIDATION SET ( 15 %</a:t>
            </a:r>
            <a:r>
              <a:rPr lang="en" sz="1300">
                <a:solidFill>
                  <a:schemeClr val="lt1"/>
                </a:solidFill>
                <a:latin typeface="Source Sans Pro"/>
                <a:ea typeface="Source Sans Pro"/>
                <a:cs typeface="Source Sans Pro"/>
                <a:sym typeface="Source Sans Pro"/>
              </a:rPr>
              <a:t>)</a:t>
            </a:r>
            <a:endParaRPr sz="1300" b="0" i="0" u="none" strike="noStrike" cap="none">
              <a:solidFill>
                <a:schemeClr val="lt1"/>
              </a:solidFill>
              <a:latin typeface="Source Sans Pro"/>
              <a:ea typeface="Source Sans Pro"/>
              <a:cs typeface="Source Sans Pro"/>
              <a:sym typeface="Source Sans Pro"/>
            </a:endParaRPr>
          </a:p>
        </p:txBody>
      </p:sp>
      <p:sp>
        <p:nvSpPr>
          <p:cNvPr id="667" name="Google Shape;667;p21"/>
          <p:cNvSpPr/>
          <p:nvPr/>
        </p:nvSpPr>
        <p:spPr>
          <a:xfrm>
            <a:off x="1794451"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Source Sans Pro"/>
                <a:ea typeface="Source Sans Pro"/>
                <a:cs typeface="Source Sans Pro"/>
                <a:sym typeface="Source Sans Pro"/>
              </a:rPr>
              <a:t>MAR</a:t>
            </a:r>
            <a:endParaRPr sz="1000" b="0" i="0" u="none" strike="noStrike" cap="none">
              <a:solidFill>
                <a:schemeClr val="lt1"/>
              </a:solidFill>
              <a:latin typeface="Source Sans Pro"/>
              <a:ea typeface="Source Sans Pro"/>
              <a:cs typeface="Source Sans Pro"/>
              <a:sym typeface="Source Sans Pro"/>
            </a:endParaRPr>
          </a:p>
        </p:txBody>
      </p:sp>
      <p:sp>
        <p:nvSpPr>
          <p:cNvPr id="668" name="Google Shape;668;p21"/>
          <p:cNvSpPr/>
          <p:nvPr/>
        </p:nvSpPr>
        <p:spPr>
          <a:xfrm>
            <a:off x="1134367" y="252735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lt1"/>
                </a:solidFill>
                <a:latin typeface="Source Sans Pro"/>
                <a:ea typeface="Source Sans Pro"/>
                <a:cs typeface="Source Sans Pro"/>
                <a:sym typeface="Source Sans Pro"/>
              </a:rPr>
              <a:t>FEB</a:t>
            </a:r>
            <a:endParaRPr sz="1000" b="0" i="0" u="none" strike="noStrike" cap="none">
              <a:solidFill>
                <a:schemeClr val="lt1"/>
              </a:solidFill>
              <a:latin typeface="Source Sans Pro"/>
              <a:ea typeface="Source Sans Pro"/>
              <a:cs typeface="Source Sans Pro"/>
              <a:sym typeface="Source Sans Pro"/>
            </a:endParaRPr>
          </a:p>
        </p:txBody>
      </p:sp>
      <p:sp>
        <p:nvSpPr>
          <p:cNvPr id="669" name="Google Shape;669;p21"/>
          <p:cNvSpPr/>
          <p:nvPr/>
        </p:nvSpPr>
        <p:spPr>
          <a:xfrm>
            <a:off x="474250" y="2527350"/>
            <a:ext cx="2742000" cy="393600"/>
          </a:xfrm>
          <a:prstGeom prst="homePlate">
            <a:avLst>
              <a:gd name="adj" fmla="val 32030"/>
            </a:avLst>
          </a:prstGeom>
          <a:solidFill>
            <a:srgbClr val="FF9900"/>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100" b="0" i="0" u="none" strike="noStrike" cap="none">
                <a:solidFill>
                  <a:schemeClr val="lt1"/>
                </a:solidFill>
                <a:latin typeface="Source Sans Pro"/>
                <a:ea typeface="Source Sans Pro"/>
                <a:cs typeface="Source Sans Pro"/>
                <a:sym typeface="Source Sans Pro"/>
              </a:rPr>
              <a:t>TRAIN SET (70 %)</a:t>
            </a:r>
            <a:endParaRPr sz="2100" b="0" i="0" u="none" strike="noStrike" cap="none">
              <a:solidFill>
                <a:schemeClr val="lt1"/>
              </a:solidFill>
              <a:latin typeface="Source Sans Pro"/>
              <a:ea typeface="Source Sans Pro"/>
              <a:cs typeface="Source Sans Pro"/>
              <a:sym typeface="Source Sans Pro"/>
            </a:endParaRPr>
          </a:p>
        </p:txBody>
      </p:sp>
      <p:cxnSp>
        <p:nvCxnSpPr>
          <p:cNvPr id="670" name="Google Shape;670;p21"/>
          <p:cNvCxnSpPr/>
          <p:nvPr/>
        </p:nvCxnSpPr>
        <p:spPr>
          <a:xfrm rot="-5400000">
            <a:off x="764950" y="2089850"/>
            <a:ext cx="626400" cy="445800"/>
          </a:xfrm>
          <a:prstGeom prst="bentConnector3">
            <a:avLst>
              <a:gd name="adj1" fmla="val 50000"/>
            </a:avLst>
          </a:prstGeom>
          <a:noFill/>
          <a:ln w="28575" cap="flat" cmpd="sng">
            <a:solidFill>
              <a:srgbClr val="FF9900"/>
            </a:solidFill>
            <a:prstDash val="solid"/>
            <a:round/>
            <a:headEnd type="none" w="sm" len="sm"/>
            <a:tailEnd type="diamond" w="med" len="med"/>
          </a:ln>
        </p:spPr>
      </p:cxnSp>
      <p:cxnSp>
        <p:nvCxnSpPr>
          <p:cNvPr id="671" name="Google Shape;671;p21"/>
          <p:cNvCxnSpPr/>
          <p:nvPr/>
        </p:nvCxnSpPr>
        <p:spPr>
          <a:xfrm rot="5400000">
            <a:off x="4107675" y="2782575"/>
            <a:ext cx="1047900" cy="662400"/>
          </a:xfrm>
          <a:prstGeom prst="bentConnector3">
            <a:avLst>
              <a:gd name="adj1" fmla="val 50000"/>
            </a:avLst>
          </a:prstGeom>
          <a:noFill/>
          <a:ln w="28575" cap="flat" cmpd="sng">
            <a:solidFill>
              <a:srgbClr val="4A86E8"/>
            </a:solidFill>
            <a:prstDash val="solid"/>
            <a:round/>
            <a:headEnd type="none" w="sm" len="sm"/>
            <a:tailEnd type="diamond" w="med" len="med"/>
          </a:ln>
        </p:spPr>
      </p:cxnSp>
      <p:sp>
        <p:nvSpPr>
          <p:cNvPr id="672" name="Google Shape;672;p21"/>
          <p:cNvSpPr txBox="1"/>
          <p:nvPr/>
        </p:nvSpPr>
        <p:spPr>
          <a:xfrm>
            <a:off x="795025" y="1421400"/>
            <a:ext cx="2264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X_train shape: (777, 24)</a:t>
            </a:r>
            <a:endParaRPr sz="15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y_train shape: (777,)</a:t>
            </a:r>
            <a:endParaRPr sz="1500" b="0" i="0" u="none" strike="noStrike" cap="none">
              <a:solidFill>
                <a:srgbClr val="000000"/>
              </a:solidFill>
              <a:latin typeface="Source Sans Pro"/>
              <a:ea typeface="Source Sans Pro"/>
              <a:cs typeface="Source Sans Pro"/>
              <a:sym typeface="Source Sans Pro"/>
            </a:endParaRPr>
          </a:p>
        </p:txBody>
      </p:sp>
      <p:sp>
        <p:nvSpPr>
          <p:cNvPr id="673" name="Google Shape;673;p21"/>
          <p:cNvSpPr txBox="1"/>
          <p:nvPr/>
        </p:nvSpPr>
        <p:spPr>
          <a:xfrm>
            <a:off x="2454525" y="3637725"/>
            <a:ext cx="23484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X_valid shape: (167, 24)</a:t>
            </a:r>
            <a:endParaRPr sz="15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y_valid shape: (167,)</a:t>
            </a:r>
            <a:endParaRPr sz="1500" b="0" i="0" u="none" strike="noStrike" cap="none">
              <a:solidFill>
                <a:srgbClr val="000000"/>
              </a:solidFill>
              <a:latin typeface="Source Sans Pro"/>
              <a:ea typeface="Source Sans Pro"/>
              <a:cs typeface="Source Sans Pro"/>
              <a:sym typeface="Source Sans Pro"/>
            </a:endParaRPr>
          </a:p>
        </p:txBody>
      </p:sp>
      <p:sp>
        <p:nvSpPr>
          <p:cNvPr id="674" name="Google Shape;674;p21"/>
          <p:cNvSpPr txBox="1"/>
          <p:nvPr/>
        </p:nvSpPr>
        <p:spPr>
          <a:xfrm>
            <a:off x="6185400" y="3601650"/>
            <a:ext cx="23484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X_test shape: (167, 24)</a:t>
            </a:r>
            <a:endParaRPr sz="15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1500"/>
              <a:buFont typeface="Arial"/>
              <a:buNone/>
            </a:pPr>
            <a:r>
              <a:rPr lang="en" sz="1500" b="0" i="0" u="none" strike="noStrike" cap="none">
                <a:solidFill>
                  <a:srgbClr val="212121"/>
                </a:solidFill>
                <a:highlight>
                  <a:srgbClr val="FFFFFF"/>
                </a:highlight>
                <a:latin typeface="Source Sans Pro"/>
                <a:ea typeface="Source Sans Pro"/>
                <a:cs typeface="Source Sans Pro"/>
                <a:sym typeface="Source Sans Pro"/>
              </a:rPr>
              <a:t>y_test shape: (167,)</a:t>
            </a:r>
            <a:endParaRPr sz="1500" b="0" i="0" u="none" strike="noStrike" cap="none">
              <a:solidFill>
                <a:srgbClr val="000000"/>
              </a:solidFill>
              <a:latin typeface="Source Sans Pro"/>
              <a:ea typeface="Source Sans Pro"/>
              <a:cs typeface="Source Sans Pro"/>
              <a:sym typeface="Source Sans Pro"/>
            </a:endParaRPr>
          </a:p>
        </p:txBody>
      </p:sp>
      <p:cxnSp>
        <p:nvCxnSpPr>
          <p:cNvPr id="675" name="Google Shape;675;p21"/>
          <p:cNvCxnSpPr/>
          <p:nvPr/>
        </p:nvCxnSpPr>
        <p:spPr>
          <a:xfrm rot="-5400000" flipH="1">
            <a:off x="5679475" y="2788625"/>
            <a:ext cx="1011900" cy="879300"/>
          </a:xfrm>
          <a:prstGeom prst="bentConnector3">
            <a:avLst>
              <a:gd name="adj1" fmla="val 50000"/>
            </a:avLst>
          </a:prstGeom>
          <a:noFill/>
          <a:ln w="28575" cap="flat" cmpd="sng">
            <a:solidFill>
              <a:srgbClr val="93C47D"/>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2"/>
          <p:cNvSpPr txBox="1">
            <a:spLocks noGrp="1"/>
          </p:cNvSpPr>
          <p:nvPr>
            <p:ph type="title"/>
          </p:nvPr>
        </p:nvSpPr>
        <p:spPr>
          <a:xfrm>
            <a:off x="3132450" y="207425"/>
            <a:ext cx="2879100" cy="62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500">
                <a:solidFill>
                  <a:srgbClr val="212121"/>
                </a:solidFill>
                <a:highlight>
                  <a:srgbClr val="FFFFFF"/>
                </a:highlight>
              </a:rPr>
              <a:t>Pre-Processing</a:t>
            </a:r>
            <a:endParaRPr sz="2500"/>
          </a:p>
        </p:txBody>
      </p:sp>
      <p:sp>
        <p:nvSpPr>
          <p:cNvPr id="681" name="Google Shape;681;p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22</a:t>
            </a:fld>
            <a:endParaRPr/>
          </a:p>
        </p:txBody>
      </p:sp>
      <p:grpSp>
        <p:nvGrpSpPr>
          <p:cNvPr id="682" name="Google Shape;682;p22"/>
          <p:cNvGrpSpPr/>
          <p:nvPr/>
        </p:nvGrpSpPr>
        <p:grpSpPr>
          <a:xfrm>
            <a:off x="3503986" y="833831"/>
            <a:ext cx="1568674" cy="1530032"/>
            <a:chOff x="1649412" y="927100"/>
            <a:chExt cx="5011737" cy="5016500"/>
          </a:xfrm>
        </p:grpSpPr>
        <p:sp>
          <p:nvSpPr>
            <p:cNvPr id="683" name="Google Shape;683;p22"/>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4" name="Google Shape;684;p22"/>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5" name="Google Shape;685;p22"/>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cxnSp>
        <p:nvCxnSpPr>
          <p:cNvPr id="686" name="Google Shape;686;p22"/>
          <p:cNvCxnSpPr/>
          <p:nvPr/>
        </p:nvCxnSpPr>
        <p:spPr>
          <a:xfrm rot="10800000">
            <a:off x="2119975" y="1313050"/>
            <a:ext cx="1722600" cy="337200"/>
          </a:xfrm>
          <a:prstGeom prst="curvedConnector3">
            <a:avLst>
              <a:gd name="adj1" fmla="val 50000"/>
            </a:avLst>
          </a:prstGeom>
          <a:noFill/>
          <a:ln w="38100" cap="flat" cmpd="sng">
            <a:solidFill>
              <a:srgbClr val="00CEF6"/>
            </a:solidFill>
            <a:prstDash val="solid"/>
            <a:round/>
            <a:headEnd type="oval" w="med" len="med"/>
            <a:tailEnd type="oval" w="med" len="med"/>
          </a:ln>
        </p:spPr>
      </p:cxnSp>
      <p:sp>
        <p:nvSpPr>
          <p:cNvPr id="687" name="Google Shape;687;p22"/>
          <p:cNvSpPr txBox="1"/>
          <p:nvPr/>
        </p:nvSpPr>
        <p:spPr>
          <a:xfrm>
            <a:off x="252950" y="1023875"/>
            <a:ext cx="2421300" cy="13023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700"/>
              </a:spcBef>
              <a:spcAft>
                <a:spcPts val="700"/>
              </a:spcAft>
              <a:buClr>
                <a:srgbClr val="000000"/>
              </a:buClr>
              <a:buSzPts val="2200"/>
              <a:buFont typeface="Arial"/>
              <a:buNone/>
            </a:pPr>
            <a:r>
              <a:rPr lang="en" sz="2200" b="1" i="0" u="none" strike="noStrike" cap="none">
                <a:solidFill>
                  <a:schemeClr val="accent1"/>
                </a:solidFill>
                <a:highlight>
                  <a:srgbClr val="FFFFFF"/>
                </a:highlight>
                <a:latin typeface="Source Sans Pro"/>
                <a:ea typeface="Source Sans Pro"/>
                <a:cs typeface="Source Sans Pro"/>
                <a:sym typeface="Source Sans Pro"/>
              </a:rPr>
              <a:t>Feature </a:t>
            </a:r>
            <a:r>
              <a:rPr lang="en" sz="2200" b="1">
                <a:solidFill>
                  <a:schemeClr val="accent1"/>
                </a:solidFill>
                <a:highlight>
                  <a:srgbClr val="FFFFFF"/>
                </a:highlight>
                <a:latin typeface="Source Sans Pro"/>
                <a:ea typeface="Source Sans Pro"/>
                <a:cs typeface="Source Sans Pro"/>
                <a:sym typeface="Source Sans Pro"/>
              </a:rPr>
              <a:t>EXtraction using WOE scores</a:t>
            </a:r>
            <a:endParaRPr sz="2200" b="1" i="0" u="none" strike="noStrike" cap="none">
              <a:solidFill>
                <a:schemeClr val="accent1"/>
              </a:solidFill>
              <a:latin typeface="Source Sans Pro"/>
              <a:ea typeface="Source Sans Pro"/>
              <a:cs typeface="Source Sans Pro"/>
              <a:sym typeface="Source Sans Pro"/>
            </a:endParaRPr>
          </a:p>
        </p:txBody>
      </p:sp>
      <p:sp>
        <p:nvSpPr>
          <p:cNvPr id="688" name="Google Shape;688;p22"/>
          <p:cNvSpPr txBox="1"/>
          <p:nvPr/>
        </p:nvSpPr>
        <p:spPr>
          <a:xfrm>
            <a:off x="5902375" y="733400"/>
            <a:ext cx="3156000" cy="100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Clr>
                <a:srgbClr val="000000"/>
              </a:buClr>
              <a:buSzPts val="2200"/>
              <a:buFont typeface="Arial"/>
              <a:buNone/>
            </a:pPr>
            <a:r>
              <a:rPr lang="en" sz="2200" b="1" i="0" u="none" strike="noStrike" cap="none">
                <a:solidFill>
                  <a:schemeClr val="accent2"/>
                </a:solidFill>
                <a:highlight>
                  <a:srgbClr val="FFFFFF"/>
                </a:highlight>
                <a:latin typeface="Source Sans Pro"/>
                <a:ea typeface="Source Sans Pro"/>
                <a:cs typeface="Source Sans Pro"/>
                <a:sym typeface="Source Sans Pro"/>
              </a:rPr>
              <a:t>Feature Scaling</a:t>
            </a:r>
            <a:endParaRPr sz="2200" b="1" i="0" u="none" strike="noStrike" cap="none">
              <a:solidFill>
                <a:schemeClr val="accent2"/>
              </a:solidFill>
              <a:highlight>
                <a:srgbClr val="FFFFFF"/>
              </a:highlight>
              <a:latin typeface="Source Sans Pro"/>
              <a:ea typeface="Source Sans Pro"/>
              <a:cs typeface="Source Sans Pro"/>
              <a:sym typeface="Source Sans Pro"/>
            </a:endParaRPr>
          </a:p>
          <a:p>
            <a:pPr marL="0" marR="0" lvl="0" indent="0" algn="l" rtl="0">
              <a:lnSpc>
                <a:spcPct val="115000"/>
              </a:lnSpc>
              <a:spcBef>
                <a:spcPts val="700"/>
              </a:spcBef>
              <a:spcAft>
                <a:spcPts val="700"/>
              </a:spcAft>
              <a:buClr>
                <a:srgbClr val="000000"/>
              </a:buClr>
              <a:buSzPts val="2200"/>
              <a:buFont typeface="Arial"/>
              <a:buNone/>
            </a:pPr>
            <a:r>
              <a:rPr lang="en" sz="2200" b="1" i="0" u="none" strike="noStrike" cap="none">
                <a:solidFill>
                  <a:schemeClr val="accent2"/>
                </a:solidFill>
                <a:highlight>
                  <a:srgbClr val="FFFFFF"/>
                </a:highlight>
                <a:latin typeface="Source Sans Pro"/>
                <a:ea typeface="Source Sans Pro"/>
                <a:cs typeface="Source Sans Pro"/>
                <a:sym typeface="Source Sans Pro"/>
              </a:rPr>
              <a:t>(Using MinMax Scaler)</a:t>
            </a:r>
            <a:endParaRPr sz="2200" b="1" i="0" u="none" strike="noStrike" cap="none">
              <a:solidFill>
                <a:schemeClr val="accent2"/>
              </a:solidFill>
              <a:latin typeface="Source Sans Pro"/>
              <a:ea typeface="Source Sans Pro"/>
              <a:cs typeface="Source Sans Pro"/>
              <a:sym typeface="Source Sans Pro"/>
            </a:endParaRPr>
          </a:p>
        </p:txBody>
      </p:sp>
      <p:sp>
        <p:nvSpPr>
          <p:cNvPr id="689" name="Google Shape;689;p22"/>
          <p:cNvSpPr txBox="1"/>
          <p:nvPr/>
        </p:nvSpPr>
        <p:spPr>
          <a:xfrm>
            <a:off x="6673300" y="1736000"/>
            <a:ext cx="2120400" cy="2876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Total_Available_Hours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Total_Work_Hours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Total_Leave_Hours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Total_Training_Hours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Total_BD_Hours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Total_NC_Hours</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Total_Utilization%</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TotalNonbilled</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304800" algn="l" rtl="0">
              <a:lnSpc>
                <a:spcPct val="135714"/>
              </a:lnSpc>
              <a:spcBef>
                <a:spcPts val="0"/>
              </a:spcBef>
              <a:spcAft>
                <a:spcPts val="0"/>
              </a:spcAft>
              <a:buClr>
                <a:srgbClr val="000000"/>
              </a:buClr>
              <a:buSzPts val="1200"/>
              <a:buFont typeface="Source Sans Pro"/>
              <a:buChar char="●"/>
            </a:pPr>
            <a:r>
              <a:rPr lang="en" sz="1200" b="0" i="0" u="none" strike="noStrike" cap="none">
                <a:solidFill>
                  <a:srgbClr val="000000"/>
                </a:solidFill>
                <a:highlight>
                  <a:srgbClr val="FFFFFE"/>
                </a:highlight>
                <a:latin typeface="Source Sans Pro"/>
                <a:ea typeface="Source Sans Pro"/>
                <a:cs typeface="Source Sans Pro"/>
                <a:sym typeface="Source Sans Pro"/>
              </a:rPr>
              <a:t>Last_Supervisor_count</a:t>
            </a:r>
            <a:endParaRPr sz="12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Source Sans Pro"/>
              <a:ea typeface="Source Sans Pro"/>
              <a:cs typeface="Source Sans Pro"/>
              <a:sym typeface="Source Sans Pro"/>
            </a:endParaRPr>
          </a:p>
        </p:txBody>
      </p:sp>
      <p:sp>
        <p:nvSpPr>
          <p:cNvPr id="690" name="Google Shape;690;p22"/>
          <p:cNvSpPr txBox="1"/>
          <p:nvPr/>
        </p:nvSpPr>
        <p:spPr>
          <a:xfrm>
            <a:off x="3257300" y="2462863"/>
            <a:ext cx="2339100" cy="523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2200"/>
              <a:buFont typeface="Arial"/>
              <a:buNone/>
            </a:pPr>
            <a:r>
              <a:rPr lang="en" sz="2200" b="1" i="0" u="none" strike="noStrike" cap="none">
                <a:solidFill>
                  <a:schemeClr val="accent3"/>
                </a:solidFill>
                <a:highlight>
                  <a:srgbClr val="FFFFFF"/>
                </a:highlight>
                <a:latin typeface="Source Sans Pro"/>
                <a:ea typeface="Source Sans Pro"/>
                <a:cs typeface="Source Sans Pro"/>
                <a:sym typeface="Source Sans Pro"/>
              </a:rPr>
              <a:t>Feature Encoding</a:t>
            </a:r>
            <a:endParaRPr sz="2200" b="1" i="0" u="none" strike="noStrike" cap="none">
              <a:solidFill>
                <a:schemeClr val="accent3"/>
              </a:solidFill>
              <a:latin typeface="Source Sans Pro"/>
              <a:ea typeface="Source Sans Pro"/>
              <a:cs typeface="Source Sans Pro"/>
              <a:sym typeface="Source Sans Pro"/>
            </a:endParaRPr>
          </a:p>
        </p:txBody>
      </p:sp>
      <p:cxnSp>
        <p:nvCxnSpPr>
          <p:cNvPr id="691" name="Google Shape;691;p22"/>
          <p:cNvCxnSpPr/>
          <p:nvPr/>
        </p:nvCxnSpPr>
        <p:spPr>
          <a:xfrm flipH="1">
            <a:off x="4842250" y="734775"/>
            <a:ext cx="1397400" cy="927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692" name="Google Shape;692;p22"/>
          <p:cNvSpPr txBox="1"/>
          <p:nvPr/>
        </p:nvSpPr>
        <p:spPr>
          <a:xfrm>
            <a:off x="3285675" y="2903025"/>
            <a:ext cx="2879100" cy="1973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Clr>
                <a:srgbClr val="000000"/>
              </a:buClr>
              <a:buSzPts val="1200"/>
              <a:buFont typeface="Arial"/>
              <a:buNone/>
            </a:pPr>
            <a:r>
              <a:rPr lang="en" sz="900" b="0" i="0" u="none" strike="noStrike" cap="none">
                <a:solidFill>
                  <a:srgbClr val="212121"/>
                </a:solidFill>
                <a:highlight>
                  <a:srgbClr val="FFFFFF"/>
                </a:highlight>
                <a:latin typeface="Source Sans Pro"/>
                <a:ea typeface="Source Sans Pro"/>
                <a:cs typeface="Source Sans Pro"/>
                <a:sym typeface="Source Sans Pro"/>
              </a:rPr>
              <a:t>Label Encoding using Map Function </a:t>
            </a:r>
            <a:endParaRPr sz="9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85750" algn="l" rtl="0">
              <a:lnSpc>
                <a:spcPct val="115000"/>
              </a:lnSpc>
              <a:spcBef>
                <a:spcPts val="700"/>
              </a:spcBef>
              <a:spcAft>
                <a:spcPts val="0"/>
              </a:spcAft>
              <a:buClr>
                <a:srgbClr val="000000"/>
              </a:buClr>
              <a:buSzPts val="900"/>
              <a:buFont typeface="Source Sans Pro"/>
              <a:buChar char="●"/>
            </a:pPr>
            <a:r>
              <a:rPr lang="en" sz="900" b="0" i="0" u="none" strike="noStrike" cap="none">
                <a:solidFill>
                  <a:srgbClr val="000000"/>
                </a:solidFill>
                <a:highlight>
                  <a:srgbClr val="FFFFFE"/>
                </a:highlight>
                <a:latin typeface="Source Sans Pro"/>
                <a:ea typeface="Source Sans Pro"/>
                <a:cs typeface="Source Sans Pro"/>
                <a:sym typeface="Source Sans Pro"/>
              </a:rPr>
              <a:t>Last_Employee_Position</a:t>
            </a:r>
            <a:endParaRPr sz="9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285750" algn="l" rtl="0">
              <a:lnSpc>
                <a:spcPct val="115000"/>
              </a:lnSpc>
              <a:spcBef>
                <a:spcPts val="700"/>
              </a:spcBef>
              <a:spcAft>
                <a:spcPts val="0"/>
              </a:spcAft>
              <a:buSzPts val="900"/>
              <a:buFont typeface="Source Sans Pro"/>
              <a:buChar char="●"/>
            </a:pPr>
            <a:r>
              <a:rPr lang="en" sz="900">
                <a:highlight>
                  <a:srgbClr val="FFFFFE"/>
                </a:highlight>
                <a:latin typeface="Source Sans Pro"/>
                <a:ea typeface="Source Sans Pro"/>
                <a:cs typeface="Source Sans Pro"/>
                <a:sym typeface="Source Sans Pro"/>
              </a:rPr>
              <a:t>Supervisor grade</a:t>
            </a:r>
            <a:endParaRPr sz="900">
              <a:highlight>
                <a:srgbClr val="FFFFFE"/>
              </a:highlight>
              <a:latin typeface="Source Sans Pro"/>
              <a:ea typeface="Source Sans Pro"/>
              <a:cs typeface="Source Sans Pro"/>
              <a:sym typeface="Source Sans Pro"/>
            </a:endParaRPr>
          </a:p>
          <a:p>
            <a:pPr marL="0" marR="0" lvl="0" indent="0" algn="l" rtl="0">
              <a:lnSpc>
                <a:spcPct val="115000"/>
              </a:lnSpc>
              <a:spcBef>
                <a:spcPts val="700"/>
              </a:spcBef>
              <a:spcAft>
                <a:spcPts val="0"/>
              </a:spcAft>
              <a:buClr>
                <a:srgbClr val="000000"/>
              </a:buClr>
              <a:buSzPts val="1200"/>
              <a:buFont typeface="Arial"/>
              <a:buNone/>
            </a:pPr>
            <a:r>
              <a:rPr lang="en" sz="900" b="0" i="0" u="none" strike="noStrike" cap="none">
                <a:solidFill>
                  <a:srgbClr val="000000"/>
                </a:solidFill>
                <a:highlight>
                  <a:schemeClr val="lt1"/>
                </a:highlight>
                <a:latin typeface="Source Sans Pro"/>
                <a:ea typeface="Source Sans Pro"/>
                <a:cs typeface="Source Sans Pro"/>
                <a:sym typeface="Source Sans Pro"/>
              </a:rPr>
              <a:t>OneHot Encoding using pd.get_dummies function</a:t>
            </a:r>
            <a:endParaRPr sz="900" b="0" i="0" u="none" strike="noStrike" cap="none">
              <a:solidFill>
                <a:srgbClr val="000000"/>
              </a:solidFill>
              <a:highlight>
                <a:schemeClr val="lt1"/>
              </a:highlight>
              <a:latin typeface="Source Sans Pro"/>
              <a:ea typeface="Source Sans Pro"/>
              <a:cs typeface="Source Sans Pro"/>
              <a:sym typeface="Source Sans Pro"/>
            </a:endParaRPr>
          </a:p>
          <a:p>
            <a:pPr marL="457200" marR="0" lvl="0" indent="-285750" algn="l" rtl="0">
              <a:lnSpc>
                <a:spcPct val="135714"/>
              </a:lnSpc>
              <a:spcBef>
                <a:spcPts val="700"/>
              </a:spcBef>
              <a:spcAft>
                <a:spcPts val="0"/>
              </a:spcAft>
              <a:buClr>
                <a:srgbClr val="000000"/>
              </a:buClr>
              <a:buSzPts val="900"/>
              <a:buFont typeface="Source Sans Pro"/>
              <a:buChar char="●"/>
            </a:pPr>
            <a:r>
              <a:rPr lang="en" sz="900" b="0" i="0" u="none" strike="noStrike" cap="none">
                <a:solidFill>
                  <a:srgbClr val="000000"/>
                </a:solidFill>
                <a:highlight>
                  <a:srgbClr val="FFFFFE"/>
                </a:highlight>
                <a:latin typeface="Source Sans Pro"/>
                <a:ea typeface="Source Sans Pro"/>
                <a:cs typeface="Source Sans Pro"/>
                <a:sym typeface="Source Sans Pro"/>
              </a:rPr>
              <a:t>Last_Profit_Center</a:t>
            </a:r>
            <a:endParaRPr sz="9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285750" algn="l" rtl="0">
              <a:lnSpc>
                <a:spcPct val="135714"/>
              </a:lnSpc>
              <a:spcBef>
                <a:spcPts val="0"/>
              </a:spcBef>
              <a:spcAft>
                <a:spcPts val="0"/>
              </a:spcAft>
              <a:buClr>
                <a:srgbClr val="000000"/>
              </a:buClr>
              <a:buSzPts val="900"/>
              <a:buFont typeface="Source Sans Pro"/>
              <a:buChar char="●"/>
            </a:pPr>
            <a:r>
              <a:rPr lang="en" sz="900" b="0" i="0" u="none" strike="noStrike" cap="none">
                <a:solidFill>
                  <a:srgbClr val="000000"/>
                </a:solidFill>
                <a:highlight>
                  <a:srgbClr val="FFFFFE"/>
                </a:highlight>
                <a:latin typeface="Source Sans Pro"/>
                <a:ea typeface="Source Sans Pro"/>
                <a:cs typeface="Source Sans Pro"/>
                <a:sym typeface="Source Sans Pro"/>
              </a:rPr>
              <a:t>Last_Location</a:t>
            </a:r>
            <a:endParaRPr sz="900" b="0" i="0" u="none" strike="noStrike" cap="none">
              <a:solidFill>
                <a:srgbClr val="000000"/>
              </a:solidFill>
              <a:highlight>
                <a:srgbClr val="FFFFFE"/>
              </a:highlight>
              <a:latin typeface="Source Sans Pro"/>
              <a:ea typeface="Source Sans Pro"/>
              <a:cs typeface="Source Sans Pro"/>
              <a:sym typeface="Source Sans Pro"/>
            </a:endParaRPr>
          </a:p>
          <a:p>
            <a:pPr marL="457200" marR="0" lvl="0" indent="-285750" algn="l" rtl="0">
              <a:lnSpc>
                <a:spcPct val="135714"/>
              </a:lnSpc>
              <a:spcBef>
                <a:spcPts val="0"/>
              </a:spcBef>
              <a:spcAft>
                <a:spcPts val="0"/>
              </a:spcAft>
              <a:buClr>
                <a:srgbClr val="000000"/>
              </a:buClr>
              <a:buSzPts val="900"/>
              <a:buFont typeface="Source Sans Pro"/>
              <a:buChar char="●"/>
            </a:pPr>
            <a:r>
              <a:rPr lang="en" sz="900" b="0" i="0" u="none" strike="noStrike" cap="none">
                <a:solidFill>
                  <a:srgbClr val="000000"/>
                </a:solidFill>
                <a:highlight>
                  <a:srgbClr val="FFFFFE"/>
                </a:highlight>
                <a:latin typeface="Source Sans Pro"/>
                <a:ea typeface="Source Sans Pro"/>
                <a:cs typeface="Source Sans Pro"/>
                <a:sym typeface="Source Sans Pro"/>
              </a:rPr>
              <a:t>Last_Category</a:t>
            </a:r>
            <a:endParaRPr sz="900" b="0" i="0" u="none" strike="noStrike" cap="none">
              <a:solidFill>
                <a:srgbClr val="000000"/>
              </a:solidFill>
              <a:highlight>
                <a:schemeClr val="lt1"/>
              </a:highlight>
              <a:latin typeface="Source Sans Pro"/>
              <a:ea typeface="Source Sans Pro"/>
              <a:cs typeface="Source Sans Pro"/>
              <a:sym typeface="Source Sans Pro"/>
            </a:endParaRPr>
          </a:p>
          <a:p>
            <a:pPr marL="0" marR="0" lvl="0" indent="0" algn="l" rtl="0">
              <a:lnSpc>
                <a:spcPct val="115000"/>
              </a:lnSpc>
              <a:spcBef>
                <a:spcPts val="700"/>
              </a:spcBef>
              <a:spcAft>
                <a:spcPts val="700"/>
              </a:spcAft>
              <a:buClr>
                <a:srgbClr val="000000"/>
              </a:buClr>
              <a:buSzPts val="1200"/>
              <a:buFont typeface="Arial"/>
              <a:buNone/>
            </a:pPr>
            <a:endParaRPr sz="900" b="0" i="0" u="none" strike="noStrike" cap="none">
              <a:solidFill>
                <a:srgbClr val="000000"/>
              </a:solidFill>
              <a:highlight>
                <a:srgbClr val="FFFFFE"/>
              </a:highlight>
              <a:latin typeface="Source Sans Pro"/>
              <a:ea typeface="Source Sans Pro"/>
              <a:cs typeface="Source Sans Pro"/>
              <a:sym typeface="Source Sans Pro"/>
            </a:endParaRPr>
          </a:p>
        </p:txBody>
      </p:sp>
      <p:cxnSp>
        <p:nvCxnSpPr>
          <p:cNvPr id="693" name="Google Shape;693;p22"/>
          <p:cNvCxnSpPr/>
          <p:nvPr/>
        </p:nvCxnSpPr>
        <p:spPr>
          <a:xfrm rot="10800000">
            <a:off x="3794275" y="2035800"/>
            <a:ext cx="1397400" cy="493800"/>
          </a:xfrm>
          <a:prstGeom prst="curvedConnector3">
            <a:avLst>
              <a:gd name="adj1" fmla="val 50000"/>
            </a:avLst>
          </a:prstGeom>
          <a:noFill/>
          <a:ln w="38100" cap="flat" cmpd="sng">
            <a:solidFill>
              <a:schemeClr val="accent3"/>
            </a:solidFill>
            <a:prstDash val="solid"/>
            <a:round/>
            <a:headEnd type="oval" w="med" len="med"/>
            <a:tailEnd type="oval" w="med" len="med"/>
          </a:ln>
        </p:spPr>
      </p:cxnSp>
      <p:sp>
        <p:nvSpPr>
          <p:cNvPr id="694" name="Google Shape;694;p22"/>
          <p:cNvSpPr txBox="1"/>
          <p:nvPr/>
        </p:nvSpPr>
        <p:spPr>
          <a:xfrm>
            <a:off x="438050" y="2458700"/>
            <a:ext cx="2339100" cy="14316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7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Applying WOE values to Last_Supervisor column</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 Binning Supervisor column  based on WOE scores by grouping similar scores together</a:t>
            </a:r>
            <a:endParaRPr sz="1200">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g1165c685951_0_22"/>
          <p:cNvSpPr txBox="1">
            <a:spLocks noGrp="1"/>
          </p:cNvSpPr>
          <p:nvPr>
            <p:ph type="title"/>
          </p:nvPr>
        </p:nvSpPr>
        <p:spPr>
          <a:xfrm>
            <a:off x="3132450" y="207425"/>
            <a:ext cx="2879100" cy="62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500">
                <a:solidFill>
                  <a:srgbClr val="212121"/>
                </a:solidFill>
                <a:highlight>
                  <a:srgbClr val="FFFFFF"/>
                </a:highlight>
              </a:rPr>
              <a:t>Cluster Analysis</a:t>
            </a:r>
            <a:endParaRPr sz="2500"/>
          </a:p>
        </p:txBody>
      </p:sp>
      <p:sp>
        <p:nvSpPr>
          <p:cNvPr id="700" name="Google Shape;700;g1165c685951_0_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23</a:t>
            </a:fld>
            <a:endParaRPr/>
          </a:p>
        </p:txBody>
      </p:sp>
      <p:grpSp>
        <p:nvGrpSpPr>
          <p:cNvPr id="701" name="Google Shape;701;g1165c685951_0_22"/>
          <p:cNvGrpSpPr/>
          <p:nvPr/>
        </p:nvGrpSpPr>
        <p:grpSpPr>
          <a:xfrm>
            <a:off x="3504052" y="934424"/>
            <a:ext cx="1422832" cy="1429702"/>
            <a:chOff x="1649412" y="927100"/>
            <a:chExt cx="5011737" cy="5016500"/>
          </a:xfrm>
        </p:grpSpPr>
        <p:sp>
          <p:nvSpPr>
            <p:cNvPr id="702" name="Google Shape;702;g1165c685951_0_22"/>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3" name="Google Shape;703;g1165c685951_0_22"/>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4" name="Google Shape;704;g1165c685951_0_22"/>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cxnSp>
        <p:nvCxnSpPr>
          <p:cNvPr id="705" name="Google Shape;705;g1165c685951_0_22"/>
          <p:cNvCxnSpPr>
            <a:endCxn id="706" idx="0"/>
          </p:cNvCxnSpPr>
          <p:nvPr/>
        </p:nvCxnSpPr>
        <p:spPr>
          <a:xfrm flipH="1">
            <a:off x="1137379" y="1650223"/>
            <a:ext cx="2705100" cy="963900"/>
          </a:xfrm>
          <a:prstGeom prst="curvedConnector3">
            <a:avLst>
              <a:gd name="adj1" fmla="val 50000"/>
            </a:avLst>
          </a:prstGeom>
          <a:noFill/>
          <a:ln w="38100" cap="flat" cmpd="sng">
            <a:solidFill>
              <a:srgbClr val="00CEF6"/>
            </a:solidFill>
            <a:prstDash val="solid"/>
            <a:round/>
            <a:headEnd type="oval" w="med" len="med"/>
            <a:tailEnd type="oval" w="med" len="med"/>
          </a:ln>
        </p:spPr>
      </p:cxnSp>
      <p:sp>
        <p:nvSpPr>
          <p:cNvPr id="707" name="Google Shape;707;g1165c685951_0_22"/>
          <p:cNvSpPr txBox="1"/>
          <p:nvPr/>
        </p:nvSpPr>
        <p:spPr>
          <a:xfrm>
            <a:off x="252950" y="833825"/>
            <a:ext cx="2421300" cy="1598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0"/>
              </a:spcAft>
              <a:buClr>
                <a:srgbClr val="000000"/>
              </a:buClr>
              <a:buSzPts val="2200"/>
              <a:buFont typeface="Arial"/>
              <a:buNone/>
            </a:pPr>
            <a:r>
              <a:rPr lang="en" sz="1200">
                <a:solidFill>
                  <a:srgbClr val="212121"/>
                </a:solidFill>
                <a:highlight>
                  <a:srgbClr val="FFFFFF"/>
                </a:highlight>
                <a:latin typeface="Roboto"/>
                <a:ea typeface="Roboto"/>
                <a:cs typeface="Roboto"/>
                <a:sym typeface="Roboto"/>
              </a:rPr>
              <a:t>k-Means Clustering based on 2 features:</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70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Total_Available_Hours</a:t>
            </a:r>
            <a:endParaRPr sz="1200">
              <a:solidFill>
                <a:srgbClr val="212121"/>
              </a:solidFill>
              <a:highlight>
                <a:srgbClr val="FFFFFF"/>
              </a:highlight>
              <a:latin typeface="Roboto"/>
              <a:ea typeface="Roboto"/>
              <a:cs typeface="Roboto"/>
              <a:sym typeface="Roboto"/>
            </a:endParaRPr>
          </a:p>
          <a:p>
            <a:pPr marL="457200" lvl="0" indent="-304800" algn="l" rtl="0">
              <a:lnSpc>
                <a:spcPct val="115000"/>
              </a:lnSpc>
              <a:spcBef>
                <a:spcPts val="0"/>
              </a:spcBef>
              <a:spcAft>
                <a:spcPts val="0"/>
              </a:spcAft>
              <a:buClr>
                <a:srgbClr val="212121"/>
              </a:buClr>
              <a:buSzPts val="1200"/>
              <a:buFont typeface="Roboto"/>
              <a:buChar char="●"/>
            </a:pPr>
            <a:r>
              <a:rPr lang="en" sz="1200">
                <a:solidFill>
                  <a:srgbClr val="212121"/>
                </a:solidFill>
                <a:highlight>
                  <a:srgbClr val="FFFFFF"/>
                </a:highlight>
                <a:latin typeface="Roboto"/>
                <a:ea typeface="Roboto"/>
                <a:cs typeface="Roboto"/>
                <a:sym typeface="Roboto"/>
              </a:rPr>
              <a:t>Total_Utilization% ,</a:t>
            </a:r>
            <a:endParaRPr sz="1200">
              <a:solidFill>
                <a:srgbClr val="212121"/>
              </a:solidFill>
              <a:highlight>
                <a:srgbClr val="FFFFFF"/>
              </a:highlight>
              <a:latin typeface="Roboto"/>
              <a:ea typeface="Roboto"/>
              <a:cs typeface="Roboto"/>
              <a:sym typeface="Roboto"/>
            </a:endParaRPr>
          </a:p>
          <a:p>
            <a:pPr marL="0" lvl="0" indent="0" algn="l" rtl="0">
              <a:lnSpc>
                <a:spcPct val="115000"/>
              </a:lnSpc>
              <a:spcBef>
                <a:spcPts val="600"/>
              </a:spcBef>
              <a:spcAft>
                <a:spcPts val="500"/>
              </a:spcAft>
              <a:buNone/>
            </a:pPr>
            <a:r>
              <a:rPr lang="en" sz="1200">
                <a:solidFill>
                  <a:srgbClr val="212121"/>
                </a:solidFill>
                <a:highlight>
                  <a:srgbClr val="FFFFFF"/>
                </a:highlight>
                <a:latin typeface="Roboto"/>
                <a:ea typeface="Roboto"/>
                <a:cs typeface="Roboto"/>
                <a:sym typeface="Roboto"/>
              </a:rPr>
              <a:t>to find high performance Employees</a:t>
            </a:r>
            <a:endParaRPr sz="2200" b="1">
              <a:solidFill>
                <a:schemeClr val="accent1"/>
              </a:solidFill>
              <a:highlight>
                <a:srgbClr val="FFFFFF"/>
              </a:highlight>
              <a:latin typeface="Source Sans Pro"/>
              <a:ea typeface="Source Sans Pro"/>
              <a:cs typeface="Source Sans Pro"/>
              <a:sym typeface="Source Sans Pro"/>
            </a:endParaRPr>
          </a:p>
        </p:txBody>
      </p:sp>
      <p:cxnSp>
        <p:nvCxnSpPr>
          <p:cNvPr id="708" name="Google Shape;708;g1165c685951_0_22"/>
          <p:cNvCxnSpPr/>
          <p:nvPr/>
        </p:nvCxnSpPr>
        <p:spPr>
          <a:xfrm flipH="1">
            <a:off x="4842100" y="672725"/>
            <a:ext cx="1422600" cy="989700"/>
          </a:xfrm>
          <a:prstGeom prst="curvedConnector3">
            <a:avLst>
              <a:gd name="adj1" fmla="val 50000"/>
            </a:avLst>
          </a:prstGeom>
          <a:noFill/>
          <a:ln w="38100" cap="flat" cmpd="sng">
            <a:solidFill>
              <a:schemeClr val="accent2"/>
            </a:solidFill>
            <a:prstDash val="solid"/>
            <a:round/>
            <a:headEnd type="oval" w="med" len="med"/>
            <a:tailEnd type="oval" w="med" len="med"/>
          </a:ln>
        </p:spPr>
      </p:cxnSp>
      <p:cxnSp>
        <p:nvCxnSpPr>
          <p:cNvPr id="709" name="Google Shape;709;g1165c685951_0_22"/>
          <p:cNvCxnSpPr>
            <a:stCxn id="710" idx="3"/>
          </p:cNvCxnSpPr>
          <p:nvPr/>
        </p:nvCxnSpPr>
        <p:spPr>
          <a:xfrm rot="10800000">
            <a:off x="4064418" y="2200420"/>
            <a:ext cx="1661100" cy="1336800"/>
          </a:xfrm>
          <a:prstGeom prst="curvedConnector3">
            <a:avLst>
              <a:gd name="adj1" fmla="val -14335"/>
            </a:avLst>
          </a:prstGeom>
          <a:noFill/>
          <a:ln w="38100" cap="flat" cmpd="sng">
            <a:solidFill>
              <a:schemeClr val="accent3"/>
            </a:solidFill>
            <a:prstDash val="solid"/>
            <a:round/>
            <a:headEnd type="oval" w="med" len="med"/>
            <a:tailEnd type="oval" w="med" len="med"/>
          </a:ln>
        </p:spPr>
      </p:cxnSp>
      <p:sp>
        <p:nvSpPr>
          <p:cNvPr id="711" name="Google Shape;711;g1165c685951_0_22"/>
          <p:cNvSpPr txBox="1"/>
          <p:nvPr/>
        </p:nvSpPr>
        <p:spPr>
          <a:xfrm>
            <a:off x="6426900" y="2806950"/>
            <a:ext cx="2500500" cy="1121400"/>
          </a:xfrm>
          <a:prstGeom prst="rect">
            <a:avLst/>
          </a:prstGeom>
          <a:noFill/>
          <a:ln>
            <a:noFill/>
          </a:ln>
        </p:spPr>
        <p:txBody>
          <a:bodyPr spcFirstLastPara="1" wrap="square" lIns="91425" tIns="91425" rIns="91425" bIns="91425" anchor="t" anchorCtr="0">
            <a:spAutoFit/>
          </a:bodyPr>
          <a:lstStyle/>
          <a:p>
            <a:pPr marL="457200" lvl="0" indent="-304800" algn="l" rtl="0">
              <a:lnSpc>
                <a:spcPct val="135714"/>
              </a:lnSpc>
              <a:spcBef>
                <a:spcPts val="0"/>
              </a:spcBef>
              <a:spcAft>
                <a:spcPts val="0"/>
              </a:spcAft>
              <a:buClr>
                <a:srgbClr val="212121"/>
              </a:buClr>
              <a:buSzPts val="1200"/>
              <a:buFont typeface="Source Sans Pro"/>
              <a:buChar char="●"/>
            </a:pPr>
            <a:r>
              <a:rPr lang="en" sz="1200">
                <a:solidFill>
                  <a:srgbClr val="0000FF"/>
                </a:solidFill>
                <a:highlight>
                  <a:srgbClr val="FFFFFE"/>
                </a:highlight>
                <a:latin typeface="Source Sans Pro"/>
                <a:ea typeface="Source Sans Pro"/>
                <a:cs typeface="Source Sans Pro"/>
                <a:sym typeface="Source Sans Pro"/>
              </a:rPr>
              <a:t>* </a:t>
            </a:r>
            <a:r>
              <a:rPr lang="en" sz="1200">
                <a:highlight>
                  <a:srgbClr val="FFFFFE"/>
                </a:highlight>
                <a:latin typeface="Source Sans Pro"/>
                <a:ea typeface="Source Sans Pro"/>
                <a:cs typeface="Source Sans Pro"/>
                <a:sym typeface="Source Sans Pro"/>
              </a:rPr>
              <a:t>Label 0 ='GREEN' </a:t>
            </a:r>
            <a:r>
              <a:rPr lang="en" sz="1200">
                <a:solidFill>
                  <a:srgbClr val="A31515"/>
                </a:solidFill>
                <a:highlight>
                  <a:srgbClr val="FFFFFE"/>
                </a:highlight>
                <a:latin typeface="Source Sans Pro"/>
                <a:ea typeface="Source Sans Pro"/>
                <a:cs typeface="Source Sans Pro"/>
                <a:sym typeface="Source Sans Pro"/>
              </a:rPr>
              <a:t>{ 27 % }</a:t>
            </a:r>
            <a:endParaRPr sz="1200">
              <a:solidFill>
                <a:srgbClr val="A31515"/>
              </a:solidFill>
              <a:highlight>
                <a:srgbClr val="FFFFFE"/>
              </a:highlight>
              <a:latin typeface="Source Sans Pro"/>
              <a:ea typeface="Source Sans Pro"/>
              <a:cs typeface="Source Sans Pro"/>
              <a:sym typeface="Source Sans Pro"/>
            </a:endParaRPr>
          </a:p>
          <a:p>
            <a:pPr marL="457200" lvl="0" indent="-304800" algn="l" rtl="0">
              <a:lnSpc>
                <a:spcPct val="135714"/>
              </a:lnSpc>
              <a:spcBef>
                <a:spcPts val="0"/>
              </a:spcBef>
              <a:spcAft>
                <a:spcPts val="0"/>
              </a:spcAft>
              <a:buClr>
                <a:srgbClr val="212121"/>
              </a:buClr>
              <a:buSzPts val="1200"/>
              <a:buFont typeface="Source Sans Pro"/>
              <a:buChar char="●"/>
            </a:pPr>
            <a:r>
              <a:rPr lang="en" sz="1200">
                <a:solidFill>
                  <a:srgbClr val="0000FF"/>
                </a:solidFill>
                <a:highlight>
                  <a:srgbClr val="FFFFFE"/>
                </a:highlight>
                <a:latin typeface="Source Sans Pro"/>
                <a:ea typeface="Source Sans Pro"/>
                <a:cs typeface="Source Sans Pro"/>
                <a:sym typeface="Source Sans Pro"/>
              </a:rPr>
              <a:t>* </a:t>
            </a:r>
            <a:r>
              <a:rPr lang="en" sz="1200">
                <a:highlight>
                  <a:srgbClr val="FFFFFE"/>
                </a:highlight>
                <a:latin typeface="Source Sans Pro"/>
                <a:ea typeface="Source Sans Pro"/>
                <a:cs typeface="Source Sans Pro"/>
                <a:sym typeface="Source Sans Pro"/>
              </a:rPr>
              <a:t>Label 1 ='BLUE   </a:t>
            </a:r>
            <a:r>
              <a:rPr lang="en" sz="1200">
                <a:solidFill>
                  <a:srgbClr val="A31515"/>
                </a:solidFill>
                <a:highlight>
                  <a:srgbClr val="FFFFFE"/>
                </a:highlight>
                <a:latin typeface="Source Sans Pro"/>
                <a:ea typeface="Source Sans Pro"/>
                <a:cs typeface="Source Sans Pro"/>
                <a:sym typeface="Source Sans Pro"/>
              </a:rPr>
              <a:t>{ 26.1 % }</a:t>
            </a:r>
            <a:endParaRPr sz="1200">
              <a:solidFill>
                <a:srgbClr val="A31515"/>
              </a:solidFill>
              <a:highlight>
                <a:srgbClr val="FFFFFE"/>
              </a:highlight>
              <a:latin typeface="Source Sans Pro"/>
              <a:ea typeface="Source Sans Pro"/>
              <a:cs typeface="Source Sans Pro"/>
              <a:sym typeface="Source Sans Pro"/>
            </a:endParaRPr>
          </a:p>
          <a:p>
            <a:pPr marL="457200" lvl="0" indent="-304800" algn="l" rtl="0">
              <a:lnSpc>
                <a:spcPct val="135714"/>
              </a:lnSpc>
              <a:spcBef>
                <a:spcPts val="0"/>
              </a:spcBef>
              <a:spcAft>
                <a:spcPts val="0"/>
              </a:spcAft>
              <a:buClr>
                <a:srgbClr val="212121"/>
              </a:buClr>
              <a:buSzPts val="1200"/>
              <a:buFont typeface="Source Sans Pro"/>
              <a:buChar char="●"/>
            </a:pPr>
            <a:r>
              <a:rPr lang="en" sz="1200">
                <a:solidFill>
                  <a:srgbClr val="0000FF"/>
                </a:solidFill>
                <a:highlight>
                  <a:srgbClr val="FFFFFE"/>
                </a:highlight>
                <a:latin typeface="Source Sans Pro"/>
                <a:ea typeface="Source Sans Pro"/>
                <a:cs typeface="Source Sans Pro"/>
                <a:sym typeface="Source Sans Pro"/>
              </a:rPr>
              <a:t>* </a:t>
            </a:r>
            <a:r>
              <a:rPr lang="en" sz="1200">
                <a:highlight>
                  <a:srgbClr val="FFFFFE"/>
                </a:highlight>
                <a:latin typeface="Source Sans Pro"/>
                <a:ea typeface="Source Sans Pro"/>
                <a:cs typeface="Source Sans Pro"/>
                <a:sym typeface="Source Sans Pro"/>
              </a:rPr>
              <a:t>Label 2 ='YELLOW </a:t>
            </a:r>
            <a:r>
              <a:rPr lang="en" sz="1200">
                <a:solidFill>
                  <a:srgbClr val="A31515"/>
                </a:solidFill>
                <a:highlight>
                  <a:srgbClr val="FFFFFE"/>
                </a:highlight>
                <a:latin typeface="Source Sans Pro"/>
                <a:ea typeface="Source Sans Pro"/>
                <a:cs typeface="Source Sans Pro"/>
                <a:sym typeface="Source Sans Pro"/>
              </a:rPr>
              <a:t>{ 25.5 % }</a:t>
            </a:r>
            <a:endParaRPr sz="1200">
              <a:solidFill>
                <a:srgbClr val="A31515"/>
              </a:solidFill>
              <a:highlight>
                <a:srgbClr val="FFFFFE"/>
              </a:highlight>
              <a:latin typeface="Source Sans Pro"/>
              <a:ea typeface="Source Sans Pro"/>
              <a:cs typeface="Source Sans Pro"/>
              <a:sym typeface="Source Sans Pro"/>
            </a:endParaRPr>
          </a:p>
          <a:p>
            <a:pPr marL="457200" lvl="0" indent="-304800" algn="l" rtl="0">
              <a:lnSpc>
                <a:spcPct val="135714"/>
              </a:lnSpc>
              <a:spcBef>
                <a:spcPts val="0"/>
              </a:spcBef>
              <a:spcAft>
                <a:spcPts val="0"/>
              </a:spcAft>
              <a:buClr>
                <a:srgbClr val="212121"/>
              </a:buClr>
              <a:buSzPts val="1200"/>
              <a:buFont typeface="Source Sans Pro"/>
              <a:buChar char="●"/>
            </a:pPr>
            <a:r>
              <a:rPr lang="en" sz="1200">
                <a:solidFill>
                  <a:srgbClr val="0000FF"/>
                </a:solidFill>
                <a:highlight>
                  <a:srgbClr val="FFFFFE"/>
                </a:highlight>
                <a:latin typeface="Source Sans Pro"/>
                <a:ea typeface="Source Sans Pro"/>
                <a:cs typeface="Source Sans Pro"/>
                <a:sym typeface="Source Sans Pro"/>
              </a:rPr>
              <a:t>* </a:t>
            </a:r>
            <a:r>
              <a:rPr lang="en" sz="1200">
                <a:highlight>
                  <a:srgbClr val="FFFFFE"/>
                </a:highlight>
                <a:latin typeface="Source Sans Pro"/>
                <a:ea typeface="Source Sans Pro"/>
                <a:cs typeface="Source Sans Pro"/>
                <a:sym typeface="Source Sans Pro"/>
              </a:rPr>
              <a:t>Label 3 ='RED'   </a:t>
            </a:r>
            <a:r>
              <a:rPr lang="en" sz="1200">
                <a:solidFill>
                  <a:srgbClr val="A31515"/>
                </a:solidFill>
                <a:highlight>
                  <a:srgbClr val="FFFFFE"/>
                </a:highlight>
                <a:latin typeface="Source Sans Pro"/>
                <a:ea typeface="Source Sans Pro"/>
                <a:cs typeface="Source Sans Pro"/>
                <a:sym typeface="Source Sans Pro"/>
              </a:rPr>
              <a:t>{ 21.4 % }</a:t>
            </a:r>
            <a:endParaRPr sz="1200">
              <a:solidFill>
                <a:srgbClr val="212121"/>
              </a:solidFill>
              <a:highlight>
                <a:srgbClr val="FFFFFF"/>
              </a:highlight>
              <a:latin typeface="Source Sans Pro"/>
              <a:ea typeface="Source Sans Pro"/>
              <a:cs typeface="Source Sans Pro"/>
              <a:sym typeface="Source Sans Pro"/>
            </a:endParaRPr>
          </a:p>
        </p:txBody>
      </p:sp>
      <p:sp>
        <p:nvSpPr>
          <p:cNvPr id="712" name="Google Shape;712;g1165c685951_0_22"/>
          <p:cNvSpPr txBox="1"/>
          <p:nvPr/>
        </p:nvSpPr>
        <p:spPr>
          <a:xfrm>
            <a:off x="350375" y="3868125"/>
            <a:ext cx="162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ource Sans Pro"/>
                <a:ea typeface="Source Sans Pro"/>
                <a:cs typeface="Source Sans Pro"/>
                <a:sym typeface="Source Sans Pro"/>
              </a:rPr>
              <a:t>Elbow curve</a:t>
            </a:r>
            <a:endParaRPr sz="1200">
              <a:latin typeface="Source Sans Pro"/>
              <a:ea typeface="Source Sans Pro"/>
              <a:cs typeface="Source Sans Pro"/>
              <a:sym typeface="Source Sans Pro"/>
            </a:endParaRPr>
          </a:p>
        </p:txBody>
      </p:sp>
      <p:sp>
        <p:nvSpPr>
          <p:cNvPr id="713" name="Google Shape;713;g1165c685951_0_22"/>
          <p:cNvSpPr txBox="1"/>
          <p:nvPr/>
        </p:nvSpPr>
        <p:spPr>
          <a:xfrm>
            <a:off x="826875" y="3966250"/>
            <a:ext cx="73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pic>
        <p:nvPicPr>
          <p:cNvPr id="714" name="Google Shape;714;g1165c685951_0_22"/>
          <p:cNvPicPr preferRelativeResize="0"/>
          <p:nvPr/>
        </p:nvPicPr>
        <p:blipFill>
          <a:blip r:embed="rId3">
            <a:alphaModFix/>
          </a:blip>
          <a:stretch>
            <a:fillRect/>
          </a:stretch>
        </p:blipFill>
        <p:spPr>
          <a:xfrm>
            <a:off x="5954217" y="980167"/>
            <a:ext cx="2819925" cy="1680425"/>
          </a:xfrm>
          <a:prstGeom prst="rect">
            <a:avLst/>
          </a:prstGeom>
          <a:noFill/>
          <a:ln>
            <a:noFill/>
          </a:ln>
        </p:spPr>
      </p:pic>
      <p:pic>
        <p:nvPicPr>
          <p:cNvPr id="710" name="Google Shape;710;g1165c685951_0_22"/>
          <p:cNvPicPr preferRelativeResize="0"/>
          <p:nvPr/>
        </p:nvPicPr>
        <p:blipFill>
          <a:blip r:embed="rId4">
            <a:alphaModFix/>
          </a:blip>
          <a:stretch>
            <a:fillRect/>
          </a:stretch>
        </p:blipFill>
        <p:spPr>
          <a:xfrm>
            <a:off x="2791525" y="2660600"/>
            <a:ext cx="2933993" cy="1753240"/>
          </a:xfrm>
          <a:prstGeom prst="rect">
            <a:avLst/>
          </a:prstGeom>
          <a:noFill/>
          <a:ln>
            <a:noFill/>
          </a:ln>
        </p:spPr>
      </p:pic>
      <p:pic>
        <p:nvPicPr>
          <p:cNvPr id="715" name="Google Shape;715;g1165c685951_0_22"/>
          <p:cNvPicPr preferRelativeResize="0"/>
          <p:nvPr/>
        </p:nvPicPr>
        <p:blipFill>
          <a:blip r:embed="rId5">
            <a:alphaModFix/>
          </a:blip>
          <a:stretch>
            <a:fillRect/>
          </a:stretch>
        </p:blipFill>
        <p:spPr>
          <a:xfrm>
            <a:off x="230475" y="2749387"/>
            <a:ext cx="1859675" cy="123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23"/>
          <p:cNvSpPr txBox="1">
            <a:spLocks noGrp="1"/>
          </p:cNvSpPr>
          <p:nvPr>
            <p:ph type="title"/>
          </p:nvPr>
        </p:nvSpPr>
        <p:spPr>
          <a:xfrm>
            <a:off x="3849700" y="132500"/>
            <a:ext cx="3776400" cy="90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500">
                <a:solidFill>
                  <a:srgbClr val="000000"/>
                </a:solidFill>
                <a:highlight>
                  <a:srgbClr val="FFFFFF"/>
                </a:highlight>
              </a:rPr>
              <a:t>Feature Selection / Dimensionality Reduction</a:t>
            </a:r>
            <a:endParaRPr sz="2500">
              <a:solidFill>
                <a:srgbClr val="000000"/>
              </a:solidFill>
            </a:endParaRPr>
          </a:p>
        </p:txBody>
      </p:sp>
      <p:sp>
        <p:nvSpPr>
          <p:cNvPr id="721" name="Google Shape;721;p2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24</a:t>
            </a:fld>
            <a:endParaRPr/>
          </a:p>
        </p:txBody>
      </p:sp>
      <p:grpSp>
        <p:nvGrpSpPr>
          <p:cNvPr id="722" name="Google Shape;722;p23"/>
          <p:cNvGrpSpPr/>
          <p:nvPr/>
        </p:nvGrpSpPr>
        <p:grpSpPr>
          <a:xfrm>
            <a:off x="339298" y="879543"/>
            <a:ext cx="3212130" cy="3384476"/>
            <a:chOff x="3778727" y="4460423"/>
            <a:chExt cx="720160" cy="647437"/>
          </a:xfrm>
        </p:grpSpPr>
        <p:sp>
          <p:nvSpPr>
            <p:cNvPr id="723" name="Google Shape;723;p23"/>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400" b="1" i="0" u="none" strike="noStrike" cap="none">
                  <a:solidFill>
                    <a:srgbClr val="000000"/>
                  </a:solidFill>
                  <a:latin typeface="Source Sans Pro"/>
                  <a:ea typeface="Source Sans Pro"/>
                  <a:cs typeface="Source Sans Pro"/>
                  <a:sym typeface="Source Sans Pro"/>
                </a:rPr>
                <a:t>Chi2 classification</a:t>
              </a:r>
              <a:endParaRPr sz="1400" b="1" i="0" u="none" strike="noStrike" cap="none">
                <a:solidFill>
                  <a:srgbClr val="000000"/>
                </a:solidFill>
                <a:latin typeface="Source Sans Pro"/>
                <a:ea typeface="Source Sans Pro"/>
                <a:cs typeface="Source Sans Pro"/>
                <a:sym typeface="Source Sans Pro"/>
              </a:endParaRPr>
            </a:p>
          </p:txBody>
        </p:sp>
        <p:sp>
          <p:nvSpPr>
            <p:cNvPr id="724" name="Google Shape;724;p23"/>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FFFF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900" b="1" i="0" u="none" strike="noStrike" cap="none">
                  <a:solidFill>
                    <a:schemeClr val="dk1"/>
                  </a:solidFill>
                  <a:latin typeface="Source Sans Pro"/>
                  <a:ea typeface="Source Sans Pro"/>
                  <a:cs typeface="Source Sans Pro"/>
                  <a:sym typeface="Source Sans Pro"/>
                </a:rPr>
                <a:t>RFE</a:t>
              </a:r>
              <a:endParaRPr sz="1900" b="1" i="0" u="none" strike="noStrike" cap="none">
                <a:solidFill>
                  <a:schemeClr val="dk1"/>
                </a:solidFill>
                <a:latin typeface="Source Sans Pro"/>
                <a:ea typeface="Source Sans Pro"/>
                <a:cs typeface="Source Sans Pro"/>
                <a:sym typeface="Source Sans Pro"/>
              </a:endParaRPr>
            </a:p>
          </p:txBody>
        </p:sp>
        <p:sp>
          <p:nvSpPr>
            <p:cNvPr id="725" name="Google Shape;725;p2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2000" b="1" i="0" u="none" strike="noStrike" cap="none">
                  <a:solidFill>
                    <a:schemeClr val="lt1"/>
                  </a:solidFill>
                  <a:latin typeface="Source Sans Pro"/>
                  <a:ea typeface="Source Sans Pro"/>
                  <a:cs typeface="Source Sans Pro"/>
                  <a:sym typeface="Source Sans Pro"/>
                </a:rPr>
                <a:t>EDA Based Basic Filtering</a:t>
              </a:r>
              <a:endParaRPr sz="2000" b="1" i="0" u="none" strike="noStrike" cap="none">
                <a:solidFill>
                  <a:schemeClr val="lt1"/>
                </a:solidFill>
                <a:latin typeface="Source Sans Pro"/>
                <a:ea typeface="Source Sans Pro"/>
                <a:cs typeface="Source Sans Pro"/>
                <a:sym typeface="Source Sans Pro"/>
              </a:endParaRPr>
            </a:p>
          </p:txBody>
        </p:sp>
        <p:sp>
          <p:nvSpPr>
            <p:cNvPr id="726" name="Google Shape;726;p2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600" b="1" i="0" u="none" strike="noStrike" cap="none">
                  <a:solidFill>
                    <a:schemeClr val="lt1"/>
                  </a:solidFill>
                  <a:latin typeface="Source Sans Pro"/>
                  <a:ea typeface="Source Sans Pro"/>
                  <a:cs typeface="Source Sans Pro"/>
                  <a:sym typeface="Source Sans Pro"/>
                </a:rPr>
                <a:t>High Correlation Filter</a:t>
              </a:r>
              <a:endParaRPr sz="1600" b="1" i="0" u="none" strike="noStrike" cap="none">
                <a:solidFill>
                  <a:schemeClr val="lt1"/>
                </a:solidFill>
                <a:latin typeface="Source Sans Pro"/>
                <a:ea typeface="Source Sans Pro"/>
                <a:cs typeface="Source Sans Pro"/>
                <a:sym typeface="Source Sans Pro"/>
              </a:endParaRPr>
            </a:p>
          </p:txBody>
        </p:sp>
        <p:sp>
          <p:nvSpPr>
            <p:cNvPr id="727" name="Google Shape;727;p2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2000" b="1" i="0" u="none" strike="noStrike" cap="none">
                  <a:solidFill>
                    <a:schemeClr val="lt1"/>
                  </a:solidFill>
                  <a:latin typeface="Source Sans Pro"/>
                  <a:ea typeface="Source Sans Pro"/>
                  <a:cs typeface="Source Sans Pro"/>
                  <a:sym typeface="Source Sans Pro"/>
                </a:rPr>
                <a:t>Low variance Filter</a:t>
              </a:r>
              <a:endParaRPr sz="2000" b="1" i="0" u="none" strike="noStrike" cap="none">
                <a:solidFill>
                  <a:schemeClr val="lt1"/>
                </a:solidFill>
                <a:latin typeface="Source Sans Pro"/>
                <a:ea typeface="Source Sans Pro"/>
                <a:cs typeface="Source Sans Pro"/>
                <a:sym typeface="Source Sans Pro"/>
              </a:endParaRPr>
            </a:p>
          </p:txBody>
        </p:sp>
        <p:sp>
          <p:nvSpPr>
            <p:cNvPr id="728" name="Google Shape;728;p23"/>
            <p:cNvSpPr/>
            <p:nvPr/>
          </p:nvSpPr>
          <p:spPr>
            <a:xfrm>
              <a:off x="3912611" y="4806087"/>
              <a:ext cx="453523" cy="115146"/>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900" b="1" i="0" u="none" strike="noStrike" cap="none">
                  <a:solidFill>
                    <a:srgbClr val="000000"/>
                  </a:solidFill>
                  <a:latin typeface="Source Sans Pro"/>
                  <a:ea typeface="Source Sans Pro"/>
                  <a:cs typeface="Source Sans Pro"/>
                  <a:sym typeface="Source Sans Pro"/>
                </a:rPr>
                <a:t>SelectKBest</a:t>
              </a:r>
              <a:endParaRPr sz="1900" b="1" i="0" u="none" strike="noStrike" cap="none">
                <a:solidFill>
                  <a:srgbClr val="000000"/>
                </a:solidFill>
                <a:latin typeface="Source Sans Pro"/>
                <a:ea typeface="Source Sans Pro"/>
                <a:cs typeface="Source Sans Pro"/>
                <a:sym typeface="Source Sans Pro"/>
              </a:endParaRPr>
            </a:p>
          </p:txBody>
        </p:sp>
        <p:sp>
          <p:nvSpPr>
            <p:cNvPr id="729" name="Google Shape;729;p2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Source Sans Pro"/>
                <a:ea typeface="Source Sans Pro"/>
                <a:cs typeface="Source Sans Pro"/>
                <a:sym typeface="Source Sans Pro"/>
              </a:endParaRPr>
            </a:p>
          </p:txBody>
        </p:sp>
      </p:grpSp>
      <p:sp>
        <p:nvSpPr>
          <p:cNvPr id="730" name="Google Shape;730;p23"/>
          <p:cNvSpPr txBox="1"/>
          <p:nvPr/>
        </p:nvSpPr>
        <p:spPr>
          <a:xfrm>
            <a:off x="3551425" y="1035200"/>
            <a:ext cx="5419500" cy="1119900"/>
          </a:xfrm>
          <a:prstGeom prst="rect">
            <a:avLst/>
          </a:prstGeom>
          <a:noFill/>
          <a:ln>
            <a:noFill/>
          </a:ln>
        </p:spPr>
        <p:txBody>
          <a:bodyPr spcFirstLastPara="1" wrap="square" lIns="91425" tIns="91425" rIns="91425" bIns="91425" anchor="t" anchorCtr="0">
            <a:spAutoFit/>
          </a:bodyPr>
          <a:lstStyle/>
          <a:p>
            <a:pPr marL="457200" marR="0" lvl="0" indent="-285750" algn="l" rtl="0">
              <a:lnSpc>
                <a:spcPct val="115000"/>
              </a:lnSpc>
              <a:spcBef>
                <a:spcPts val="600"/>
              </a:spcBef>
              <a:spcAft>
                <a:spcPts val="0"/>
              </a:spcAft>
              <a:buClr>
                <a:srgbClr val="212121"/>
              </a:buClr>
              <a:buSzPts val="900"/>
              <a:buFont typeface="Source Sans Pro"/>
              <a:buChar char="●"/>
            </a:pPr>
            <a:r>
              <a:rPr lang="en" sz="900" b="0" i="0" u="none" strike="noStrike" cap="none">
                <a:solidFill>
                  <a:srgbClr val="212121"/>
                </a:solidFill>
                <a:highlight>
                  <a:srgbClr val="FFFFFF"/>
                </a:highlight>
                <a:latin typeface="Source Sans Pro"/>
                <a:ea typeface="Source Sans Pro"/>
                <a:cs typeface="Source Sans Pro"/>
                <a:sym typeface="Source Sans Pro"/>
              </a:rPr>
              <a:t>Employee Name : only a label identifier.</a:t>
            </a:r>
            <a:endParaRPr sz="9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85750" algn="l" rtl="0">
              <a:lnSpc>
                <a:spcPct val="115000"/>
              </a:lnSpc>
              <a:spcBef>
                <a:spcPts val="0"/>
              </a:spcBef>
              <a:spcAft>
                <a:spcPts val="0"/>
              </a:spcAft>
              <a:buClr>
                <a:srgbClr val="212121"/>
              </a:buClr>
              <a:buSzPts val="900"/>
              <a:buFont typeface="Source Sans Pro"/>
              <a:buChar char="●"/>
            </a:pPr>
            <a:r>
              <a:rPr lang="en" sz="900" b="0" i="0" u="none" strike="noStrike" cap="none">
                <a:solidFill>
                  <a:srgbClr val="212121"/>
                </a:solidFill>
                <a:highlight>
                  <a:srgbClr val="FFFFFF"/>
                </a:highlight>
                <a:latin typeface="Source Sans Pro"/>
                <a:ea typeface="Source Sans Pro"/>
                <a:cs typeface="Source Sans Pro"/>
                <a:sym typeface="Source Sans Pro"/>
              </a:rPr>
              <a:t>Last_Supervisor : This variable has 152 unique values and Label encoding can result in very high dimensionality.</a:t>
            </a:r>
            <a:endParaRPr sz="9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85750" algn="l" rtl="0">
              <a:lnSpc>
                <a:spcPct val="115000"/>
              </a:lnSpc>
              <a:spcBef>
                <a:spcPts val="0"/>
              </a:spcBef>
              <a:spcAft>
                <a:spcPts val="0"/>
              </a:spcAft>
              <a:buClr>
                <a:srgbClr val="212121"/>
              </a:buClr>
              <a:buSzPts val="900"/>
              <a:buFont typeface="Source Sans Pro"/>
              <a:buChar char="●"/>
            </a:pPr>
            <a:r>
              <a:rPr lang="en" sz="900" b="0" i="0" u="none" strike="noStrike" cap="none">
                <a:solidFill>
                  <a:srgbClr val="212121"/>
                </a:solidFill>
                <a:highlight>
                  <a:srgbClr val="FFFFFF"/>
                </a:highlight>
                <a:latin typeface="Source Sans Pro"/>
                <a:ea typeface="Source Sans Pro"/>
                <a:cs typeface="Source Sans Pro"/>
                <a:sym typeface="Source Sans Pro"/>
              </a:rPr>
              <a:t>Last_People_Group : EDA shows us that 99% of values are Client Service Staff. variance is very low.</a:t>
            </a:r>
            <a:endParaRPr sz="9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85750" algn="l" rtl="0">
              <a:lnSpc>
                <a:spcPct val="115000"/>
              </a:lnSpc>
              <a:spcBef>
                <a:spcPts val="0"/>
              </a:spcBef>
              <a:spcAft>
                <a:spcPts val="0"/>
              </a:spcAft>
              <a:buClr>
                <a:srgbClr val="212121"/>
              </a:buClr>
              <a:buSzPts val="900"/>
              <a:buFont typeface="Source Sans Pro"/>
              <a:buChar char="●"/>
            </a:pPr>
            <a:r>
              <a:rPr lang="en" sz="900" b="0" i="0" u="none" strike="noStrike" cap="none">
                <a:solidFill>
                  <a:srgbClr val="212121"/>
                </a:solidFill>
                <a:highlight>
                  <a:srgbClr val="FFFFFF"/>
                </a:highlight>
                <a:latin typeface="Source Sans Pro"/>
                <a:ea typeface="Source Sans Pro"/>
                <a:cs typeface="Source Sans Pro"/>
                <a:sym typeface="Source Sans Pro"/>
              </a:rPr>
              <a:t>CurrentStatus : Target column is created from CurrentStatus. so dropping to avoid High multicollinearity</a:t>
            </a:r>
            <a:endParaRPr sz="900" b="0" i="0" u="none" strike="noStrike" cap="none">
              <a:solidFill>
                <a:srgbClr val="000000"/>
              </a:solidFill>
              <a:latin typeface="Source Sans Pro"/>
              <a:ea typeface="Source Sans Pro"/>
              <a:cs typeface="Source Sans Pro"/>
              <a:sym typeface="Source Sans Pro"/>
            </a:endParaRPr>
          </a:p>
        </p:txBody>
      </p:sp>
      <p:sp>
        <p:nvSpPr>
          <p:cNvPr id="731" name="Google Shape;731;p23"/>
          <p:cNvSpPr txBox="1"/>
          <p:nvPr/>
        </p:nvSpPr>
        <p:spPr>
          <a:xfrm>
            <a:off x="3921975" y="2087700"/>
            <a:ext cx="4233000" cy="869700"/>
          </a:xfrm>
          <a:prstGeom prst="rect">
            <a:avLst/>
          </a:prstGeom>
          <a:noFill/>
          <a:ln>
            <a:noFill/>
          </a:ln>
        </p:spPr>
        <p:txBody>
          <a:bodyPr spcFirstLastPara="1" wrap="square" lIns="91425" tIns="91425" rIns="91425" bIns="91425" anchor="t" anchorCtr="0">
            <a:spAutoFit/>
          </a:bodyPr>
          <a:lstStyle/>
          <a:p>
            <a:pPr marL="457200" marR="0" lvl="0" indent="-292100" algn="l" rtl="0">
              <a:lnSpc>
                <a:spcPct val="115000"/>
              </a:lnSpc>
              <a:spcBef>
                <a:spcPts val="60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ProfCenter_PC - 8</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ProfCenter_PC - 9</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ProfCenter_PC - 11</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category_Confirmed Staff (Part-Time 6 Hours)</a:t>
            </a:r>
            <a:endParaRPr sz="1000" b="0" i="0" u="none" strike="noStrike" cap="none">
              <a:solidFill>
                <a:srgbClr val="000000"/>
              </a:solidFill>
              <a:latin typeface="Source Sans Pro"/>
              <a:ea typeface="Source Sans Pro"/>
              <a:cs typeface="Source Sans Pro"/>
              <a:sym typeface="Source Sans Pro"/>
            </a:endParaRPr>
          </a:p>
        </p:txBody>
      </p:sp>
      <p:sp>
        <p:nvSpPr>
          <p:cNvPr id="732" name="Google Shape;732;p23"/>
          <p:cNvSpPr txBox="1"/>
          <p:nvPr/>
        </p:nvSpPr>
        <p:spPr>
          <a:xfrm>
            <a:off x="3922000" y="3016675"/>
            <a:ext cx="4914600" cy="1200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000"/>
              <a:buFont typeface="Arial"/>
              <a:buNone/>
            </a:pPr>
            <a:r>
              <a:rPr lang="en" sz="1000" b="0" i="0" u="none" strike="noStrike" cap="none">
                <a:solidFill>
                  <a:srgbClr val="212121"/>
                </a:solidFill>
                <a:highlight>
                  <a:srgbClr val="FFFFFF"/>
                </a:highlight>
                <a:latin typeface="Source Sans Pro"/>
                <a:ea typeface="Source Sans Pro"/>
                <a:cs typeface="Source Sans Pro"/>
                <a:sym typeface="Source Sans Pro"/>
              </a:rPr>
              <a:t>As a general rule, we are dropping variables having Correlation Coefficient threshold greater than 0.7</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60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Total_hours ∝ Total_Available_Hours : High_Correlation = 0.86</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TotalNonbilled ∝ Total_NC_Hours : High_Correlation = 0.83</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000"/>
              <a:buFont typeface="Arial"/>
              <a:buNone/>
            </a:pPr>
            <a:r>
              <a:rPr lang="en" sz="1000" b="0" i="0" u="none" strike="noStrike" cap="none">
                <a:solidFill>
                  <a:srgbClr val="212121"/>
                </a:solidFill>
                <a:highlight>
                  <a:srgbClr val="FFFFFF"/>
                </a:highlight>
                <a:latin typeface="Source Sans Pro"/>
                <a:ea typeface="Source Sans Pro"/>
                <a:cs typeface="Source Sans Pro"/>
                <a:sym typeface="Source Sans Pro"/>
              </a:rPr>
              <a:t>We are dropping </a:t>
            </a:r>
            <a:r>
              <a:rPr lang="en" sz="1000" b="1" i="0" u="none" strike="noStrike" cap="none">
                <a:solidFill>
                  <a:srgbClr val="212121"/>
                </a:solidFill>
                <a:highlight>
                  <a:srgbClr val="FFFFFF"/>
                </a:highlight>
                <a:latin typeface="Source Sans Pro"/>
                <a:ea typeface="Source Sans Pro"/>
                <a:cs typeface="Source Sans Pro"/>
                <a:sym typeface="Source Sans Pro"/>
              </a:rPr>
              <a:t>Total_hours &amp; TotalNonbilled</a:t>
            </a:r>
            <a:r>
              <a:rPr lang="en" sz="1000" b="0" i="0" u="none" strike="noStrike" cap="none">
                <a:solidFill>
                  <a:srgbClr val="212121"/>
                </a:solidFill>
                <a:highlight>
                  <a:srgbClr val="FFFFFF"/>
                </a:highlight>
                <a:latin typeface="Source Sans Pro"/>
                <a:ea typeface="Source Sans Pro"/>
                <a:cs typeface="Source Sans Pro"/>
                <a:sym typeface="Source Sans Pro"/>
              </a:rPr>
              <a:t> variables</a:t>
            </a:r>
            <a:endParaRPr sz="1000" b="0" i="0" u="none" strike="noStrike" cap="none">
              <a:solidFill>
                <a:srgbClr val="000000"/>
              </a:solidFill>
              <a:latin typeface="Source Sans Pro"/>
              <a:ea typeface="Source Sans Pro"/>
              <a:cs typeface="Source Sans Pro"/>
              <a:sym typeface="Source Sans Pro"/>
            </a:endParaRPr>
          </a:p>
        </p:txBody>
      </p:sp>
      <p:sp>
        <p:nvSpPr>
          <p:cNvPr id="733" name="Google Shape;733;p23"/>
          <p:cNvSpPr/>
          <p:nvPr/>
        </p:nvSpPr>
        <p:spPr>
          <a:xfrm>
            <a:off x="3624215" y="3165624"/>
            <a:ext cx="225000" cy="902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3"/>
          <p:cNvSpPr/>
          <p:nvPr/>
        </p:nvSpPr>
        <p:spPr>
          <a:xfrm>
            <a:off x="3624202" y="2057887"/>
            <a:ext cx="225000" cy="902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3"/>
          <p:cNvSpPr/>
          <p:nvPr/>
        </p:nvSpPr>
        <p:spPr>
          <a:xfrm>
            <a:off x="3551427" y="950149"/>
            <a:ext cx="225000" cy="9027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4"/>
          <p:cNvSpPr txBox="1">
            <a:spLocks noGrp="1"/>
          </p:cNvSpPr>
          <p:nvPr>
            <p:ph type="title"/>
          </p:nvPr>
        </p:nvSpPr>
        <p:spPr>
          <a:xfrm>
            <a:off x="1047750" y="180675"/>
            <a:ext cx="6288000" cy="638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a:solidFill>
                  <a:schemeClr val="dk1"/>
                </a:solidFill>
              </a:rPr>
              <a:t>Finalised Base Features</a:t>
            </a:r>
            <a:endParaRPr>
              <a:solidFill>
                <a:schemeClr val="dk1"/>
              </a:solidFill>
            </a:endParaRPr>
          </a:p>
        </p:txBody>
      </p:sp>
      <p:sp>
        <p:nvSpPr>
          <p:cNvPr id="741" name="Google Shape;741;p2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25</a:t>
            </a:fld>
            <a:endParaRPr/>
          </a:p>
        </p:txBody>
      </p:sp>
      <p:sp>
        <p:nvSpPr>
          <p:cNvPr id="742" name="Google Shape;742;p24"/>
          <p:cNvSpPr txBox="1"/>
          <p:nvPr/>
        </p:nvSpPr>
        <p:spPr>
          <a:xfrm>
            <a:off x="734775" y="911100"/>
            <a:ext cx="3497700" cy="42324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category_Confirmed Staff</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category_Fixed term Staff</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category_Serving Notice Period</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category_Staff on Probation</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category_Secondee-Outward-Without Pay</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category_Awaiting Termination</a:t>
            </a:r>
            <a:endParaRPr sz="1200">
              <a:solidFill>
                <a:srgbClr val="212121"/>
              </a:solidFill>
              <a:highlight>
                <a:srgbClr val="FFFFFF"/>
              </a:highlight>
              <a:latin typeface="Source Sans Pro"/>
              <a:ea typeface="Source Sans Pro"/>
              <a:cs typeface="Source Sans Pro"/>
              <a:sym typeface="Source Sans Pro"/>
            </a:endParaRPr>
          </a:p>
          <a:p>
            <a:pPr marL="0" lvl="0" indent="0" algn="l" rtl="0">
              <a:lnSpc>
                <a:spcPct val="115000"/>
              </a:lnSpc>
              <a:spcBef>
                <a:spcPts val="600"/>
              </a:spcBef>
              <a:spcAft>
                <a:spcPts val="0"/>
              </a:spcAft>
              <a:buNone/>
            </a:pP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Category_Change_yes</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Supervisor_change_Yes</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Position_Promoted_Yes</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PC_Change_Yes</a:t>
            </a:r>
            <a:endParaRPr sz="1200">
              <a:solidFill>
                <a:srgbClr val="212121"/>
              </a:solidFill>
              <a:highlight>
                <a:srgbClr val="FFFFFF"/>
              </a:highlight>
              <a:latin typeface="Source Sans Pro"/>
              <a:ea typeface="Source Sans Pro"/>
              <a:cs typeface="Source Sans Pro"/>
              <a:sym typeface="Source Sans Pro"/>
            </a:endParaRPr>
          </a:p>
          <a:p>
            <a:pPr marL="457200" lvl="0" indent="0" algn="l" rtl="0">
              <a:lnSpc>
                <a:spcPct val="115000"/>
              </a:lnSpc>
              <a:spcBef>
                <a:spcPts val="600"/>
              </a:spcBef>
              <a:spcAft>
                <a:spcPts val="0"/>
              </a:spcAft>
              <a:buNone/>
            </a:pP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Total_Available_Hours</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Total_Training_Hours</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Total_Leave_Hours</a:t>
            </a:r>
            <a:endParaRPr sz="1200">
              <a:solidFill>
                <a:srgbClr val="212121"/>
              </a:solidFill>
              <a:highlight>
                <a:srgbClr val="FFFFFF"/>
              </a:highlight>
              <a:latin typeface="Source Sans Pro"/>
              <a:ea typeface="Source Sans Pro"/>
              <a:cs typeface="Source Sans Pro"/>
              <a:sym typeface="Source Sans Pro"/>
            </a:endParaRPr>
          </a:p>
          <a:p>
            <a:pPr marL="0" lvl="0" indent="0" algn="l" rtl="0">
              <a:lnSpc>
                <a:spcPct val="115000"/>
              </a:lnSpc>
              <a:spcBef>
                <a:spcPts val="600"/>
              </a:spcBef>
              <a:spcAft>
                <a:spcPts val="0"/>
              </a:spcAft>
              <a:buNone/>
            </a:pPr>
            <a:endParaRPr sz="1200">
              <a:solidFill>
                <a:srgbClr val="212121"/>
              </a:solidFill>
              <a:highlight>
                <a:srgbClr val="FFFFFF"/>
              </a:highlight>
              <a:latin typeface="Source Sans Pro"/>
              <a:ea typeface="Source Sans Pro"/>
              <a:cs typeface="Source Sans Pro"/>
              <a:sym typeface="Source Sans Pro"/>
            </a:endParaRPr>
          </a:p>
          <a:p>
            <a:pPr marL="0" marR="0" lvl="0" indent="0" algn="l" rtl="0">
              <a:lnSpc>
                <a:spcPct val="135714"/>
              </a:lnSpc>
              <a:spcBef>
                <a:spcPts val="500"/>
              </a:spcBef>
              <a:spcAft>
                <a:spcPts val="0"/>
              </a:spcAft>
              <a:buNone/>
            </a:pPr>
            <a:endParaRPr sz="1300">
              <a:solidFill>
                <a:schemeClr val="dk1"/>
              </a:solidFill>
              <a:highlight>
                <a:srgbClr val="FFFFFE"/>
              </a:highlight>
              <a:latin typeface="Source Sans Pro"/>
              <a:ea typeface="Source Sans Pro"/>
              <a:cs typeface="Source Sans Pro"/>
              <a:sym typeface="Source Sans Pro"/>
            </a:endParaRPr>
          </a:p>
        </p:txBody>
      </p:sp>
      <p:sp>
        <p:nvSpPr>
          <p:cNvPr id="743" name="Google Shape;743;p24"/>
          <p:cNvSpPr txBox="1"/>
          <p:nvPr/>
        </p:nvSpPr>
        <p:spPr>
          <a:xfrm>
            <a:off x="4869475" y="1317525"/>
            <a:ext cx="2908800" cy="28656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Location_Location 8</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Location_Location 2</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Location_Location 7</a:t>
            </a:r>
            <a:endParaRPr sz="1200">
              <a:solidFill>
                <a:srgbClr val="212121"/>
              </a:solidFill>
              <a:highlight>
                <a:srgbClr val="FFFFFF"/>
              </a:highlight>
              <a:latin typeface="Source Sans Pro"/>
              <a:ea typeface="Source Sans Pro"/>
              <a:cs typeface="Source Sans Pro"/>
              <a:sym typeface="Source Sans Pro"/>
            </a:endParaRPr>
          </a:p>
          <a:p>
            <a:pPr marL="457200" lvl="0" indent="0" algn="l" rtl="0">
              <a:lnSpc>
                <a:spcPct val="115000"/>
              </a:lnSpc>
              <a:spcBef>
                <a:spcPts val="600"/>
              </a:spcBef>
              <a:spcAft>
                <a:spcPts val="0"/>
              </a:spcAft>
              <a:buNone/>
            </a:pP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ProfCenter_PC - 3</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ProfCenter_PC - 4</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ProfCenter_PC - 5</a:t>
            </a: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ProfCenter_PC - 6</a:t>
            </a:r>
            <a:endParaRPr sz="1200">
              <a:solidFill>
                <a:srgbClr val="212121"/>
              </a:solidFill>
              <a:highlight>
                <a:srgbClr val="FFFFFF"/>
              </a:highlight>
              <a:latin typeface="Source Sans Pro"/>
              <a:ea typeface="Source Sans Pro"/>
              <a:cs typeface="Source Sans Pro"/>
              <a:sym typeface="Source Sans Pro"/>
            </a:endParaRPr>
          </a:p>
          <a:p>
            <a:pPr marL="0" lvl="0" indent="0" algn="l" rtl="0">
              <a:lnSpc>
                <a:spcPct val="115000"/>
              </a:lnSpc>
              <a:spcBef>
                <a:spcPts val="500"/>
              </a:spcBef>
              <a:spcAft>
                <a:spcPts val="0"/>
              </a:spcAft>
              <a:buNone/>
            </a:pPr>
            <a:endParaRPr sz="1200">
              <a:solidFill>
                <a:srgbClr val="212121"/>
              </a:solidFill>
              <a:highlight>
                <a:srgbClr val="FFFFFF"/>
              </a:highlight>
              <a:latin typeface="Source Sans Pro"/>
              <a:ea typeface="Source Sans Pro"/>
              <a:cs typeface="Source Sans Pro"/>
              <a:sym typeface="Source Sans Pro"/>
            </a:endParaRPr>
          </a:p>
          <a:p>
            <a:pPr marL="457200" lvl="0" indent="-304800" algn="l" rtl="0">
              <a:lnSpc>
                <a:spcPct val="115000"/>
              </a:lnSpc>
              <a:spcBef>
                <a:spcPts val="600"/>
              </a:spcBef>
              <a:spcAft>
                <a:spcPts val="0"/>
              </a:spcAft>
              <a:buClr>
                <a:srgbClr val="212121"/>
              </a:buClr>
              <a:buSzPts val="1200"/>
              <a:buFont typeface="Source Sans Pro"/>
              <a:buChar char="●"/>
            </a:pPr>
            <a:r>
              <a:rPr lang="en" sz="1200">
                <a:solidFill>
                  <a:srgbClr val="212121"/>
                </a:solidFill>
                <a:highlight>
                  <a:srgbClr val="FFFFFF"/>
                </a:highlight>
                <a:latin typeface="Source Sans Pro"/>
                <a:ea typeface="Source Sans Pro"/>
                <a:cs typeface="Source Sans Pro"/>
                <a:sym typeface="Source Sans Pro"/>
              </a:rPr>
              <a:t>Supervisor_grade</a:t>
            </a:r>
            <a:endParaRPr sz="1200">
              <a:solidFill>
                <a:srgbClr val="212121"/>
              </a:solidFill>
              <a:highlight>
                <a:srgbClr val="FFFFFF"/>
              </a:highlight>
              <a:latin typeface="Source Sans Pro"/>
              <a:ea typeface="Source Sans Pro"/>
              <a:cs typeface="Source Sans Pro"/>
              <a:sym typeface="Source Sans Pro"/>
            </a:endParaRPr>
          </a:p>
          <a:p>
            <a:pPr marL="0" lvl="0" indent="0" algn="l" rtl="0">
              <a:lnSpc>
                <a:spcPct val="115000"/>
              </a:lnSpc>
              <a:spcBef>
                <a:spcPts val="600"/>
              </a:spcBef>
              <a:spcAft>
                <a:spcPts val="500"/>
              </a:spcAft>
              <a:buNone/>
            </a:pPr>
            <a:endParaRPr sz="1200">
              <a:solidFill>
                <a:srgbClr val="212121"/>
              </a:solidFill>
              <a:highlight>
                <a:srgbClr val="FFFFFF"/>
              </a:highlight>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5"/>
          <p:cNvSpPr txBox="1">
            <a:spLocks noGrp="1"/>
          </p:cNvSpPr>
          <p:nvPr>
            <p:ph type="title"/>
          </p:nvPr>
        </p:nvSpPr>
        <p:spPr>
          <a:xfrm>
            <a:off x="1011600" y="24867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3400">
                <a:solidFill>
                  <a:schemeClr val="dk1"/>
                </a:solidFill>
              </a:rPr>
              <a:t>Modeling</a:t>
            </a:r>
            <a:endParaRPr sz="3400">
              <a:solidFill>
                <a:schemeClr val="dk1"/>
              </a:solidFill>
            </a:endParaRPr>
          </a:p>
        </p:txBody>
      </p:sp>
      <p:sp>
        <p:nvSpPr>
          <p:cNvPr id="749" name="Google Shape;749;p25"/>
          <p:cNvSpPr/>
          <p:nvPr/>
        </p:nvSpPr>
        <p:spPr>
          <a:xfrm>
            <a:off x="578575" y="2061638"/>
            <a:ext cx="2808000" cy="1325100"/>
          </a:xfrm>
          <a:prstGeom prst="homePlate">
            <a:avLst>
              <a:gd name="adj" fmla="val 30129"/>
            </a:avLst>
          </a:prstGeom>
          <a:solidFill>
            <a:srgbClr val="FFFF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Source Sans Pro"/>
                <a:ea typeface="Source Sans Pro"/>
                <a:cs typeface="Source Sans Pro"/>
                <a:sym typeface="Source Sans Pro"/>
              </a:rPr>
              <a:t>Model Development</a:t>
            </a:r>
            <a:endParaRPr sz="2000" b="1" i="0" u="none" strike="noStrike" cap="none">
              <a:solidFill>
                <a:srgbClr val="000000"/>
              </a:solidFill>
              <a:latin typeface="Source Sans Pro"/>
              <a:ea typeface="Source Sans Pro"/>
              <a:cs typeface="Source Sans Pro"/>
              <a:sym typeface="Source Sans Pro"/>
            </a:endParaRPr>
          </a:p>
        </p:txBody>
      </p:sp>
      <p:sp>
        <p:nvSpPr>
          <p:cNvPr id="750" name="Google Shape;750;p25"/>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Source Sans Pro"/>
                <a:ea typeface="Source Sans Pro"/>
                <a:cs typeface="Source Sans Pro"/>
                <a:sym typeface="Source Sans Pro"/>
              </a:rPr>
              <a:t>Model</a:t>
            </a:r>
            <a:endParaRPr sz="2000" b="1" i="0" u="none" strike="noStrike" cap="none">
              <a:solidFill>
                <a:srgbClr val="000000"/>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Source Sans Pro"/>
                <a:ea typeface="Source Sans Pro"/>
                <a:cs typeface="Source Sans Pro"/>
                <a:sym typeface="Source Sans Pro"/>
              </a:rPr>
              <a:t>Evaluation</a:t>
            </a:r>
            <a:endParaRPr sz="2000" b="1" i="0" u="none" strike="noStrike" cap="none">
              <a:solidFill>
                <a:srgbClr val="000000"/>
              </a:solidFill>
              <a:latin typeface="Source Sans Pro"/>
              <a:ea typeface="Source Sans Pro"/>
              <a:cs typeface="Source Sans Pro"/>
              <a:sym typeface="Source Sans Pro"/>
            </a:endParaRPr>
          </a:p>
        </p:txBody>
      </p:sp>
      <p:sp>
        <p:nvSpPr>
          <p:cNvPr id="751" name="Google Shape;751;p25"/>
          <p:cNvSpPr/>
          <p:nvPr/>
        </p:nvSpPr>
        <p:spPr>
          <a:xfrm>
            <a:off x="5960075" y="2061638"/>
            <a:ext cx="2862000" cy="1325100"/>
          </a:xfrm>
          <a:prstGeom prst="chevron">
            <a:avLst>
              <a:gd name="adj" fmla="val 29853"/>
            </a:avLst>
          </a:prstGeom>
          <a:solidFill>
            <a:srgbClr val="00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Source Sans Pro"/>
                <a:ea typeface="Source Sans Pro"/>
                <a:cs typeface="Source Sans Pro"/>
                <a:sym typeface="Source Sans Pro"/>
              </a:rPr>
              <a:t>Saving Best Model &amp; Prediction</a:t>
            </a:r>
            <a:endParaRPr sz="2000" b="1" i="0" u="none" strike="noStrike" cap="none">
              <a:solidFill>
                <a:srgbClr val="000000"/>
              </a:solidFill>
              <a:latin typeface="Source Sans Pro"/>
              <a:ea typeface="Source Sans Pro"/>
              <a:cs typeface="Source Sans Pro"/>
              <a:sym typeface="Source Sans Pro"/>
            </a:endParaRPr>
          </a:p>
        </p:txBody>
      </p:sp>
      <p:sp>
        <p:nvSpPr>
          <p:cNvPr id="752" name="Google Shape;752;p2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26"/>
          <p:cNvSpPr/>
          <p:nvPr/>
        </p:nvSpPr>
        <p:spPr>
          <a:xfrm>
            <a:off x="2818700" y="98200"/>
            <a:ext cx="2891100" cy="540300"/>
          </a:xfrm>
          <a:prstGeom prst="homePlate">
            <a:avLst>
              <a:gd name="adj" fmla="val 30129"/>
            </a:avLst>
          </a:prstGeom>
          <a:solidFill>
            <a:srgbClr val="FFFF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Source Sans Pro"/>
                <a:ea typeface="Source Sans Pro"/>
                <a:cs typeface="Source Sans Pro"/>
                <a:sym typeface="Source Sans Pro"/>
              </a:rPr>
              <a:t>Model Development</a:t>
            </a:r>
            <a:endParaRPr sz="2200" b="1" i="0" u="none" strike="noStrike" cap="none">
              <a:solidFill>
                <a:srgbClr val="000000"/>
              </a:solidFill>
              <a:latin typeface="Source Sans Pro"/>
              <a:ea typeface="Source Sans Pro"/>
              <a:cs typeface="Source Sans Pro"/>
              <a:sym typeface="Source Sans Pro"/>
            </a:endParaRPr>
          </a:p>
        </p:txBody>
      </p:sp>
      <p:sp>
        <p:nvSpPr>
          <p:cNvPr id="758" name="Google Shape;758;p2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27</a:t>
            </a:fld>
            <a:endParaRPr/>
          </a:p>
        </p:txBody>
      </p:sp>
      <p:sp>
        <p:nvSpPr>
          <p:cNvPr id="759" name="Google Shape;759;p26"/>
          <p:cNvSpPr txBox="1"/>
          <p:nvPr/>
        </p:nvSpPr>
        <p:spPr>
          <a:xfrm>
            <a:off x="1307275" y="1523000"/>
            <a:ext cx="6630600" cy="1382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900"/>
              <a:buFont typeface="Arial"/>
              <a:buNone/>
            </a:pPr>
            <a:r>
              <a:rPr lang="en" sz="1300" i="0" u="none" strike="noStrike" cap="none">
                <a:solidFill>
                  <a:srgbClr val="212121"/>
                </a:solidFill>
                <a:highlight>
                  <a:srgbClr val="FFFFFF"/>
                </a:highlight>
                <a:latin typeface="Source Sans Pro"/>
                <a:ea typeface="Source Sans Pro"/>
                <a:cs typeface="Source Sans Pro"/>
                <a:sym typeface="Source Sans Pro"/>
              </a:rPr>
              <a:t>We started Building </a:t>
            </a:r>
            <a:r>
              <a:rPr lang="en" sz="1300">
                <a:solidFill>
                  <a:srgbClr val="212121"/>
                </a:solidFill>
                <a:highlight>
                  <a:srgbClr val="FFFFFF"/>
                </a:highlight>
                <a:latin typeface="Source Sans Pro"/>
                <a:ea typeface="Source Sans Pro"/>
                <a:cs typeface="Source Sans Pro"/>
                <a:sym typeface="Source Sans Pro"/>
              </a:rPr>
              <a:t>2 </a:t>
            </a:r>
            <a:r>
              <a:rPr lang="en" sz="1300" i="0" u="none" strike="noStrike" cap="none">
                <a:solidFill>
                  <a:srgbClr val="212121"/>
                </a:solidFill>
                <a:highlight>
                  <a:srgbClr val="FFFFFF"/>
                </a:highlight>
                <a:latin typeface="Source Sans Pro"/>
                <a:ea typeface="Source Sans Pro"/>
                <a:cs typeface="Source Sans Pro"/>
                <a:sym typeface="Source Sans Pro"/>
              </a:rPr>
              <a:t>models on</a:t>
            </a:r>
            <a:endParaRPr sz="130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311150" algn="l" rtl="0">
              <a:lnSpc>
                <a:spcPct val="115000"/>
              </a:lnSpc>
              <a:spcBef>
                <a:spcPts val="600"/>
              </a:spcBef>
              <a:spcAft>
                <a:spcPts val="0"/>
              </a:spcAft>
              <a:buClr>
                <a:srgbClr val="212121"/>
              </a:buClr>
              <a:buSzPts val="1300"/>
              <a:buFont typeface="Source Sans Pro"/>
              <a:buChar char="●"/>
            </a:pPr>
            <a:r>
              <a:rPr lang="en" sz="1300" i="0" u="none" strike="noStrike" cap="none">
                <a:solidFill>
                  <a:srgbClr val="212121"/>
                </a:solidFill>
                <a:highlight>
                  <a:srgbClr val="FFFFFF"/>
                </a:highlight>
                <a:latin typeface="Source Sans Pro"/>
                <a:ea typeface="Source Sans Pro"/>
                <a:cs typeface="Source Sans Pro"/>
                <a:sym typeface="Source Sans Pro"/>
              </a:rPr>
              <a:t> </a:t>
            </a:r>
            <a:r>
              <a:rPr lang="en" sz="1300" b="1">
                <a:solidFill>
                  <a:srgbClr val="212121"/>
                </a:solidFill>
                <a:highlight>
                  <a:srgbClr val="FFFFFF"/>
                </a:highlight>
                <a:latin typeface="Source Sans Pro"/>
                <a:ea typeface="Source Sans Pro"/>
                <a:cs typeface="Source Sans Pro"/>
                <a:sym typeface="Source Sans Pro"/>
              </a:rPr>
              <a:t>Regularized Logistic Regression</a:t>
            </a:r>
            <a:r>
              <a:rPr lang="en" sz="1300">
                <a:solidFill>
                  <a:srgbClr val="212121"/>
                </a:solidFill>
                <a:highlight>
                  <a:srgbClr val="FFFFFF"/>
                </a:highlight>
                <a:latin typeface="Source Sans Pro"/>
                <a:ea typeface="Source Sans Pro"/>
                <a:cs typeface="Source Sans Pro"/>
                <a:sym typeface="Source Sans Pro"/>
              </a:rPr>
              <a:t>(C=10, class_weight='balanced', penalty='l1', random_state=42,solver='liblinear')</a:t>
            </a:r>
            <a:endParaRPr sz="1300" b="1">
              <a:solidFill>
                <a:srgbClr val="212121"/>
              </a:solidFill>
              <a:highlight>
                <a:srgbClr val="FFFFFF"/>
              </a:highlight>
              <a:latin typeface="Source Sans Pro"/>
              <a:ea typeface="Source Sans Pro"/>
              <a:cs typeface="Source Sans Pro"/>
              <a:sym typeface="Source Sans Pro"/>
            </a:endParaRPr>
          </a:p>
          <a:p>
            <a:pPr marL="457200" marR="0" lvl="0" indent="-311150" algn="l" rtl="0">
              <a:lnSpc>
                <a:spcPct val="115000"/>
              </a:lnSpc>
              <a:spcBef>
                <a:spcPts val="0"/>
              </a:spcBef>
              <a:spcAft>
                <a:spcPts val="0"/>
              </a:spcAft>
              <a:buClr>
                <a:srgbClr val="212121"/>
              </a:buClr>
              <a:buSzPts val="1300"/>
              <a:buFont typeface="Source Sans Pro"/>
              <a:buChar char="●"/>
            </a:pPr>
            <a:r>
              <a:rPr lang="en" sz="1300" i="0" u="none" strike="noStrike" cap="none">
                <a:solidFill>
                  <a:srgbClr val="212121"/>
                </a:solidFill>
                <a:highlight>
                  <a:srgbClr val="FFFFFF"/>
                </a:highlight>
                <a:latin typeface="Source Sans Pro"/>
                <a:ea typeface="Source Sans Pro"/>
                <a:cs typeface="Source Sans Pro"/>
                <a:sym typeface="Source Sans Pro"/>
              </a:rPr>
              <a:t>Decision trees: Default parameters</a:t>
            </a:r>
            <a:br>
              <a:rPr lang="en" sz="1300" i="0" u="none" strike="noStrike" cap="none">
                <a:solidFill>
                  <a:srgbClr val="212121"/>
                </a:solidFill>
                <a:highlight>
                  <a:srgbClr val="FFFFFF"/>
                </a:highlight>
                <a:latin typeface="Source Sans Pro"/>
                <a:ea typeface="Source Sans Pro"/>
                <a:cs typeface="Source Sans Pro"/>
                <a:sym typeface="Source Sans Pro"/>
              </a:rPr>
            </a:br>
            <a:endParaRPr sz="1300" i="0" u="none" strike="noStrike" cap="none">
              <a:solidFill>
                <a:srgbClr val="000000"/>
              </a:solidFill>
              <a:latin typeface="Source Sans Pro"/>
              <a:ea typeface="Source Sans Pro"/>
              <a:cs typeface="Source Sans Pro"/>
              <a:sym typeface="Source Sans Pro"/>
            </a:endParaRPr>
          </a:p>
        </p:txBody>
      </p:sp>
      <p:sp>
        <p:nvSpPr>
          <p:cNvPr id="760" name="Google Shape;760;p26"/>
          <p:cNvSpPr txBox="1"/>
          <p:nvPr/>
        </p:nvSpPr>
        <p:spPr>
          <a:xfrm>
            <a:off x="1391775" y="2916675"/>
            <a:ext cx="7043700" cy="65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200">
                <a:solidFill>
                  <a:srgbClr val="212121"/>
                </a:solidFill>
                <a:highlight>
                  <a:srgbClr val="FFFFFF"/>
                </a:highlight>
                <a:latin typeface="Source Sans Pro"/>
                <a:ea typeface="Source Sans Pro"/>
                <a:cs typeface="Source Sans Pro"/>
                <a:sym typeface="Source Sans Pro"/>
              </a:rPr>
              <a:t>Dropped features of zero Coefficient strength and retrain again and made Predicting on Validation dataset:</a:t>
            </a:r>
            <a:endParaRPr sz="1200">
              <a:solidFill>
                <a:srgbClr val="212121"/>
              </a:solidFill>
              <a:highlight>
                <a:srgbClr val="FFFFFF"/>
              </a:highlight>
              <a:latin typeface="Source Sans Pro"/>
              <a:ea typeface="Source Sans Pro"/>
              <a:cs typeface="Source Sans Pro"/>
              <a:sym typeface="Source Sans Pro"/>
            </a:endParaRPr>
          </a:p>
          <a:p>
            <a:pPr marL="0" lvl="0" indent="0" algn="l" rtl="0">
              <a:spcBef>
                <a:spcPts val="600"/>
              </a:spcBef>
              <a:spcAft>
                <a:spcPts val="0"/>
              </a:spcAft>
              <a:buNone/>
            </a:pPr>
            <a:endParaRPr sz="1200">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28"/>
          <p:cNvSpPr/>
          <p:nvPr/>
        </p:nvSpPr>
        <p:spPr>
          <a:xfrm>
            <a:off x="2818700" y="98200"/>
            <a:ext cx="2891100" cy="540300"/>
          </a:xfrm>
          <a:prstGeom prst="homePlate">
            <a:avLst>
              <a:gd name="adj" fmla="val 30129"/>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Source Sans Pro"/>
                <a:ea typeface="Source Sans Pro"/>
                <a:cs typeface="Source Sans Pro"/>
                <a:sym typeface="Source Sans Pro"/>
              </a:rPr>
              <a:t>Model Evaluation</a:t>
            </a:r>
            <a:endParaRPr sz="2200" b="1" i="0" u="none" strike="noStrike" cap="none">
              <a:solidFill>
                <a:srgbClr val="000000"/>
              </a:solidFill>
              <a:latin typeface="Source Sans Pro"/>
              <a:ea typeface="Source Sans Pro"/>
              <a:cs typeface="Source Sans Pro"/>
              <a:sym typeface="Source Sans Pro"/>
            </a:endParaRPr>
          </a:p>
        </p:txBody>
      </p:sp>
      <p:sp>
        <p:nvSpPr>
          <p:cNvPr id="766" name="Google Shape;766;p2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28</a:t>
            </a:fld>
            <a:endParaRPr/>
          </a:p>
        </p:txBody>
      </p:sp>
      <p:sp>
        <p:nvSpPr>
          <p:cNvPr id="767" name="Google Shape;767;p28"/>
          <p:cNvSpPr txBox="1"/>
          <p:nvPr/>
        </p:nvSpPr>
        <p:spPr>
          <a:xfrm>
            <a:off x="1060025" y="859213"/>
            <a:ext cx="7299600" cy="384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700"/>
              </a:spcBef>
              <a:spcAft>
                <a:spcPts val="70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We have selected AUC ROC Curve &amp; </a:t>
            </a:r>
            <a:r>
              <a:rPr lang="en" sz="1300">
                <a:solidFill>
                  <a:srgbClr val="212121"/>
                </a:solidFill>
                <a:highlight>
                  <a:srgbClr val="FFFFFF"/>
                </a:highlight>
                <a:latin typeface="Source Sans Pro"/>
                <a:ea typeface="Source Sans Pro"/>
                <a:cs typeface="Source Sans Pro"/>
                <a:sym typeface="Source Sans Pro"/>
              </a:rPr>
              <a:t>f1 score </a:t>
            </a:r>
            <a:r>
              <a:rPr lang="en" sz="1300" b="0" i="0" u="none" strike="noStrike" cap="none">
                <a:solidFill>
                  <a:srgbClr val="212121"/>
                </a:solidFill>
                <a:highlight>
                  <a:srgbClr val="FFFFFF"/>
                </a:highlight>
                <a:latin typeface="Source Sans Pro"/>
                <a:ea typeface="Source Sans Pro"/>
                <a:cs typeface="Source Sans Pro"/>
                <a:sym typeface="Source Sans Pro"/>
              </a:rPr>
              <a:t> as the evaluation criteria.</a:t>
            </a:r>
            <a:endParaRPr sz="1300" b="0" i="0" u="none" strike="noStrike" cap="none">
              <a:solidFill>
                <a:srgbClr val="000000"/>
              </a:solidFill>
              <a:latin typeface="Source Sans Pro"/>
              <a:ea typeface="Source Sans Pro"/>
              <a:cs typeface="Source Sans Pro"/>
              <a:sym typeface="Source Sans Pro"/>
            </a:endParaRPr>
          </a:p>
        </p:txBody>
      </p:sp>
      <p:sp>
        <p:nvSpPr>
          <p:cNvPr id="768" name="Google Shape;768;p28"/>
          <p:cNvSpPr txBox="1"/>
          <p:nvPr/>
        </p:nvSpPr>
        <p:spPr>
          <a:xfrm>
            <a:off x="392725" y="1274725"/>
            <a:ext cx="43077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b="0" i="0" u="none" strike="noStrike" cap="none">
                <a:solidFill>
                  <a:schemeClr val="accent2"/>
                </a:solidFill>
                <a:highlight>
                  <a:srgbClr val="FFFFFF"/>
                </a:highlight>
                <a:latin typeface="Source Sans Pro"/>
                <a:ea typeface="Source Sans Pro"/>
                <a:cs typeface="Source Sans Pro"/>
                <a:sym typeface="Source Sans Pro"/>
              </a:rPr>
              <a:t>Confusion Matrix of Logistic Regression</a:t>
            </a:r>
            <a:endParaRPr sz="1500" b="0" i="0" u="none" strike="noStrike" cap="none">
              <a:solidFill>
                <a:schemeClr val="accent2"/>
              </a:solidFill>
              <a:latin typeface="Source Sans Pro"/>
              <a:ea typeface="Source Sans Pro"/>
              <a:cs typeface="Source Sans Pro"/>
              <a:sym typeface="Source Sans Pro"/>
            </a:endParaRPr>
          </a:p>
        </p:txBody>
      </p:sp>
      <p:sp>
        <p:nvSpPr>
          <p:cNvPr id="769" name="Google Shape;769;p28"/>
          <p:cNvSpPr txBox="1"/>
          <p:nvPr/>
        </p:nvSpPr>
        <p:spPr>
          <a:xfrm>
            <a:off x="4833025" y="1274725"/>
            <a:ext cx="33822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b="0" i="0" u="none" strike="noStrike" cap="none">
                <a:solidFill>
                  <a:schemeClr val="accent2"/>
                </a:solidFill>
                <a:highlight>
                  <a:srgbClr val="FFFFFF"/>
                </a:highlight>
                <a:latin typeface="Source Sans Pro"/>
                <a:ea typeface="Source Sans Pro"/>
                <a:cs typeface="Source Sans Pro"/>
                <a:sym typeface="Source Sans Pro"/>
              </a:rPr>
              <a:t>Confusion Matrix of </a:t>
            </a:r>
            <a:r>
              <a:rPr lang="en" sz="1500">
                <a:solidFill>
                  <a:schemeClr val="accent2"/>
                </a:solidFill>
                <a:highlight>
                  <a:srgbClr val="FFFFFF"/>
                </a:highlight>
                <a:latin typeface="Source Sans Pro"/>
                <a:ea typeface="Source Sans Pro"/>
                <a:cs typeface="Source Sans Pro"/>
                <a:sym typeface="Source Sans Pro"/>
              </a:rPr>
              <a:t>Decision Tree</a:t>
            </a:r>
            <a:endParaRPr sz="1500" b="0" i="0" u="none" strike="noStrike" cap="none">
              <a:solidFill>
                <a:schemeClr val="accent2"/>
              </a:solidFill>
              <a:latin typeface="Source Sans Pro"/>
              <a:ea typeface="Source Sans Pro"/>
              <a:cs typeface="Source Sans Pro"/>
              <a:sym typeface="Source Sans Pro"/>
            </a:endParaRPr>
          </a:p>
        </p:txBody>
      </p:sp>
      <p:pic>
        <p:nvPicPr>
          <p:cNvPr id="770" name="Google Shape;770;p28"/>
          <p:cNvPicPr preferRelativeResize="0"/>
          <p:nvPr/>
        </p:nvPicPr>
        <p:blipFill>
          <a:blip r:embed="rId3">
            <a:alphaModFix/>
          </a:blip>
          <a:stretch>
            <a:fillRect/>
          </a:stretch>
        </p:blipFill>
        <p:spPr>
          <a:xfrm>
            <a:off x="152400" y="1842625"/>
            <a:ext cx="3895725" cy="2533650"/>
          </a:xfrm>
          <a:prstGeom prst="rect">
            <a:avLst/>
          </a:prstGeom>
          <a:noFill/>
          <a:ln>
            <a:noFill/>
          </a:ln>
        </p:spPr>
      </p:pic>
      <p:pic>
        <p:nvPicPr>
          <p:cNvPr id="771" name="Google Shape;771;p28"/>
          <p:cNvPicPr preferRelativeResize="0"/>
          <p:nvPr/>
        </p:nvPicPr>
        <p:blipFill>
          <a:blip r:embed="rId4">
            <a:alphaModFix/>
          </a:blip>
          <a:stretch>
            <a:fillRect/>
          </a:stretch>
        </p:blipFill>
        <p:spPr>
          <a:xfrm>
            <a:off x="4200525" y="1842625"/>
            <a:ext cx="3771900" cy="2514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g1165c685951_0_90"/>
          <p:cNvSpPr/>
          <p:nvPr/>
        </p:nvSpPr>
        <p:spPr>
          <a:xfrm>
            <a:off x="2818700" y="98200"/>
            <a:ext cx="2891100" cy="540300"/>
          </a:xfrm>
          <a:prstGeom prst="homePlate">
            <a:avLst>
              <a:gd name="adj" fmla="val 30129"/>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Source Sans Pro"/>
                <a:ea typeface="Source Sans Pro"/>
                <a:cs typeface="Source Sans Pro"/>
                <a:sym typeface="Source Sans Pro"/>
              </a:rPr>
              <a:t>Model Evaluation</a:t>
            </a:r>
            <a:endParaRPr sz="2200" b="1" i="0" u="none" strike="noStrike" cap="none">
              <a:solidFill>
                <a:srgbClr val="000000"/>
              </a:solidFill>
              <a:latin typeface="Source Sans Pro"/>
              <a:ea typeface="Source Sans Pro"/>
              <a:cs typeface="Source Sans Pro"/>
              <a:sym typeface="Source Sans Pro"/>
            </a:endParaRPr>
          </a:p>
        </p:txBody>
      </p:sp>
      <p:sp>
        <p:nvSpPr>
          <p:cNvPr id="777" name="Google Shape;777;g1165c685951_0_9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29</a:t>
            </a:fld>
            <a:endParaRPr/>
          </a:p>
        </p:txBody>
      </p:sp>
      <p:sp>
        <p:nvSpPr>
          <p:cNvPr id="778" name="Google Shape;778;g1165c685951_0_90"/>
          <p:cNvSpPr txBox="1"/>
          <p:nvPr/>
        </p:nvSpPr>
        <p:spPr>
          <a:xfrm>
            <a:off x="959175" y="825063"/>
            <a:ext cx="62589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700"/>
              </a:spcBef>
              <a:spcAft>
                <a:spcPts val="700"/>
              </a:spcAft>
              <a:buNone/>
            </a:pPr>
            <a:r>
              <a:rPr lang="en" sz="1500" b="1">
                <a:solidFill>
                  <a:srgbClr val="212121"/>
                </a:solidFill>
                <a:highlight>
                  <a:srgbClr val="FFFFFF"/>
                </a:highlight>
                <a:latin typeface="Source Sans Pro"/>
                <a:ea typeface="Source Sans Pro"/>
                <a:cs typeface="Source Sans Pro"/>
                <a:sym typeface="Source Sans Pro"/>
              </a:rPr>
              <a:t>Optimal Cutoff Point </a:t>
            </a:r>
            <a:endParaRPr sz="1300" b="1">
              <a:solidFill>
                <a:srgbClr val="212121"/>
              </a:solidFill>
              <a:highlight>
                <a:srgbClr val="FFFFFF"/>
              </a:highlight>
              <a:latin typeface="Source Sans Pro"/>
              <a:ea typeface="Source Sans Pro"/>
              <a:cs typeface="Source Sans Pro"/>
              <a:sym typeface="Source Sans Pro"/>
            </a:endParaRPr>
          </a:p>
        </p:txBody>
      </p:sp>
      <p:sp>
        <p:nvSpPr>
          <p:cNvPr id="779" name="Google Shape;779;g1165c685951_0_90"/>
          <p:cNvSpPr txBox="1"/>
          <p:nvPr/>
        </p:nvSpPr>
        <p:spPr>
          <a:xfrm>
            <a:off x="392725" y="1274725"/>
            <a:ext cx="43077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endParaRPr sz="1500" b="0" i="0" u="none" strike="noStrike" cap="none">
              <a:solidFill>
                <a:schemeClr val="accent2"/>
              </a:solidFill>
              <a:latin typeface="Source Sans Pro"/>
              <a:ea typeface="Source Sans Pro"/>
              <a:cs typeface="Source Sans Pro"/>
              <a:sym typeface="Source Sans Pro"/>
            </a:endParaRPr>
          </a:p>
        </p:txBody>
      </p:sp>
      <p:sp>
        <p:nvSpPr>
          <p:cNvPr id="780" name="Google Shape;780;g1165c685951_0_90"/>
          <p:cNvSpPr txBox="1"/>
          <p:nvPr/>
        </p:nvSpPr>
        <p:spPr>
          <a:xfrm>
            <a:off x="4833025" y="1274725"/>
            <a:ext cx="33822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a:solidFill>
                  <a:schemeClr val="accent2"/>
                </a:solidFill>
                <a:highlight>
                  <a:srgbClr val="FFFFFF"/>
                </a:highlight>
                <a:latin typeface="Source Sans Pro"/>
                <a:ea typeface="Source Sans Pro"/>
                <a:cs typeface="Source Sans Pro"/>
                <a:sym typeface="Source Sans Pro"/>
              </a:rPr>
              <a:t>Using Precision -Recall curve</a:t>
            </a:r>
            <a:endParaRPr sz="1500" b="0" i="0" u="none" strike="noStrike" cap="none">
              <a:solidFill>
                <a:schemeClr val="accent2"/>
              </a:solidFill>
              <a:latin typeface="Source Sans Pro"/>
              <a:ea typeface="Source Sans Pro"/>
              <a:cs typeface="Source Sans Pro"/>
              <a:sym typeface="Source Sans Pro"/>
            </a:endParaRPr>
          </a:p>
        </p:txBody>
      </p:sp>
      <p:pic>
        <p:nvPicPr>
          <p:cNvPr id="781" name="Google Shape;781;g1165c685951_0_90"/>
          <p:cNvPicPr preferRelativeResize="0"/>
          <p:nvPr/>
        </p:nvPicPr>
        <p:blipFill>
          <a:blip r:embed="rId3">
            <a:alphaModFix/>
          </a:blip>
          <a:stretch>
            <a:fillRect/>
          </a:stretch>
        </p:blipFill>
        <p:spPr>
          <a:xfrm>
            <a:off x="152400" y="1842625"/>
            <a:ext cx="4000500" cy="2924175"/>
          </a:xfrm>
          <a:prstGeom prst="rect">
            <a:avLst/>
          </a:prstGeom>
          <a:noFill/>
          <a:ln>
            <a:noFill/>
          </a:ln>
        </p:spPr>
      </p:pic>
      <p:pic>
        <p:nvPicPr>
          <p:cNvPr id="782" name="Google Shape;782;g1165c685951_0_90"/>
          <p:cNvPicPr preferRelativeResize="0"/>
          <p:nvPr/>
        </p:nvPicPr>
        <p:blipFill>
          <a:blip r:embed="rId4">
            <a:alphaModFix/>
          </a:blip>
          <a:stretch>
            <a:fillRect/>
          </a:stretch>
        </p:blipFill>
        <p:spPr>
          <a:xfrm>
            <a:off x="4305300" y="1842625"/>
            <a:ext cx="4190139" cy="2831175"/>
          </a:xfrm>
          <a:prstGeom prst="rect">
            <a:avLst/>
          </a:prstGeom>
          <a:noFill/>
          <a:ln>
            <a:noFill/>
          </a:ln>
        </p:spPr>
      </p:pic>
      <p:sp>
        <p:nvSpPr>
          <p:cNvPr id="783" name="Google Shape;783;g1165c685951_0_90"/>
          <p:cNvSpPr txBox="1"/>
          <p:nvPr/>
        </p:nvSpPr>
        <p:spPr>
          <a:xfrm>
            <a:off x="1060025" y="1427125"/>
            <a:ext cx="33822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a:solidFill>
                  <a:schemeClr val="accent2"/>
                </a:solidFill>
                <a:highlight>
                  <a:srgbClr val="FFFFFF"/>
                </a:highlight>
                <a:latin typeface="Source Sans Pro"/>
                <a:ea typeface="Source Sans Pro"/>
                <a:cs typeface="Source Sans Pro"/>
                <a:sym typeface="Source Sans Pro"/>
              </a:rPr>
              <a:t>Using Youdens J statistic </a:t>
            </a:r>
            <a:endParaRPr sz="1500" b="0" i="0" u="none" strike="noStrike" cap="none">
              <a:solidFill>
                <a:schemeClr val="accent2"/>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3600">
                <a:solidFill>
                  <a:schemeClr val="dk1"/>
                </a:solidFill>
              </a:rPr>
              <a:t>Table Of Contents</a:t>
            </a:r>
            <a:endParaRPr sz="3600">
              <a:solidFill>
                <a:schemeClr val="dk1"/>
              </a:solidFill>
            </a:endParaRPr>
          </a:p>
        </p:txBody>
      </p:sp>
      <p:sp>
        <p:nvSpPr>
          <p:cNvPr id="477" name="Google Shape;477;p3"/>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478" name="Google Shape;478;p3"/>
          <p:cNvSpPr txBox="1"/>
          <p:nvPr/>
        </p:nvSpPr>
        <p:spPr>
          <a:xfrm>
            <a:off x="1180475" y="1517750"/>
            <a:ext cx="686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479" name="Google Shape;479;p3"/>
          <p:cNvSpPr txBox="1"/>
          <p:nvPr/>
        </p:nvSpPr>
        <p:spPr>
          <a:xfrm>
            <a:off x="313175" y="1349925"/>
            <a:ext cx="2830800" cy="22395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Source Sans Pro"/>
              <a:ea typeface="Source Sans Pro"/>
              <a:cs typeface="Source Sans Pro"/>
              <a:sym typeface="Source Sans Pro"/>
            </a:endParaRPr>
          </a:p>
          <a:p>
            <a:pPr marL="457200" marR="0" lvl="0" indent="-292100" algn="l" rtl="0">
              <a:lnSpc>
                <a:spcPct val="115000"/>
              </a:lnSpc>
              <a:spcBef>
                <a:spcPts val="120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1. Introduction</a:t>
            </a:r>
            <a:endParaRPr sz="1000" b="0" i="0" u="none" strike="noStrike" cap="none">
              <a:solidFill>
                <a:srgbClr val="000000"/>
              </a:solidFill>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1.1 Overview of the problem</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1.2 Objective</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1.3 Implementation and Techniques</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2  Data Preparation</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2.1 Explanation of Source Data</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2.2 Creation of Master Dataset and its Import</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2.3 Cleaned Master Dataset</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2.4 Summary of the Variables</a:t>
            </a:r>
            <a:endParaRPr sz="1000" b="0" i="0" u="none" strike="noStrike" cap="none">
              <a:solidFill>
                <a:srgbClr val="212121"/>
              </a:solidFill>
              <a:highlight>
                <a:srgbClr val="FFFFFF"/>
              </a:highlight>
              <a:latin typeface="Source Sans Pro"/>
              <a:ea typeface="Source Sans Pro"/>
              <a:cs typeface="Source Sans Pro"/>
              <a:sym typeface="Source Sans Pro"/>
            </a:endParaRPr>
          </a:p>
        </p:txBody>
      </p:sp>
      <p:sp>
        <p:nvSpPr>
          <p:cNvPr id="480" name="Google Shape;480;p3"/>
          <p:cNvSpPr txBox="1"/>
          <p:nvPr/>
        </p:nvSpPr>
        <p:spPr>
          <a:xfrm>
            <a:off x="3457100" y="1657725"/>
            <a:ext cx="2637900" cy="2285700"/>
          </a:xfrm>
          <a:prstGeom prst="rect">
            <a:avLst/>
          </a:prstGeom>
          <a:noFill/>
          <a:ln>
            <a:noFill/>
          </a:ln>
        </p:spPr>
        <p:txBody>
          <a:bodyPr spcFirstLastPara="1" wrap="square" lIns="91425" tIns="91425" rIns="91425" bIns="91425" anchor="t" anchorCtr="0">
            <a:spAutoFit/>
          </a:bodyPr>
          <a:lstStyle/>
          <a:p>
            <a:pPr marL="457200" marR="0" lvl="0" indent="-292100" algn="l" rtl="0">
              <a:lnSpc>
                <a:spcPct val="115000"/>
              </a:lnSpc>
              <a:spcBef>
                <a:spcPts val="120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4. Exploratory Data Analysis</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4.1 Data visualization</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5. Cluster analysis</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6. Model building Roadmap</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000000"/>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6.1 Segregating train and test</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6.2 : Pre-processing</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6.2 : Feature Scaling (Using MinMax Scaler)</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7. Feature selection</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7.1 Finalised Features</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8.  Model Development</a:t>
            </a:r>
            <a:endParaRPr sz="1000" b="0" i="0" u="none" strike="noStrike" cap="none">
              <a:solidFill>
                <a:srgbClr val="212121"/>
              </a:solidFill>
              <a:highlight>
                <a:srgbClr val="FFFFFF"/>
              </a:highlight>
              <a:latin typeface="Source Sans Pro"/>
              <a:ea typeface="Source Sans Pro"/>
              <a:cs typeface="Source Sans Pro"/>
              <a:sym typeface="Source Sans Pro"/>
            </a:endParaRPr>
          </a:p>
          <a:p>
            <a:pPr marL="457200" marR="0" lvl="0" indent="-292100" algn="l" rtl="0">
              <a:lnSpc>
                <a:spcPct val="115000"/>
              </a:lnSpc>
              <a:spcBef>
                <a:spcPts val="0"/>
              </a:spcBef>
              <a:spcAft>
                <a:spcPts val="0"/>
              </a:spcAft>
              <a:buClr>
                <a:srgbClr val="212121"/>
              </a:buClr>
              <a:buSzPts val="1000"/>
              <a:buFont typeface="Source Sans Pro"/>
              <a:buChar char="●"/>
            </a:pPr>
            <a:r>
              <a:rPr lang="en" sz="1000" b="0" i="0" u="none" strike="noStrike" cap="none">
                <a:solidFill>
                  <a:srgbClr val="212121"/>
                </a:solidFill>
                <a:highlight>
                  <a:srgbClr val="FFFFFF"/>
                </a:highlight>
                <a:latin typeface="Source Sans Pro"/>
                <a:ea typeface="Source Sans Pro"/>
                <a:cs typeface="Source Sans Pro"/>
                <a:sym typeface="Source Sans Pro"/>
              </a:rPr>
              <a:t>8.1 Model Evaluation</a:t>
            </a:r>
            <a:endParaRPr sz="1000" b="0" i="0" u="none" strike="noStrike" cap="none">
              <a:solidFill>
                <a:srgbClr val="212121"/>
              </a:solidFill>
              <a:highlight>
                <a:srgbClr val="FFFFFF"/>
              </a:highlight>
              <a:latin typeface="Source Sans Pro"/>
              <a:ea typeface="Source Sans Pro"/>
              <a:cs typeface="Source Sans Pro"/>
              <a:sym typeface="Source Sans Pro"/>
            </a:endParaRPr>
          </a:p>
        </p:txBody>
      </p:sp>
      <p:sp>
        <p:nvSpPr>
          <p:cNvPr id="481" name="Google Shape;481;p3"/>
          <p:cNvSpPr txBox="1"/>
          <p:nvPr/>
        </p:nvSpPr>
        <p:spPr>
          <a:xfrm>
            <a:off x="6396250" y="1855025"/>
            <a:ext cx="2312700" cy="984300"/>
          </a:xfrm>
          <a:prstGeom prst="rect">
            <a:avLst/>
          </a:prstGeom>
          <a:noFill/>
          <a:ln>
            <a:noFill/>
          </a:ln>
        </p:spPr>
        <p:txBody>
          <a:bodyPr spcFirstLastPara="1" wrap="square" lIns="91425" tIns="91425" rIns="91425" bIns="91425" anchor="t" anchorCtr="0">
            <a:spAutoFit/>
          </a:bodyPr>
          <a:lstStyle/>
          <a:p>
            <a:pPr marL="457200" marR="0" lvl="0" indent="-298450" algn="l" rtl="0">
              <a:lnSpc>
                <a:spcPct val="115000"/>
              </a:lnSpc>
              <a:spcBef>
                <a:spcPts val="0"/>
              </a:spcBef>
              <a:spcAft>
                <a:spcPts val="0"/>
              </a:spcAft>
              <a:buClr>
                <a:srgbClr val="000000"/>
              </a:buClr>
              <a:buSzPts val="1100"/>
              <a:buFont typeface="Source Sans Pro"/>
              <a:buChar char="●"/>
            </a:pPr>
            <a:r>
              <a:rPr lang="en" sz="1100" b="0" i="0" u="none" strike="noStrike" cap="none">
                <a:solidFill>
                  <a:srgbClr val="000000"/>
                </a:solidFill>
                <a:latin typeface="Source Sans Pro"/>
                <a:ea typeface="Source Sans Pro"/>
                <a:cs typeface="Source Sans Pro"/>
                <a:sym typeface="Source Sans Pro"/>
              </a:rPr>
              <a:t>9 Model Interpretation</a:t>
            </a:r>
            <a:endParaRPr sz="1100" b="0" i="0" u="none" strike="noStrike" cap="none">
              <a:solidFill>
                <a:srgbClr val="000000"/>
              </a:solidFill>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000000"/>
              </a:buClr>
              <a:buSzPts val="1100"/>
              <a:buFont typeface="Source Sans Pro"/>
              <a:buChar char="●"/>
            </a:pPr>
            <a:r>
              <a:rPr lang="en" sz="1100" b="0" i="0" u="none" strike="noStrike" cap="none">
                <a:solidFill>
                  <a:srgbClr val="000000"/>
                </a:solidFill>
                <a:latin typeface="Source Sans Pro"/>
                <a:ea typeface="Source Sans Pro"/>
                <a:cs typeface="Source Sans Pro"/>
                <a:sym typeface="Source Sans Pro"/>
              </a:rPr>
              <a:t>9.1 Recommendations</a:t>
            </a:r>
            <a:endParaRPr sz="1100" b="0" i="0" u="none" strike="noStrike" cap="none">
              <a:solidFill>
                <a:srgbClr val="000000"/>
              </a:solidFill>
              <a:latin typeface="Source Sans Pro"/>
              <a:ea typeface="Source Sans Pro"/>
              <a:cs typeface="Source Sans Pro"/>
              <a:sym typeface="Source Sans Pro"/>
            </a:endParaRPr>
          </a:p>
          <a:p>
            <a:pPr marL="457200" marR="0" lvl="0" indent="-298450" algn="l" rtl="0">
              <a:lnSpc>
                <a:spcPct val="115000"/>
              </a:lnSpc>
              <a:spcBef>
                <a:spcPts val="0"/>
              </a:spcBef>
              <a:spcAft>
                <a:spcPts val="0"/>
              </a:spcAft>
              <a:buClr>
                <a:srgbClr val="000000"/>
              </a:buClr>
              <a:buSzPts val="1100"/>
              <a:buFont typeface="Source Sans Pro"/>
              <a:buChar char="●"/>
            </a:pPr>
            <a:r>
              <a:rPr lang="en" sz="1100" b="0" i="0" u="none" strike="noStrike" cap="none">
                <a:solidFill>
                  <a:srgbClr val="000000"/>
                </a:solidFill>
                <a:latin typeface="Source Sans Pro"/>
                <a:ea typeface="Source Sans Pro"/>
                <a:cs typeface="Source Sans Pro"/>
                <a:sym typeface="Source Sans Pro"/>
              </a:rPr>
              <a:t>9.2 Retention Measures</a:t>
            </a:r>
            <a:endParaRPr sz="11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27"/>
          <p:cNvSpPr/>
          <p:nvPr/>
        </p:nvSpPr>
        <p:spPr>
          <a:xfrm>
            <a:off x="2818700" y="98200"/>
            <a:ext cx="2891100" cy="540300"/>
          </a:xfrm>
          <a:prstGeom prst="homePlate">
            <a:avLst>
              <a:gd name="adj" fmla="val 30129"/>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1" i="0" u="none" strike="noStrike" cap="none">
                <a:solidFill>
                  <a:srgbClr val="000000"/>
                </a:solidFill>
                <a:latin typeface="Source Sans Pro"/>
                <a:ea typeface="Source Sans Pro"/>
                <a:cs typeface="Source Sans Pro"/>
                <a:sym typeface="Source Sans Pro"/>
              </a:rPr>
              <a:t>Model Evaluation</a:t>
            </a:r>
            <a:endParaRPr sz="2200" b="1">
              <a:latin typeface="Source Sans Pro"/>
              <a:ea typeface="Source Sans Pro"/>
              <a:cs typeface="Source Sans Pro"/>
              <a:sym typeface="Source Sans Pro"/>
            </a:endParaRPr>
          </a:p>
        </p:txBody>
      </p:sp>
      <p:sp>
        <p:nvSpPr>
          <p:cNvPr id="789" name="Google Shape;789;p2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30</a:t>
            </a:fld>
            <a:endParaRPr/>
          </a:p>
        </p:txBody>
      </p:sp>
      <p:sp>
        <p:nvSpPr>
          <p:cNvPr id="790" name="Google Shape;790;p27"/>
          <p:cNvSpPr txBox="1"/>
          <p:nvPr/>
        </p:nvSpPr>
        <p:spPr>
          <a:xfrm>
            <a:off x="1060025" y="859213"/>
            <a:ext cx="7299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700"/>
              </a:spcBef>
              <a:spcAft>
                <a:spcPts val="700"/>
              </a:spcAft>
              <a:buClr>
                <a:srgbClr val="000000"/>
              </a:buClr>
              <a:buSzPts val="1500"/>
              <a:buFont typeface="Arial"/>
              <a:buNone/>
            </a:pPr>
            <a:r>
              <a:rPr lang="en" sz="1500" b="0" i="0" u="none" strike="noStrike" cap="none">
                <a:solidFill>
                  <a:srgbClr val="212121"/>
                </a:solidFill>
                <a:highlight>
                  <a:srgbClr val="FFFFFF"/>
                </a:highlight>
                <a:latin typeface="Roboto"/>
                <a:ea typeface="Roboto"/>
                <a:cs typeface="Roboto"/>
                <a:sym typeface="Roboto"/>
              </a:rPr>
              <a:t>We have selected AUC ROC Curve &amp; </a:t>
            </a:r>
            <a:r>
              <a:rPr lang="en" sz="1500">
                <a:solidFill>
                  <a:srgbClr val="212121"/>
                </a:solidFill>
                <a:highlight>
                  <a:srgbClr val="FFFFFF"/>
                </a:highlight>
                <a:latin typeface="Roboto"/>
                <a:ea typeface="Roboto"/>
                <a:cs typeface="Roboto"/>
                <a:sym typeface="Roboto"/>
              </a:rPr>
              <a:t>f1 score </a:t>
            </a:r>
            <a:r>
              <a:rPr lang="en" sz="1500" b="0" i="0" u="none" strike="noStrike" cap="none">
                <a:solidFill>
                  <a:srgbClr val="212121"/>
                </a:solidFill>
                <a:highlight>
                  <a:srgbClr val="FFFFFF"/>
                </a:highlight>
                <a:latin typeface="Roboto"/>
                <a:ea typeface="Roboto"/>
                <a:cs typeface="Roboto"/>
                <a:sym typeface="Roboto"/>
              </a:rPr>
              <a:t> as the evaluation criteria.</a:t>
            </a:r>
            <a:endParaRPr sz="1400" b="0" i="0" u="none" strike="noStrike" cap="none">
              <a:solidFill>
                <a:srgbClr val="000000"/>
              </a:solidFill>
              <a:latin typeface="Source Sans Pro"/>
              <a:ea typeface="Source Sans Pro"/>
              <a:cs typeface="Source Sans Pro"/>
              <a:sym typeface="Source Sans Pro"/>
            </a:endParaRPr>
          </a:p>
        </p:txBody>
      </p:sp>
      <p:sp>
        <p:nvSpPr>
          <p:cNvPr id="791" name="Google Shape;791;p27"/>
          <p:cNvSpPr txBox="1"/>
          <p:nvPr/>
        </p:nvSpPr>
        <p:spPr>
          <a:xfrm>
            <a:off x="4313700" y="1397300"/>
            <a:ext cx="4830300" cy="338700"/>
          </a:xfrm>
          <a:prstGeom prst="rect">
            <a:avLst/>
          </a:prstGeom>
          <a:noFill/>
          <a:ln>
            <a:noFill/>
          </a:ln>
        </p:spPr>
        <p:txBody>
          <a:bodyPr spcFirstLastPara="1" wrap="square" lIns="91425" tIns="91425" rIns="91425" bIns="91425" anchor="t" anchorCtr="0">
            <a:spAutoFit/>
          </a:bodyPr>
          <a:lstStyle/>
          <a:p>
            <a:pPr marL="76200" marR="38100" lvl="0" indent="0" algn="l" rtl="0">
              <a:lnSpc>
                <a:spcPct val="160000"/>
              </a:lnSpc>
              <a:spcBef>
                <a:spcPts val="600"/>
              </a:spcBef>
              <a:spcAft>
                <a:spcPts val="500"/>
              </a:spcAft>
              <a:buClr>
                <a:srgbClr val="000000"/>
              </a:buClr>
              <a:buSzPts val="1000"/>
              <a:buFont typeface="Arial"/>
              <a:buNone/>
            </a:pPr>
            <a:r>
              <a:rPr lang="en" sz="1000" b="1" i="1" u="none" strike="noStrike" cap="none">
                <a:solidFill>
                  <a:srgbClr val="212121"/>
                </a:solidFill>
                <a:latin typeface="Source Sans Pro"/>
                <a:ea typeface="Source Sans Pro"/>
                <a:cs typeface="Source Sans Pro"/>
                <a:sym typeface="Source Sans Pro"/>
              </a:rPr>
              <a:t>we can see that Logistic Regression have the best roc_auc_score</a:t>
            </a:r>
            <a:endParaRPr sz="1000" b="1" i="1" u="none" strike="noStrike" cap="none">
              <a:solidFill>
                <a:srgbClr val="212121"/>
              </a:solidFill>
              <a:latin typeface="Source Sans Pro"/>
              <a:ea typeface="Source Sans Pro"/>
              <a:cs typeface="Source Sans Pro"/>
              <a:sym typeface="Source Sans Pro"/>
            </a:endParaRPr>
          </a:p>
        </p:txBody>
      </p:sp>
      <p:sp>
        <p:nvSpPr>
          <p:cNvPr id="792" name="Google Shape;792;p27"/>
          <p:cNvSpPr txBox="1"/>
          <p:nvPr/>
        </p:nvSpPr>
        <p:spPr>
          <a:xfrm>
            <a:off x="4476200" y="1674350"/>
            <a:ext cx="43077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b="0" i="0" u="none" strike="noStrike" cap="none">
                <a:solidFill>
                  <a:schemeClr val="accent2"/>
                </a:solidFill>
                <a:highlight>
                  <a:srgbClr val="FFFFFF"/>
                </a:highlight>
                <a:latin typeface="Source Sans Pro"/>
                <a:ea typeface="Source Sans Pro"/>
                <a:cs typeface="Source Sans Pro"/>
                <a:sym typeface="Source Sans Pro"/>
              </a:rPr>
              <a:t>Classification Report of Logistic Regression</a:t>
            </a:r>
            <a:endParaRPr sz="1500" b="0" i="0" u="none" strike="noStrike" cap="none">
              <a:solidFill>
                <a:schemeClr val="accent2"/>
              </a:solidFill>
              <a:latin typeface="Source Sans Pro"/>
              <a:ea typeface="Source Sans Pro"/>
              <a:cs typeface="Source Sans Pro"/>
              <a:sym typeface="Source Sans Pro"/>
            </a:endParaRPr>
          </a:p>
        </p:txBody>
      </p:sp>
      <p:sp>
        <p:nvSpPr>
          <p:cNvPr id="793" name="Google Shape;793;p27"/>
          <p:cNvSpPr txBox="1"/>
          <p:nvPr/>
        </p:nvSpPr>
        <p:spPr>
          <a:xfrm>
            <a:off x="4604150" y="3125700"/>
            <a:ext cx="40518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900"/>
              </a:spcBef>
              <a:spcAft>
                <a:spcPts val="900"/>
              </a:spcAft>
              <a:buClr>
                <a:srgbClr val="000000"/>
              </a:buClr>
              <a:buSzPts val="1500"/>
              <a:buFont typeface="Arial"/>
              <a:buNone/>
            </a:pPr>
            <a:r>
              <a:rPr lang="en" sz="1500" b="0" i="0" u="none" strike="noStrike" cap="none">
                <a:solidFill>
                  <a:schemeClr val="accent2"/>
                </a:solidFill>
                <a:highlight>
                  <a:srgbClr val="FFFFFF"/>
                </a:highlight>
                <a:latin typeface="Source Sans Pro"/>
                <a:ea typeface="Source Sans Pro"/>
                <a:cs typeface="Source Sans Pro"/>
                <a:sym typeface="Source Sans Pro"/>
              </a:rPr>
              <a:t>Classification Report of </a:t>
            </a:r>
            <a:r>
              <a:rPr lang="en" sz="1500">
                <a:solidFill>
                  <a:schemeClr val="accent2"/>
                </a:solidFill>
                <a:highlight>
                  <a:srgbClr val="FFFFFF"/>
                </a:highlight>
                <a:latin typeface="Source Sans Pro"/>
                <a:ea typeface="Source Sans Pro"/>
                <a:cs typeface="Source Sans Pro"/>
                <a:sym typeface="Source Sans Pro"/>
              </a:rPr>
              <a:t>Decision Tree</a:t>
            </a:r>
            <a:endParaRPr sz="1500" b="0" i="0" u="none" strike="noStrike" cap="none">
              <a:solidFill>
                <a:schemeClr val="accent2"/>
              </a:solidFill>
              <a:latin typeface="Source Sans Pro"/>
              <a:ea typeface="Source Sans Pro"/>
              <a:cs typeface="Source Sans Pro"/>
              <a:sym typeface="Source Sans Pro"/>
            </a:endParaRPr>
          </a:p>
        </p:txBody>
      </p:sp>
      <p:pic>
        <p:nvPicPr>
          <p:cNvPr id="794" name="Google Shape;794;p27"/>
          <p:cNvPicPr preferRelativeResize="0"/>
          <p:nvPr/>
        </p:nvPicPr>
        <p:blipFill>
          <a:blip r:embed="rId3">
            <a:alphaModFix/>
          </a:blip>
          <a:stretch>
            <a:fillRect/>
          </a:stretch>
        </p:blipFill>
        <p:spPr>
          <a:xfrm>
            <a:off x="152400" y="1427113"/>
            <a:ext cx="4008901" cy="2888976"/>
          </a:xfrm>
          <a:prstGeom prst="rect">
            <a:avLst/>
          </a:prstGeom>
          <a:noFill/>
          <a:ln>
            <a:noFill/>
          </a:ln>
        </p:spPr>
      </p:pic>
      <p:pic>
        <p:nvPicPr>
          <p:cNvPr id="795" name="Google Shape;795;p27"/>
          <p:cNvPicPr preferRelativeResize="0"/>
          <p:nvPr/>
        </p:nvPicPr>
        <p:blipFill>
          <a:blip r:embed="rId4">
            <a:alphaModFix/>
          </a:blip>
          <a:stretch>
            <a:fillRect/>
          </a:stretch>
        </p:blipFill>
        <p:spPr>
          <a:xfrm>
            <a:off x="4714874" y="2113599"/>
            <a:ext cx="3485605" cy="1134025"/>
          </a:xfrm>
          <a:prstGeom prst="rect">
            <a:avLst/>
          </a:prstGeom>
          <a:noFill/>
          <a:ln>
            <a:noFill/>
          </a:ln>
        </p:spPr>
      </p:pic>
      <p:pic>
        <p:nvPicPr>
          <p:cNvPr id="796" name="Google Shape;796;p27"/>
          <p:cNvPicPr preferRelativeResize="0"/>
          <p:nvPr/>
        </p:nvPicPr>
        <p:blipFill>
          <a:blip r:embed="rId5">
            <a:alphaModFix/>
          </a:blip>
          <a:stretch>
            <a:fillRect/>
          </a:stretch>
        </p:blipFill>
        <p:spPr>
          <a:xfrm>
            <a:off x="4476200" y="3619500"/>
            <a:ext cx="3729988" cy="1181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29"/>
          <p:cNvSpPr/>
          <p:nvPr/>
        </p:nvSpPr>
        <p:spPr>
          <a:xfrm>
            <a:off x="2818700" y="84325"/>
            <a:ext cx="3144000" cy="746700"/>
          </a:xfrm>
          <a:prstGeom prst="homePlate">
            <a:avLst>
              <a:gd name="adj" fmla="val 30129"/>
            </a:avLst>
          </a:prstGeom>
          <a:solidFill>
            <a:srgbClr val="00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rgbClr val="000000"/>
                </a:solidFill>
                <a:latin typeface="Source Sans Pro"/>
                <a:ea typeface="Source Sans Pro"/>
                <a:cs typeface="Source Sans Pro"/>
                <a:sym typeface="Source Sans Pro"/>
              </a:rPr>
              <a:t>Saving Best Model &amp; Prediction</a:t>
            </a:r>
            <a:endParaRPr sz="2200" b="1" i="0" u="none" strike="noStrike" cap="none">
              <a:solidFill>
                <a:srgbClr val="000000"/>
              </a:solidFill>
              <a:latin typeface="Source Sans Pro"/>
              <a:ea typeface="Source Sans Pro"/>
              <a:cs typeface="Source Sans Pro"/>
              <a:sym typeface="Source Sans Pro"/>
            </a:endParaRPr>
          </a:p>
        </p:txBody>
      </p:sp>
      <p:sp>
        <p:nvSpPr>
          <p:cNvPr id="802" name="Google Shape;802;p2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31</a:t>
            </a:fld>
            <a:endParaRPr/>
          </a:p>
        </p:txBody>
      </p:sp>
      <p:sp>
        <p:nvSpPr>
          <p:cNvPr id="803" name="Google Shape;803;p29"/>
          <p:cNvSpPr txBox="1"/>
          <p:nvPr/>
        </p:nvSpPr>
        <p:spPr>
          <a:xfrm>
            <a:off x="843200" y="939575"/>
            <a:ext cx="4312500" cy="10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800">
                <a:solidFill>
                  <a:srgbClr val="212121"/>
                </a:solidFill>
                <a:highlight>
                  <a:srgbClr val="FFFFFF"/>
                </a:highlight>
                <a:latin typeface="Source Sans Pro"/>
                <a:ea typeface="Source Sans Pro"/>
                <a:cs typeface="Source Sans Pro"/>
                <a:sym typeface="Source Sans Pro"/>
              </a:rPr>
              <a:t>Logistic Regression model is selected because</a:t>
            </a:r>
            <a:endParaRPr sz="800">
              <a:solidFill>
                <a:srgbClr val="212121"/>
              </a:solidFill>
              <a:highlight>
                <a:srgbClr val="FFFFFF"/>
              </a:highlight>
              <a:latin typeface="Source Sans Pro"/>
              <a:ea typeface="Source Sans Pro"/>
              <a:cs typeface="Source Sans Pro"/>
              <a:sym typeface="Source Sans Pro"/>
            </a:endParaRPr>
          </a:p>
          <a:p>
            <a:pPr marL="457200" lvl="0" indent="-279400" algn="l" rtl="0">
              <a:lnSpc>
                <a:spcPct val="115000"/>
              </a:lnSpc>
              <a:spcBef>
                <a:spcPts val="600"/>
              </a:spcBef>
              <a:spcAft>
                <a:spcPts val="0"/>
              </a:spcAft>
              <a:buClr>
                <a:srgbClr val="212121"/>
              </a:buClr>
              <a:buSzPts val="800"/>
              <a:buFont typeface="Source Sans Pro"/>
              <a:buChar char="●"/>
            </a:pPr>
            <a:r>
              <a:rPr lang="en" sz="800">
                <a:solidFill>
                  <a:srgbClr val="212121"/>
                </a:solidFill>
                <a:highlight>
                  <a:srgbClr val="FFFFFF"/>
                </a:highlight>
                <a:latin typeface="Source Sans Pro"/>
                <a:ea typeface="Source Sans Pro"/>
                <a:cs typeface="Source Sans Pro"/>
                <a:sym typeface="Source Sans Pro"/>
              </a:rPr>
              <a:t>It has high roc_auc_score than Decision Tree</a:t>
            </a:r>
            <a:endParaRPr sz="800">
              <a:solidFill>
                <a:srgbClr val="212121"/>
              </a:solidFill>
              <a:highlight>
                <a:srgbClr val="FFFFFF"/>
              </a:highlight>
              <a:latin typeface="Source Sans Pro"/>
              <a:ea typeface="Source Sans Pro"/>
              <a:cs typeface="Source Sans Pro"/>
              <a:sym typeface="Source Sans Pro"/>
            </a:endParaRPr>
          </a:p>
          <a:p>
            <a:pPr marL="457200" lvl="0" indent="-279400" algn="l" rtl="0">
              <a:lnSpc>
                <a:spcPct val="115000"/>
              </a:lnSpc>
              <a:spcBef>
                <a:spcPts val="0"/>
              </a:spcBef>
              <a:spcAft>
                <a:spcPts val="0"/>
              </a:spcAft>
              <a:buClr>
                <a:srgbClr val="212121"/>
              </a:buClr>
              <a:buSzPts val="800"/>
              <a:buFont typeface="Source Sans Pro"/>
              <a:buChar char="●"/>
            </a:pPr>
            <a:r>
              <a:rPr lang="en" sz="800">
                <a:solidFill>
                  <a:srgbClr val="212121"/>
                </a:solidFill>
                <a:highlight>
                  <a:srgbClr val="FFFFFF"/>
                </a:highlight>
                <a:latin typeface="Source Sans Pro"/>
                <a:ea typeface="Source Sans Pro"/>
                <a:cs typeface="Source Sans Pro"/>
                <a:sym typeface="Source Sans Pro"/>
              </a:rPr>
              <a:t>comparable F1 score percentage and low standard deviation than Decision Tree</a:t>
            </a:r>
            <a:endParaRPr sz="800">
              <a:solidFill>
                <a:srgbClr val="212121"/>
              </a:solidFill>
              <a:highlight>
                <a:srgbClr val="FFFFFF"/>
              </a:highlight>
              <a:latin typeface="Source Sans Pro"/>
              <a:ea typeface="Source Sans Pro"/>
              <a:cs typeface="Source Sans Pro"/>
              <a:sym typeface="Source Sans Pro"/>
            </a:endParaRPr>
          </a:p>
          <a:p>
            <a:pPr marL="457200" lvl="0" indent="-279400" algn="l" rtl="0">
              <a:lnSpc>
                <a:spcPct val="115000"/>
              </a:lnSpc>
              <a:spcBef>
                <a:spcPts val="0"/>
              </a:spcBef>
              <a:spcAft>
                <a:spcPts val="0"/>
              </a:spcAft>
              <a:buClr>
                <a:srgbClr val="212121"/>
              </a:buClr>
              <a:buSzPts val="800"/>
              <a:buFont typeface="Source Sans Pro"/>
              <a:buChar char="●"/>
            </a:pPr>
            <a:r>
              <a:rPr lang="en" sz="800">
                <a:solidFill>
                  <a:srgbClr val="212121"/>
                </a:solidFill>
                <a:highlight>
                  <a:srgbClr val="FFFFFF"/>
                </a:highlight>
                <a:latin typeface="Source Sans Pro"/>
                <a:ea typeface="Source Sans Pro"/>
                <a:cs typeface="Source Sans Pro"/>
                <a:sym typeface="Source Sans Pro"/>
              </a:rPr>
              <a:t>Logistic Regression has high recall (0.98) than Decision Tree (0.93)</a:t>
            </a:r>
            <a:endParaRPr sz="800">
              <a:solidFill>
                <a:srgbClr val="212121"/>
              </a:solidFill>
              <a:highlight>
                <a:srgbClr val="FFFFFF"/>
              </a:highlight>
              <a:latin typeface="Source Sans Pro"/>
              <a:ea typeface="Source Sans Pro"/>
              <a:cs typeface="Source Sans Pro"/>
              <a:sym typeface="Source Sans Pro"/>
            </a:endParaRPr>
          </a:p>
          <a:p>
            <a:pPr marL="0" marR="0" lvl="0" indent="0" algn="l" rtl="0">
              <a:lnSpc>
                <a:spcPct val="100000"/>
              </a:lnSpc>
              <a:spcBef>
                <a:spcPts val="500"/>
              </a:spcBef>
              <a:spcAft>
                <a:spcPts val="0"/>
              </a:spcAft>
              <a:buClr>
                <a:srgbClr val="000000"/>
              </a:buClr>
              <a:buSzPts val="1000"/>
              <a:buFont typeface="Arial"/>
              <a:buNone/>
            </a:pPr>
            <a:endParaRPr sz="800">
              <a:solidFill>
                <a:srgbClr val="212121"/>
              </a:solidFill>
              <a:highlight>
                <a:srgbClr val="FFFFFF"/>
              </a:highlight>
              <a:latin typeface="Source Sans Pro"/>
              <a:ea typeface="Source Sans Pro"/>
              <a:cs typeface="Source Sans Pro"/>
              <a:sym typeface="Source Sans Pro"/>
            </a:endParaRPr>
          </a:p>
        </p:txBody>
      </p:sp>
      <p:sp>
        <p:nvSpPr>
          <p:cNvPr id="804" name="Google Shape;804;p29"/>
          <p:cNvSpPr txBox="1"/>
          <p:nvPr/>
        </p:nvSpPr>
        <p:spPr>
          <a:xfrm>
            <a:off x="1553900" y="1667925"/>
            <a:ext cx="3445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2000"/>
              <a:buFont typeface="Arial"/>
              <a:buNone/>
            </a:pPr>
            <a:r>
              <a:rPr lang="en" sz="2000" b="1" i="0" u="sng" strike="noStrike" cap="none">
                <a:solidFill>
                  <a:srgbClr val="980000"/>
                </a:solidFill>
                <a:highlight>
                  <a:srgbClr val="FFFFFF"/>
                </a:highlight>
                <a:latin typeface="Source Sans Pro"/>
                <a:ea typeface="Source Sans Pro"/>
                <a:cs typeface="Source Sans Pro"/>
                <a:sym typeface="Source Sans Pro"/>
              </a:rPr>
              <a:t>Factors</a:t>
            </a:r>
            <a:endParaRPr sz="2000" b="1" i="0" u="sng" strike="noStrike" cap="none">
              <a:solidFill>
                <a:srgbClr val="980000"/>
              </a:solidFill>
              <a:latin typeface="Source Sans Pro"/>
              <a:ea typeface="Source Sans Pro"/>
              <a:cs typeface="Source Sans Pro"/>
              <a:sym typeface="Source Sans Pro"/>
            </a:endParaRPr>
          </a:p>
        </p:txBody>
      </p:sp>
      <p:sp>
        <p:nvSpPr>
          <p:cNvPr id="805" name="Google Shape;805;p29"/>
          <p:cNvSpPr txBox="1"/>
          <p:nvPr/>
        </p:nvSpPr>
        <p:spPr>
          <a:xfrm>
            <a:off x="680600" y="2483925"/>
            <a:ext cx="2586000" cy="2514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900" i="0" u="none" strike="noStrike" cap="none">
              <a:solidFill>
                <a:srgbClr val="9900FF"/>
              </a:solidFill>
              <a:highlight>
                <a:srgbClr val="FFFFFE"/>
              </a:highlight>
              <a:latin typeface="Source Sans Pro"/>
              <a:ea typeface="Source Sans Pro"/>
              <a:cs typeface="Source Sans Pro"/>
              <a:sym typeface="Source Sans Pro"/>
            </a:endParaRPr>
          </a:p>
          <a:p>
            <a:pPr marL="457200" lvl="0" indent="-285750" algn="l" rtl="0">
              <a:lnSpc>
                <a:spcPct val="115000"/>
              </a:lnSpc>
              <a:spcBef>
                <a:spcPts val="60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Total_Available_Hours</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Total_Training_Hours</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Total_Leave_Hours</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Supervisor_change_Yes</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Position_Promoted_Yes</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category_Confirmed Staff</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category_Fixed term Staff</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category_Serving Notice Period</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category_Staff on Probation</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r>
              <a:rPr lang="en" sz="900">
                <a:solidFill>
                  <a:srgbClr val="212121"/>
                </a:solidFill>
                <a:highlight>
                  <a:srgbClr val="FFFFFF"/>
                </a:highlight>
                <a:latin typeface="Source Sans Pro"/>
                <a:ea typeface="Source Sans Pro"/>
                <a:cs typeface="Source Sans Pro"/>
                <a:sym typeface="Source Sans Pro"/>
              </a:rPr>
              <a:t>category_Secondee-Outward-Without Pay</a:t>
            </a:r>
            <a:endParaRPr sz="900">
              <a:solidFill>
                <a:srgbClr val="212121"/>
              </a:solidFill>
              <a:highlight>
                <a:srgbClr val="FFFFFF"/>
              </a:highlight>
              <a:latin typeface="Source Sans Pro"/>
              <a:ea typeface="Source Sans Pro"/>
              <a:cs typeface="Source Sans Pro"/>
              <a:sym typeface="Source Sans Pro"/>
            </a:endParaRPr>
          </a:p>
          <a:p>
            <a:pPr marL="457200" lvl="0" indent="-285750" algn="l" rtl="0">
              <a:lnSpc>
                <a:spcPct val="115000"/>
              </a:lnSpc>
              <a:spcBef>
                <a:spcPts val="0"/>
              </a:spcBef>
              <a:spcAft>
                <a:spcPts val="0"/>
              </a:spcAft>
              <a:buClr>
                <a:srgbClr val="212121"/>
              </a:buClr>
              <a:buSzPts val="900"/>
              <a:buFont typeface="Source Sans Pro"/>
              <a:buChar char="●"/>
            </a:pPr>
            <a:endParaRPr sz="900">
              <a:solidFill>
                <a:srgbClr val="212121"/>
              </a:solidFill>
              <a:highlight>
                <a:srgbClr val="FFFFFF"/>
              </a:highlight>
              <a:latin typeface="Source Sans Pro"/>
              <a:ea typeface="Source Sans Pro"/>
              <a:cs typeface="Source Sans Pro"/>
              <a:sym typeface="Source Sans Pro"/>
            </a:endParaRPr>
          </a:p>
          <a:p>
            <a:pPr marL="457200" marR="0" lvl="0" indent="0" algn="l" rtl="0">
              <a:lnSpc>
                <a:spcPct val="100000"/>
              </a:lnSpc>
              <a:spcBef>
                <a:spcPts val="500"/>
              </a:spcBef>
              <a:spcAft>
                <a:spcPts val="0"/>
              </a:spcAft>
              <a:buClr>
                <a:srgbClr val="000000"/>
              </a:buClr>
              <a:buSzPts val="1000"/>
              <a:buFont typeface="Arial"/>
              <a:buNone/>
            </a:pPr>
            <a:endParaRPr sz="900">
              <a:solidFill>
                <a:srgbClr val="9900FF"/>
              </a:solidFill>
              <a:highlight>
                <a:srgbClr val="FFFFFE"/>
              </a:highlight>
              <a:latin typeface="Source Sans Pro"/>
              <a:ea typeface="Source Sans Pro"/>
              <a:cs typeface="Source Sans Pro"/>
              <a:sym typeface="Source Sans Pro"/>
            </a:endParaRPr>
          </a:p>
        </p:txBody>
      </p:sp>
      <p:sp>
        <p:nvSpPr>
          <p:cNvPr id="806" name="Google Shape;806;p29"/>
          <p:cNvSpPr txBox="1"/>
          <p:nvPr/>
        </p:nvSpPr>
        <p:spPr>
          <a:xfrm>
            <a:off x="843200" y="2196550"/>
            <a:ext cx="209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500"/>
              <a:buFont typeface="Arial"/>
              <a:buNone/>
            </a:pPr>
            <a:r>
              <a:rPr lang="en" sz="1500" b="1" i="1">
                <a:solidFill>
                  <a:srgbClr val="008000"/>
                </a:solidFill>
                <a:latin typeface="Source Sans Pro"/>
                <a:ea typeface="Source Sans Pro"/>
                <a:cs typeface="Source Sans Pro"/>
                <a:sym typeface="Source Sans Pro"/>
              </a:rPr>
              <a:t>Preventing attrition</a:t>
            </a:r>
            <a:endParaRPr sz="1500" b="1" i="1">
              <a:solidFill>
                <a:srgbClr val="008000"/>
              </a:solidFill>
              <a:latin typeface="Source Sans Pro"/>
              <a:ea typeface="Source Sans Pro"/>
              <a:cs typeface="Source Sans Pro"/>
              <a:sym typeface="Source Sans Pro"/>
            </a:endParaRPr>
          </a:p>
        </p:txBody>
      </p:sp>
      <p:sp>
        <p:nvSpPr>
          <p:cNvPr id="807" name="Google Shape;807;p29"/>
          <p:cNvSpPr txBox="1"/>
          <p:nvPr/>
        </p:nvSpPr>
        <p:spPr>
          <a:xfrm>
            <a:off x="3131900" y="2117075"/>
            <a:ext cx="2023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500"/>
              <a:buFont typeface="Arial"/>
              <a:buNone/>
            </a:pPr>
            <a:r>
              <a:rPr lang="en" sz="1500" b="1" i="1">
                <a:solidFill>
                  <a:srgbClr val="FF0000"/>
                </a:solidFill>
                <a:latin typeface="Source Sans Pro"/>
                <a:ea typeface="Source Sans Pro"/>
                <a:cs typeface="Source Sans Pro"/>
                <a:sym typeface="Source Sans Pro"/>
              </a:rPr>
              <a:t>Affecting attrition</a:t>
            </a:r>
            <a:endParaRPr sz="1500" b="1" i="1">
              <a:solidFill>
                <a:srgbClr val="FF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500"/>
              <a:buFont typeface="Arial"/>
              <a:buNone/>
            </a:pPr>
            <a:endParaRPr sz="1500" b="1" i="1">
              <a:solidFill>
                <a:srgbClr val="FF0000"/>
              </a:solidFill>
              <a:latin typeface="Source Sans Pro"/>
              <a:ea typeface="Source Sans Pro"/>
              <a:cs typeface="Source Sans Pro"/>
              <a:sym typeface="Source Sans Pro"/>
            </a:endParaRPr>
          </a:p>
        </p:txBody>
      </p:sp>
      <p:sp>
        <p:nvSpPr>
          <p:cNvPr id="808" name="Google Shape;808;p29"/>
          <p:cNvSpPr txBox="1"/>
          <p:nvPr/>
        </p:nvSpPr>
        <p:spPr>
          <a:xfrm>
            <a:off x="2939250" y="2648075"/>
            <a:ext cx="23127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1100">
              <a:solidFill>
                <a:srgbClr val="212121"/>
              </a:solidFill>
              <a:highlight>
                <a:srgbClr val="E0E0E0"/>
              </a:highlight>
              <a:latin typeface="Source Sans Pro"/>
              <a:ea typeface="Source Sans Pro"/>
              <a:cs typeface="Source Sans Pro"/>
              <a:sym typeface="Source Sans Pro"/>
            </a:endParaRPr>
          </a:p>
          <a:p>
            <a:pPr marL="457200" marR="0" lvl="0" indent="-298450" algn="l" rtl="0">
              <a:lnSpc>
                <a:spcPct val="100000"/>
              </a:lnSpc>
              <a:spcBef>
                <a:spcPts val="0"/>
              </a:spcBef>
              <a:spcAft>
                <a:spcPts val="0"/>
              </a:spcAft>
              <a:buClr>
                <a:srgbClr val="000000"/>
              </a:buClr>
              <a:buSzPts val="1100"/>
              <a:buFont typeface="Source Sans Pro"/>
              <a:buChar char="●"/>
            </a:pPr>
            <a:r>
              <a:rPr lang="en" sz="1100" i="0" u="none" strike="noStrike" cap="none">
                <a:solidFill>
                  <a:srgbClr val="000000"/>
                </a:solidFill>
                <a:latin typeface="Source Sans Pro"/>
                <a:ea typeface="Source Sans Pro"/>
                <a:cs typeface="Source Sans Pro"/>
                <a:sym typeface="Source Sans Pro"/>
              </a:rPr>
              <a:t>Profit Centre - 5</a:t>
            </a:r>
            <a:endParaRPr sz="1100" i="0" u="none" strike="noStrike" cap="none">
              <a:solidFill>
                <a:srgbClr val="000000"/>
              </a:solidFill>
              <a:latin typeface="Source Sans Pro"/>
              <a:ea typeface="Source Sans Pro"/>
              <a:cs typeface="Source Sans Pro"/>
              <a:sym typeface="Source Sans Pro"/>
            </a:endParaRPr>
          </a:p>
          <a:p>
            <a:pPr marL="457200" marR="0" lvl="0" indent="-298450" algn="l" rtl="0">
              <a:lnSpc>
                <a:spcPct val="100000"/>
              </a:lnSpc>
              <a:spcBef>
                <a:spcPts val="0"/>
              </a:spcBef>
              <a:spcAft>
                <a:spcPts val="0"/>
              </a:spcAft>
              <a:buClr>
                <a:srgbClr val="000000"/>
              </a:buClr>
              <a:buSzPts val="1100"/>
              <a:buFont typeface="Source Sans Pro"/>
              <a:buChar char="●"/>
            </a:pPr>
            <a:r>
              <a:rPr lang="en" sz="1100" i="0" u="none" strike="noStrike" cap="none">
                <a:solidFill>
                  <a:srgbClr val="000000"/>
                </a:solidFill>
                <a:latin typeface="Source Sans Pro"/>
                <a:ea typeface="Source Sans Pro"/>
                <a:cs typeface="Source Sans Pro"/>
                <a:sym typeface="Source Sans Pro"/>
              </a:rPr>
              <a:t>Profit Centre - 6</a:t>
            </a:r>
            <a:endParaRPr sz="1100" i="0" u="none" strike="noStrike" cap="none">
              <a:solidFill>
                <a:srgbClr val="000000"/>
              </a:solidFill>
              <a:latin typeface="Source Sans Pro"/>
              <a:ea typeface="Source Sans Pro"/>
              <a:cs typeface="Source Sans Pro"/>
              <a:sym typeface="Source Sans Pro"/>
            </a:endParaRPr>
          </a:p>
          <a:p>
            <a:pPr marL="457200" marR="0" lvl="0" indent="-298450" algn="l" rtl="0">
              <a:lnSpc>
                <a:spcPct val="100000"/>
              </a:lnSpc>
              <a:spcBef>
                <a:spcPts val="0"/>
              </a:spcBef>
              <a:spcAft>
                <a:spcPts val="0"/>
              </a:spcAft>
              <a:buClr>
                <a:srgbClr val="000000"/>
              </a:buClr>
              <a:buSzPts val="1100"/>
              <a:buFont typeface="Source Sans Pro"/>
              <a:buChar char="●"/>
            </a:pPr>
            <a:r>
              <a:rPr lang="en" sz="1100" i="0" u="none" strike="noStrike" cap="none">
                <a:solidFill>
                  <a:srgbClr val="000000"/>
                </a:solidFill>
                <a:latin typeface="Source Sans Pro"/>
                <a:ea typeface="Source Sans Pro"/>
                <a:cs typeface="Source Sans Pro"/>
                <a:sym typeface="Source Sans Pro"/>
              </a:rPr>
              <a:t>Location 7</a:t>
            </a:r>
            <a:endParaRPr sz="1100" i="0" u="none" strike="noStrike" cap="none">
              <a:solidFill>
                <a:srgbClr val="000000"/>
              </a:solidFill>
              <a:latin typeface="Source Sans Pro"/>
              <a:ea typeface="Source Sans Pro"/>
              <a:cs typeface="Source Sans Pro"/>
              <a:sym typeface="Source Sans Pro"/>
            </a:endParaRPr>
          </a:p>
          <a:p>
            <a:pPr marL="457200" marR="0" lvl="0" indent="-298450" algn="l" rtl="0">
              <a:lnSpc>
                <a:spcPct val="100000"/>
              </a:lnSpc>
              <a:spcBef>
                <a:spcPts val="0"/>
              </a:spcBef>
              <a:spcAft>
                <a:spcPts val="0"/>
              </a:spcAft>
              <a:buClr>
                <a:srgbClr val="000000"/>
              </a:buClr>
              <a:buSzPts val="1100"/>
              <a:buFont typeface="Source Sans Pro"/>
              <a:buChar char="●"/>
            </a:pPr>
            <a:r>
              <a:rPr lang="en" sz="1100" i="0" u="none" strike="noStrike" cap="none">
                <a:solidFill>
                  <a:srgbClr val="000000"/>
                </a:solidFill>
                <a:latin typeface="Source Sans Pro"/>
                <a:ea typeface="Source Sans Pro"/>
                <a:cs typeface="Source Sans Pro"/>
                <a:sym typeface="Source Sans Pro"/>
              </a:rPr>
              <a:t>Location 2</a:t>
            </a:r>
            <a:endParaRPr sz="1100" i="0" u="none" strike="noStrike" cap="none">
              <a:solidFill>
                <a:srgbClr val="000000"/>
              </a:solidFill>
              <a:latin typeface="Source Sans Pro"/>
              <a:ea typeface="Source Sans Pro"/>
              <a:cs typeface="Source Sans Pro"/>
              <a:sym typeface="Source Sans Pro"/>
            </a:endParaRPr>
          </a:p>
          <a:p>
            <a:pPr marL="457200" lvl="0" indent="-298450" algn="l" rtl="0">
              <a:spcBef>
                <a:spcPts val="0"/>
              </a:spcBef>
              <a:spcAft>
                <a:spcPts val="0"/>
              </a:spcAft>
              <a:buSzPts val="1100"/>
              <a:buFont typeface="Source Sans Pro"/>
              <a:buChar char="●"/>
            </a:pPr>
            <a:r>
              <a:rPr lang="en" sz="1100">
                <a:latin typeface="Source Sans Pro"/>
                <a:ea typeface="Source Sans Pro"/>
                <a:cs typeface="Source Sans Pro"/>
                <a:sym typeface="Source Sans Pro"/>
              </a:rPr>
              <a:t>Supervisor Grade</a:t>
            </a:r>
            <a:endParaRPr sz="1100">
              <a:latin typeface="Source Sans Pro"/>
              <a:ea typeface="Source Sans Pro"/>
              <a:cs typeface="Source Sans Pro"/>
              <a:sym typeface="Source Sans Pro"/>
            </a:endParaRPr>
          </a:p>
          <a:p>
            <a:pPr marL="457200" marR="0" lvl="0" indent="0" algn="l" rtl="0">
              <a:lnSpc>
                <a:spcPct val="100000"/>
              </a:lnSpc>
              <a:spcBef>
                <a:spcPts val="0"/>
              </a:spcBef>
              <a:spcAft>
                <a:spcPts val="0"/>
              </a:spcAft>
              <a:buNone/>
            </a:pPr>
            <a:endParaRPr sz="1100">
              <a:latin typeface="Source Sans Pro"/>
              <a:ea typeface="Source Sans Pro"/>
              <a:cs typeface="Source Sans Pro"/>
              <a:sym typeface="Source Sans Pro"/>
            </a:endParaRPr>
          </a:p>
        </p:txBody>
      </p:sp>
      <p:pic>
        <p:nvPicPr>
          <p:cNvPr id="809" name="Google Shape;809;p29"/>
          <p:cNvPicPr preferRelativeResize="0"/>
          <p:nvPr/>
        </p:nvPicPr>
        <p:blipFill>
          <a:blip r:embed="rId3">
            <a:alphaModFix/>
          </a:blip>
          <a:stretch>
            <a:fillRect/>
          </a:stretch>
        </p:blipFill>
        <p:spPr>
          <a:xfrm>
            <a:off x="5404350" y="983425"/>
            <a:ext cx="3355563" cy="3690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g1165c685951_0_122"/>
          <p:cNvSpPr/>
          <p:nvPr/>
        </p:nvSpPr>
        <p:spPr>
          <a:xfrm>
            <a:off x="2752725" y="0"/>
            <a:ext cx="3209975" cy="831025"/>
          </a:xfrm>
          <a:prstGeom prst="homePlate">
            <a:avLst>
              <a:gd name="adj" fmla="val 30129"/>
            </a:avLst>
          </a:prstGeom>
          <a:solidFill>
            <a:srgbClr val="00FF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2000"/>
              <a:buFont typeface="Arial"/>
              <a:buNone/>
            </a:pPr>
            <a:r>
              <a:rPr lang="en" sz="2000" b="1" dirty="0">
                <a:latin typeface="Source Sans Pro"/>
                <a:ea typeface="Source Sans Pro"/>
                <a:cs typeface="Source Sans Pro"/>
                <a:sym typeface="Source Sans Pro"/>
              </a:rPr>
              <a:t>Evaluating Model performance on Test </a:t>
            </a:r>
            <a:r>
              <a:rPr lang="en" sz="2000" b="1" dirty="0" smtClean="0">
                <a:latin typeface="Source Sans Pro"/>
                <a:ea typeface="Source Sans Pro"/>
                <a:cs typeface="Source Sans Pro"/>
                <a:sym typeface="Source Sans Pro"/>
              </a:rPr>
              <a:t>data</a:t>
            </a:r>
            <a:endParaRPr sz="2000" b="1" dirty="0">
              <a:latin typeface="Source Sans Pro"/>
              <a:ea typeface="Source Sans Pro"/>
              <a:cs typeface="Source Sans Pro"/>
              <a:sym typeface="Source Sans Pro"/>
            </a:endParaRPr>
          </a:p>
          <a:p>
            <a:pPr marL="0" marR="0" lvl="0" indent="0" algn="ctr" rtl="0">
              <a:lnSpc>
                <a:spcPct val="100000"/>
              </a:lnSpc>
              <a:spcBef>
                <a:spcPts val="0"/>
              </a:spcBef>
              <a:spcAft>
                <a:spcPts val="0"/>
              </a:spcAft>
              <a:buClr>
                <a:srgbClr val="000000"/>
              </a:buClr>
              <a:buSzPts val="2000"/>
              <a:buFont typeface="Arial"/>
              <a:buNone/>
            </a:pPr>
            <a:endParaRPr sz="2000" b="1" dirty="0">
              <a:latin typeface="Source Sans Pro"/>
              <a:ea typeface="Source Sans Pro"/>
              <a:cs typeface="Source Sans Pro"/>
              <a:sym typeface="Source Sans Pro"/>
            </a:endParaRPr>
          </a:p>
        </p:txBody>
      </p:sp>
      <p:sp>
        <p:nvSpPr>
          <p:cNvPr id="815" name="Google Shape;815;g1165c685951_0_12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32</a:t>
            </a:fld>
            <a:endParaRPr/>
          </a:p>
        </p:txBody>
      </p:sp>
      <p:pic>
        <p:nvPicPr>
          <p:cNvPr id="816" name="Google Shape;816;g1165c685951_0_122"/>
          <p:cNvPicPr preferRelativeResize="0"/>
          <p:nvPr/>
        </p:nvPicPr>
        <p:blipFill>
          <a:blip r:embed="rId3">
            <a:alphaModFix/>
          </a:blip>
          <a:stretch>
            <a:fillRect/>
          </a:stretch>
        </p:blipFill>
        <p:spPr>
          <a:xfrm>
            <a:off x="152400" y="1725025"/>
            <a:ext cx="3724275" cy="2514600"/>
          </a:xfrm>
          <a:prstGeom prst="rect">
            <a:avLst/>
          </a:prstGeom>
          <a:noFill/>
          <a:ln>
            <a:noFill/>
          </a:ln>
        </p:spPr>
      </p:pic>
      <p:pic>
        <p:nvPicPr>
          <p:cNvPr id="817" name="Google Shape;817;g1165c685951_0_122"/>
          <p:cNvPicPr preferRelativeResize="0"/>
          <p:nvPr/>
        </p:nvPicPr>
        <p:blipFill>
          <a:blip r:embed="rId4">
            <a:alphaModFix/>
          </a:blip>
          <a:stretch>
            <a:fillRect/>
          </a:stretch>
        </p:blipFill>
        <p:spPr>
          <a:xfrm>
            <a:off x="4029075" y="983425"/>
            <a:ext cx="4314825" cy="1562100"/>
          </a:xfrm>
          <a:prstGeom prst="rect">
            <a:avLst/>
          </a:prstGeom>
          <a:noFill/>
          <a:ln>
            <a:noFill/>
          </a:ln>
        </p:spPr>
      </p:pic>
      <p:pic>
        <p:nvPicPr>
          <p:cNvPr id="818" name="Google Shape;818;g1165c685951_0_122"/>
          <p:cNvPicPr preferRelativeResize="0"/>
          <p:nvPr/>
        </p:nvPicPr>
        <p:blipFill>
          <a:blip r:embed="rId5">
            <a:alphaModFix/>
          </a:blip>
          <a:stretch>
            <a:fillRect/>
          </a:stretch>
        </p:blipFill>
        <p:spPr>
          <a:xfrm>
            <a:off x="4029075" y="3182000"/>
            <a:ext cx="2288350" cy="1428225"/>
          </a:xfrm>
          <a:prstGeom prst="rect">
            <a:avLst/>
          </a:prstGeom>
          <a:noFill/>
          <a:ln>
            <a:noFill/>
          </a:ln>
        </p:spPr>
      </p:pic>
      <p:pic>
        <p:nvPicPr>
          <p:cNvPr id="819" name="Google Shape;819;g1165c685951_0_122"/>
          <p:cNvPicPr preferRelativeResize="0"/>
          <p:nvPr/>
        </p:nvPicPr>
        <p:blipFill>
          <a:blip r:embed="rId6">
            <a:alphaModFix/>
          </a:blip>
          <a:stretch>
            <a:fillRect/>
          </a:stretch>
        </p:blipFill>
        <p:spPr>
          <a:xfrm>
            <a:off x="6469825" y="3182000"/>
            <a:ext cx="2358748" cy="1428225"/>
          </a:xfrm>
          <a:prstGeom prst="rect">
            <a:avLst/>
          </a:prstGeom>
          <a:noFill/>
          <a:ln>
            <a:noFill/>
          </a:ln>
        </p:spPr>
      </p:pic>
      <p:sp>
        <p:nvSpPr>
          <p:cNvPr id="820" name="Google Shape;820;g1165c685951_0_122"/>
          <p:cNvSpPr txBox="1"/>
          <p:nvPr/>
        </p:nvSpPr>
        <p:spPr>
          <a:xfrm>
            <a:off x="4260000" y="2545525"/>
            <a:ext cx="4731900" cy="87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800">
                <a:solidFill>
                  <a:srgbClr val="212121"/>
                </a:solidFill>
                <a:highlight>
                  <a:srgbClr val="FFFFFF"/>
                </a:highlight>
                <a:latin typeface="Source Sans Pro"/>
                <a:ea typeface="Source Sans Pro"/>
                <a:cs typeface="Source Sans Pro"/>
                <a:sym typeface="Source Sans Pro"/>
              </a:rPr>
              <a:t>** Cross validation results on TEST DATASET:**</a:t>
            </a:r>
            <a:endParaRPr sz="800">
              <a:solidFill>
                <a:srgbClr val="212121"/>
              </a:solidFill>
              <a:highlight>
                <a:srgbClr val="FFFFFF"/>
              </a:highlight>
              <a:latin typeface="Source Sans Pro"/>
              <a:ea typeface="Source Sans Pro"/>
              <a:cs typeface="Source Sans Pro"/>
              <a:sym typeface="Source Sans Pro"/>
            </a:endParaRPr>
          </a:p>
          <a:p>
            <a:pPr marL="457200" lvl="0" indent="-279400" algn="l" rtl="0">
              <a:lnSpc>
                <a:spcPct val="115000"/>
              </a:lnSpc>
              <a:spcBef>
                <a:spcPts val="600"/>
              </a:spcBef>
              <a:spcAft>
                <a:spcPts val="0"/>
              </a:spcAft>
              <a:buClr>
                <a:srgbClr val="212121"/>
              </a:buClr>
              <a:buSzPts val="800"/>
              <a:buFont typeface="Source Sans Pro"/>
              <a:buChar char="●"/>
            </a:pPr>
            <a:r>
              <a:rPr lang="en" sz="800">
                <a:solidFill>
                  <a:srgbClr val="212121"/>
                </a:solidFill>
                <a:highlight>
                  <a:srgbClr val="FFFFFF"/>
                </a:highlight>
                <a:latin typeface="Source Sans Pro"/>
                <a:ea typeface="Source Sans Pro"/>
                <a:cs typeface="Source Sans Pro"/>
                <a:sym typeface="Source Sans Pro"/>
              </a:rPr>
              <a:t>Mean roc_auc_score Percentage for TEST dataset is: 98.487</a:t>
            </a:r>
            <a:endParaRPr sz="800">
              <a:solidFill>
                <a:srgbClr val="212121"/>
              </a:solidFill>
              <a:highlight>
                <a:srgbClr val="FFFFFF"/>
              </a:highlight>
              <a:latin typeface="Source Sans Pro"/>
              <a:ea typeface="Source Sans Pro"/>
              <a:cs typeface="Source Sans Pro"/>
              <a:sym typeface="Source Sans Pro"/>
            </a:endParaRPr>
          </a:p>
          <a:p>
            <a:pPr marL="457200" lvl="0" indent="-279400" algn="l" rtl="0">
              <a:lnSpc>
                <a:spcPct val="115000"/>
              </a:lnSpc>
              <a:spcBef>
                <a:spcPts val="0"/>
              </a:spcBef>
              <a:spcAft>
                <a:spcPts val="0"/>
              </a:spcAft>
              <a:buClr>
                <a:srgbClr val="212121"/>
              </a:buClr>
              <a:buSzPts val="800"/>
              <a:buFont typeface="Source Sans Pro"/>
              <a:buChar char="●"/>
            </a:pPr>
            <a:r>
              <a:rPr lang="en" sz="800">
                <a:solidFill>
                  <a:srgbClr val="212121"/>
                </a:solidFill>
                <a:highlight>
                  <a:srgbClr val="FFFFFF"/>
                </a:highlight>
                <a:latin typeface="Source Sans Pro"/>
                <a:ea typeface="Source Sans Pro"/>
                <a:cs typeface="Source Sans Pro"/>
                <a:sym typeface="Source Sans Pro"/>
              </a:rPr>
              <a:t>Mean f1_scores Percentage for TEST dataset is: 84.81 </a:t>
            </a:r>
            <a:endParaRPr sz="800">
              <a:solidFill>
                <a:srgbClr val="212121"/>
              </a:solidFill>
              <a:highlight>
                <a:srgbClr val="FFFFFF"/>
              </a:highlight>
              <a:latin typeface="Source Sans Pro"/>
              <a:ea typeface="Source Sans Pro"/>
              <a:cs typeface="Source Sans Pro"/>
              <a:sym typeface="Source Sans Pro"/>
            </a:endParaRPr>
          </a:p>
          <a:p>
            <a:pPr marL="0" lvl="0" indent="0" algn="l" rtl="0">
              <a:spcBef>
                <a:spcPts val="500"/>
              </a:spcBef>
              <a:spcAft>
                <a:spcPts val="0"/>
              </a:spcAft>
              <a:buNone/>
            </a:pPr>
            <a:endParaRPr sz="800">
              <a:latin typeface="Source Sans Pro"/>
              <a:ea typeface="Source Sans Pro"/>
              <a:cs typeface="Source Sans Pro"/>
              <a:sym typeface="Source Sans Pro"/>
            </a:endParaRPr>
          </a:p>
        </p:txBody>
      </p:sp>
      <p:sp>
        <p:nvSpPr>
          <p:cNvPr id="821" name="Google Shape;821;g1165c685951_0_122"/>
          <p:cNvSpPr txBox="1"/>
          <p:nvPr/>
        </p:nvSpPr>
        <p:spPr>
          <a:xfrm>
            <a:off x="835075" y="1077925"/>
            <a:ext cx="280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Source Sans Pro"/>
                <a:ea typeface="Source Sans Pro"/>
                <a:cs typeface="Source Sans Pro"/>
                <a:sym typeface="Source Sans Pro"/>
              </a:rPr>
              <a:t>Confusion Matrix</a:t>
            </a:r>
            <a:endParaRPr>
              <a:latin typeface="Source Sans Pro"/>
              <a:ea typeface="Source Sans Pro"/>
              <a:cs typeface="Source Sans Pro"/>
              <a:sym typeface="Source Sans Pr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30"/>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33</a:t>
            </a:fld>
            <a:endParaRPr/>
          </a:p>
        </p:txBody>
      </p:sp>
      <p:sp>
        <p:nvSpPr>
          <p:cNvPr id="827" name="Google Shape;827;p30"/>
          <p:cNvSpPr txBox="1"/>
          <p:nvPr/>
        </p:nvSpPr>
        <p:spPr>
          <a:xfrm>
            <a:off x="915450" y="1325025"/>
            <a:ext cx="71379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Profit center 6 and 5 are positive variables, hence HR needs to look at what is happening in these location/center that is having a negative impact on the employee retention.</a:t>
            </a:r>
            <a:endParaRPr sz="1000">
              <a:latin typeface="Source Sans Pro"/>
              <a:ea typeface="Source Sans Pro"/>
              <a:cs typeface="Source Sans Pro"/>
              <a:sym typeface="Source Sans Pro"/>
            </a:endParaRPr>
          </a:p>
          <a:p>
            <a:pPr marL="457200" lvl="0" indent="0" algn="l" rtl="0">
              <a:spcBef>
                <a:spcPts val="0"/>
              </a:spcBef>
              <a:spcAft>
                <a:spcPts val="0"/>
              </a:spcAft>
              <a:buNone/>
            </a:pP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Inspect what is happening on Location 7 and 2 </a:t>
            </a:r>
            <a:endParaRPr sz="1000">
              <a:latin typeface="Source Sans Pro"/>
              <a:ea typeface="Source Sans Pro"/>
              <a:cs typeface="Source Sans Pro"/>
              <a:sym typeface="Source Sans Pro"/>
            </a:endParaRPr>
          </a:p>
          <a:p>
            <a:pPr marL="457200" lvl="0" indent="0" algn="l" rtl="0">
              <a:spcBef>
                <a:spcPts val="0"/>
              </a:spcBef>
              <a:spcAft>
                <a:spcPts val="0"/>
              </a:spcAft>
              <a:buNone/>
            </a:pPr>
            <a:endParaRPr sz="1000">
              <a:latin typeface="Source Sans Pro"/>
              <a:ea typeface="Source Sans Pro"/>
              <a:cs typeface="Source Sans Pro"/>
              <a:sym typeface="Source Sans Pro"/>
            </a:endParaRPr>
          </a:p>
          <a:p>
            <a:pPr marL="457200" marR="0" lvl="0" indent="-292100" algn="l" rtl="0">
              <a:lnSpc>
                <a:spcPct val="100000"/>
              </a:lnSpc>
              <a:spcBef>
                <a:spcPts val="0"/>
              </a:spcBef>
              <a:spcAft>
                <a:spcPts val="0"/>
              </a:spcAft>
              <a:buClr>
                <a:srgbClr val="000000"/>
              </a:buClr>
              <a:buSzPts val="1000"/>
              <a:buFont typeface="Source Sans Pro"/>
              <a:buChar char="●"/>
            </a:pPr>
            <a:r>
              <a:rPr lang="en" sz="1000" b="0" i="0" u="none" strike="noStrike" cap="none">
                <a:solidFill>
                  <a:srgbClr val="000000"/>
                </a:solidFill>
                <a:latin typeface="Source Sans Pro"/>
                <a:ea typeface="Source Sans Pro"/>
                <a:cs typeface="Source Sans Pro"/>
                <a:sym typeface="Source Sans Pro"/>
              </a:rPr>
              <a:t>Profit center 3 and 4 are </a:t>
            </a:r>
            <a:r>
              <a:rPr lang="en" sz="1000">
                <a:latin typeface="Source Sans Pro"/>
                <a:ea typeface="Source Sans Pro"/>
                <a:cs typeface="Source Sans Pro"/>
                <a:sym typeface="Source Sans Pro"/>
              </a:rPr>
              <a:t>negative </a:t>
            </a:r>
            <a:r>
              <a:rPr lang="en" sz="1000" b="0" i="0" u="none" strike="noStrike" cap="none">
                <a:solidFill>
                  <a:srgbClr val="000000"/>
                </a:solidFill>
                <a:latin typeface="Source Sans Pro"/>
                <a:ea typeface="Source Sans Pro"/>
                <a:cs typeface="Source Sans Pro"/>
                <a:sym typeface="Source Sans Pro"/>
              </a:rPr>
              <a:t>variables, hence HR needs to look at what is happening in these location/center that is having a positive impact on the employee retention.</a:t>
            </a:r>
            <a:endParaRPr sz="10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Source Sans Pro"/>
              <a:ea typeface="Source Sans Pro"/>
              <a:cs typeface="Source Sans Pro"/>
              <a:sym typeface="Source Sans Pro"/>
            </a:endParaRPr>
          </a:p>
          <a:p>
            <a:pPr marL="457200" marR="0" lvl="0" indent="-292100" algn="l" rtl="0">
              <a:lnSpc>
                <a:spcPct val="100000"/>
              </a:lnSpc>
              <a:spcBef>
                <a:spcPts val="0"/>
              </a:spcBef>
              <a:spcAft>
                <a:spcPts val="0"/>
              </a:spcAft>
              <a:buClr>
                <a:srgbClr val="000000"/>
              </a:buClr>
              <a:buSzPts val="1000"/>
              <a:buFont typeface="Source Sans Pro"/>
              <a:buChar char="●"/>
            </a:pPr>
            <a:r>
              <a:rPr lang="en" sz="1000" b="0" i="0" u="none" strike="noStrike" cap="none">
                <a:solidFill>
                  <a:srgbClr val="000000"/>
                </a:solidFill>
                <a:latin typeface="Source Sans Pro"/>
                <a:ea typeface="Source Sans Pro"/>
                <a:cs typeface="Source Sans Pro"/>
                <a:sym typeface="Source Sans Pro"/>
              </a:rPr>
              <a:t>Total Training hours </a:t>
            </a:r>
            <a:r>
              <a:rPr lang="en" sz="1000">
                <a:latin typeface="Source Sans Pro"/>
                <a:ea typeface="Source Sans Pro"/>
                <a:cs typeface="Source Sans Pro"/>
                <a:sym typeface="Source Sans Pro"/>
              </a:rPr>
              <a:t>, </a:t>
            </a:r>
            <a:r>
              <a:rPr lang="en" sz="1000" b="0" i="0" u="none" strike="noStrike" cap="none">
                <a:solidFill>
                  <a:srgbClr val="000000"/>
                </a:solidFill>
                <a:latin typeface="Source Sans Pro"/>
                <a:ea typeface="Source Sans Pro"/>
                <a:cs typeface="Source Sans Pro"/>
                <a:sym typeface="Source Sans Pro"/>
              </a:rPr>
              <a:t>Total leave Hours , Total available hours  are variables of interest, need to be ascertained as to why employees with better training are staying, and why are employees with less training hours prone to leaving.</a:t>
            </a:r>
            <a:endParaRPr sz="10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Source Sans Pro"/>
              <a:ea typeface="Source Sans Pro"/>
              <a:cs typeface="Source Sans Pro"/>
              <a:sym typeface="Source Sans Pro"/>
            </a:endParaRPr>
          </a:p>
          <a:p>
            <a:pPr marL="457200" marR="0" lvl="0" indent="-292100" algn="l" rtl="0">
              <a:lnSpc>
                <a:spcPct val="100000"/>
              </a:lnSpc>
              <a:spcBef>
                <a:spcPts val="0"/>
              </a:spcBef>
              <a:spcAft>
                <a:spcPts val="0"/>
              </a:spcAft>
              <a:buClr>
                <a:srgbClr val="000000"/>
              </a:buClr>
              <a:buSzPts val="1000"/>
              <a:buFont typeface="Source Sans Pro"/>
              <a:buChar char="●"/>
            </a:pPr>
            <a:r>
              <a:rPr lang="en" sz="1000">
                <a:latin typeface="Source Sans Pro"/>
                <a:ea typeface="Source Sans Pro"/>
                <a:cs typeface="Source Sans Pro"/>
                <a:sym typeface="Source Sans Pro"/>
              </a:rPr>
              <a:t>Staff on probation</a:t>
            </a:r>
            <a:r>
              <a:rPr lang="en" sz="1000" b="0" i="0" u="none" strike="noStrike" cap="none">
                <a:solidFill>
                  <a:srgbClr val="000000"/>
                </a:solidFill>
                <a:latin typeface="Source Sans Pro"/>
                <a:ea typeface="Source Sans Pro"/>
                <a:cs typeface="Source Sans Pro"/>
                <a:sym typeface="Source Sans Pro"/>
              </a:rPr>
              <a:t>, confirmed , secondee, on notice period and fixed staff are staying, if taken care of by providing adequate training and growth opportunities.</a:t>
            </a:r>
            <a:endParaRPr sz="10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000" b="0" i="0" u="none" strike="noStrike" cap="none">
              <a:solidFill>
                <a:srgbClr val="000000"/>
              </a:solidFill>
              <a:latin typeface="Source Sans Pro"/>
              <a:ea typeface="Source Sans Pro"/>
              <a:cs typeface="Source Sans Pro"/>
              <a:sym typeface="Source Sans Pro"/>
            </a:endParaRPr>
          </a:p>
          <a:p>
            <a:pPr marL="457200" marR="0" lvl="0" indent="-292100" algn="l" rtl="0">
              <a:lnSpc>
                <a:spcPct val="100000"/>
              </a:lnSpc>
              <a:spcBef>
                <a:spcPts val="0"/>
              </a:spcBef>
              <a:spcAft>
                <a:spcPts val="0"/>
              </a:spcAft>
              <a:buClr>
                <a:srgbClr val="000000"/>
              </a:buClr>
              <a:buSzPts val="1000"/>
              <a:buFont typeface="Source Sans Pro"/>
              <a:buChar char="●"/>
            </a:pPr>
            <a:r>
              <a:rPr lang="en" sz="1000">
                <a:latin typeface="Source Sans Pro"/>
                <a:ea typeface="Source Sans Pro"/>
                <a:cs typeface="Source Sans Pro"/>
                <a:sym typeface="Source Sans Pro"/>
              </a:rPr>
              <a:t>Supervisor_Grade have a role in attrition and those under </a:t>
            </a:r>
            <a:r>
              <a:rPr lang="en" sz="1000" b="1">
                <a:latin typeface="Source Sans Pro"/>
                <a:ea typeface="Source Sans Pro"/>
                <a:cs typeface="Source Sans Pro"/>
                <a:sym typeface="Source Sans Pro"/>
              </a:rPr>
              <a:t>danger </a:t>
            </a:r>
            <a:r>
              <a:rPr lang="en" sz="1000">
                <a:latin typeface="Source Sans Pro"/>
                <a:ea typeface="Source Sans Pro"/>
                <a:cs typeface="Source Sans Pro"/>
                <a:sym typeface="Source Sans Pro"/>
              </a:rPr>
              <a:t>category had to be given proper training</a:t>
            </a:r>
            <a:endParaRPr sz="10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None/>
            </a:pPr>
            <a:endParaRPr sz="1000">
              <a:latin typeface="Source Sans Pro"/>
              <a:ea typeface="Source Sans Pro"/>
              <a:cs typeface="Source Sans Pro"/>
              <a:sym typeface="Source Sans Pro"/>
            </a:endParaRPr>
          </a:p>
          <a:p>
            <a:pPr marL="457200" marR="0" lvl="0" indent="-292100" algn="l" rtl="0">
              <a:lnSpc>
                <a:spcPct val="100000"/>
              </a:lnSpc>
              <a:spcBef>
                <a:spcPts val="0"/>
              </a:spcBef>
              <a:spcAft>
                <a:spcPts val="0"/>
              </a:spcAft>
              <a:buSzPts val="1000"/>
              <a:buFont typeface="Source Sans Pro"/>
              <a:buChar char="●"/>
            </a:pPr>
            <a:r>
              <a:rPr lang="en" sz="1000">
                <a:latin typeface="Source Sans Pro"/>
                <a:ea typeface="Source Sans Pro"/>
                <a:cs typeface="Source Sans Pro"/>
                <a:sym typeface="Source Sans Pro"/>
              </a:rPr>
              <a:t>Employees who are Promoted are likely to stay</a:t>
            </a:r>
            <a:endParaRPr sz="1000">
              <a:latin typeface="Source Sans Pro"/>
              <a:ea typeface="Source Sans Pro"/>
              <a:cs typeface="Source Sans Pro"/>
              <a:sym typeface="Source Sans Pro"/>
            </a:endParaRPr>
          </a:p>
        </p:txBody>
      </p:sp>
      <p:sp>
        <p:nvSpPr>
          <p:cNvPr id="828" name="Google Shape;828;p30"/>
          <p:cNvSpPr txBox="1"/>
          <p:nvPr/>
        </p:nvSpPr>
        <p:spPr>
          <a:xfrm>
            <a:off x="849900" y="863325"/>
            <a:ext cx="74442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FF00FF"/>
                </a:solidFill>
                <a:latin typeface="Source Sans Pro"/>
                <a:ea typeface="Source Sans Pro"/>
                <a:cs typeface="Source Sans Pro"/>
                <a:sym typeface="Source Sans Pro"/>
              </a:rPr>
              <a:t>Interpretation of factors  identified as having positive impact:</a:t>
            </a:r>
            <a:endParaRPr sz="1800" b="1" i="0" u="none" strike="noStrike" cap="none">
              <a:solidFill>
                <a:srgbClr val="FF00FF"/>
              </a:solidFill>
              <a:latin typeface="Source Sans Pro"/>
              <a:ea typeface="Source Sans Pro"/>
              <a:cs typeface="Source Sans Pro"/>
              <a:sym typeface="Source Sans Pro"/>
            </a:endParaRPr>
          </a:p>
        </p:txBody>
      </p:sp>
      <p:sp>
        <p:nvSpPr>
          <p:cNvPr id="829" name="Google Shape;829;p30"/>
          <p:cNvSpPr txBox="1"/>
          <p:nvPr/>
        </p:nvSpPr>
        <p:spPr>
          <a:xfrm>
            <a:off x="2505500" y="289100"/>
            <a:ext cx="4854300" cy="585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 sz="2600" b="1" i="0" u="none" strike="noStrike" cap="none">
                <a:solidFill>
                  <a:srgbClr val="0000FF"/>
                </a:solidFill>
                <a:latin typeface="Source Sans Pro"/>
                <a:ea typeface="Source Sans Pro"/>
                <a:cs typeface="Source Sans Pro"/>
                <a:sym typeface="Source Sans Pro"/>
              </a:rPr>
              <a:t>9. Model Interpretation </a:t>
            </a:r>
            <a:endParaRPr sz="14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34</a:t>
            </a:fld>
            <a:endParaRPr/>
          </a:p>
        </p:txBody>
      </p:sp>
      <p:sp>
        <p:nvSpPr>
          <p:cNvPr id="835" name="Google Shape;835;p31"/>
          <p:cNvSpPr txBox="1"/>
          <p:nvPr/>
        </p:nvSpPr>
        <p:spPr>
          <a:xfrm>
            <a:off x="1453325" y="492875"/>
            <a:ext cx="727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836" name="Google Shape;836;p31"/>
          <p:cNvSpPr txBox="1"/>
          <p:nvPr/>
        </p:nvSpPr>
        <p:spPr>
          <a:xfrm>
            <a:off x="932400" y="1362875"/>
            <a:ext cx="7279200" cy="156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Focus on Employee Training</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a:latin typeface="Source Sans Pro"/>
                <a:ea typeface="Source Sans Pro"/>
                <a:cs typeface="Source Sans Pro"/>
                <a:sym typeface="Source Sans Pro"/>
              </a:rPr>
              <a:t>F</a:t>
            </a:r>
            <a:r>
              <a:rPr lang="en" sz="1800" b="0" i="0" u="none" strike="noStrike" cap="none">
                <a:solidFill>
                  <a:srgbClr val="000000"/>
                </a:solidFill>
                <a:latin typeface="Source Sans Pro"/>
                <a:ea typeface="Source Sans Pro"/>
                <a:cs typeface="Source Sans Pro"/>
                <a:sym typeface="Source Sans Pro"/>
              </a:rPr>
              <a:t>ee</a:t>
            </a:r>
            <a:r>
              <a:rPr lang="en" sz="1800">
                <a:latin typeface="Source Sans Pro"/>
                <a:ea typeface="Source Sans Pro"/>
                <a:cs typeface="Source Sans Pro"/>
                <a:sym typeface="Source Sans Pro"/>
              </a:rPr>
              <a:t>ling of job security prevents attrition</a:t>
            </a:r>
            <a:r>
              <a:rPr lang="en" sz="1800" b="0" i="0" u="none" strike="noStrike" cap="none">
                <a:solidFill>
                  <a:srgbClr val="000000"/>
                </a:solidFill>
                <a:latin typeface="Source Sans Pro"/>
                <a:ea typeface="Source Sans Pro"/>
                <a:cs typeface="Source Sans Pro"/>
                <a:sym typeface="Source Sans Pro"/>
              </a:rPr>
              <a:t>.</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Mapping right set of employee to Right profile/profit center.</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Employee welfare w.r.t leaves, Total work hours to be monitored.</a:t>
            </a:r>
            <a:endParaRPr sz="1800" b="0" i="0" u="none" strike="noStrike" cap="none">
              <a:solidFill>
                <a:srgbClr val="000000"/>
              </a:solidFill>
              <a:latin typeface="Source Sans Pro"/>
              <a:ea typeface="Source Sans Pro"/>
              <a:cs typeface="Source Sans Pro"/>
              <a:sym typeface="Source Sans Pro"/>
            </a:endParaRPr>
          </a:p>
        </p:txBody>
      </p:sp>
      <p:sp>
        <p:nvSpPr>
          <p:cNvPr id="837" name="Google Shape;837;p31"/>
          <p:cNvSpPr txBox="1"/>
          <p:nvPr/>
        </p:nvSpPr>
        <p:spPr>
          <a:xfrm>
            <a:off x="1453325" y="1097850"/>
            <a:ext cx="54447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FF00FF"/>
                </a:solidFill>
                <a:latin typeface="Source Sans Pro"/>
                <a:ea typeface="Source Sans Pro"/>
                <a:cs typeface="Source Sans Pro"/>
                <a:sym typeface="Source Sans Pro"/>
              </a:rPr>
              <a:t>Recommendations for retaining Employes:</a:t>
            </a:r>
            <a:endParaRPr sz="1800" b="1" i="0" u="none" strike="noStrike" cap="none">
              <a:solidFill>
                <a:srgbClr val="FF00FF"/>
              </a:solidFill>
              <a:latin typeface="Source Sans Pro"/>
              <a:ea typeface="Source Sans Pro"/>
              <a:cs typeface="Source Sans Pro"/>
              <a:sym typeface="Source Sans Pro"/>
            </a:endParaRPr>
          </a:p>
        </p:txBody>
      </p:sp>
      <p:sp>
        <p:nvSpPr>
          <p:cNvPr id="838" name="Google Shape;838;p31"/>
          <p:cNvSpPr txBox="1"/>
          <p:nvPr/>
        </p:nvSpPr>
        <p:spPr>
          <a:xfrm>
            <a:off x="2601875" y="240925"/>
            <a:ext cx="32763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 sz="2600" b="1" i="0" u="none" strike="noStrike" cap="none">
                <a:solidFill>
                  <a:srgbClr val="0000FF"/>
                </a:solidFill>
                <a:latin typeface="Oswald"/>
                <a:ea typeface="Oswald"/>
                <a:cs typeface="Oswald"/>
                <a:sym typeface="Oswald"/>
              </a:rPr>
              <a:t>9. 1 Recommendations</a:t>
            </a:r>
            <a:endParaRPr sz="2600" b="0" i="0" u="none" strike="noStrike" cap="none">
              <a:solidFill>
                <a:srgbClr val="000000"/>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32"/>
          <p:cNvSpPr txBox="1">
            <a:spLocks noGrp="1"/>
          </p:cNvSpPr>
          <p:nvPr>
            <p:ph type="title" idx="4294967295"/>
          </p:nvPr>
        </p:nvSpPr>
        <p:spPr>
          <a:xfrm>
            <a:off x="262200" y="0"/>
            <a:ext cx="8619600" cy="467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2300">
                <a:solidFill>
                  <a:srgbClr val="FF00FF"/>
                </a:solidFill>
              </a:rPr>
              <a:t>Retention Measures</a:t>
            </a:r>
            <a:endParaRPr sz="2300">
              <a:solidFill>
                <a:srgbClr val="FF00FF"/>
              </a:solidFill>
            </a:endParaRPr>
          </a:p>
        </p:txBody>
      </p:sp>
      <p:sp>
        <p:nvSpPr>
          <p:cNvPr id="844" name="Google Shape;844;p32"/>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35</a:t>
            </a:fld>
            <a:endParaRPr/>
          </a:p>
        </p:txBody>
      </p:sp>
      <p:sp>
        <p:nvSpPr>
          <p:cNvPr id="845" name="Google Shape;845;p32"/>
          <p:cNvSpPr txBox="1"/>
          <p:nvPr/>
        </p:nvSpPr>
        <p:spPr>
          <a:xfrm>
            <a:off x="1985975" y="1636900"/>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FF"/>
                </a:solidFill>
                <a:latin typeface="Oswald"/>
                <a:ea typeface="Oswald"/>
                <a:cs typeface="Oswald"/>
                <a:sym typeface="Oswald"/>
              </a:rPr>
              <a:t>Reason for Leaving</a:t>
            </a:r>
            <a:endParaRPr sz="1300" b="1" i="0" u="none" strike="noStrike" cap="none">
              <a:solidFill>
                <a:srgbClr val="0000FF"/>
              </a:solidFill>
              <a:latin typeface="Oswald"/>
              <a:ea typeface="Oswald"/>
              <a:cs typeface="Oswald"/>
              <a:sym typeface="Oswald"/>
            </a:endParaRPr>
          </a:p>
          <a:p>
            <a:pPr marL="0" marR="0" lvl="0" indent="0" algn="l" rtl="0">
              <a:lnSpc>
                <a:spcPct val="100000"/>
              </a:lnSpc>
              <a:spcBef>
                <a:spcPts val="400"/>
              </a:spcBef>
              <a:spcAft>
                <a:spcPts val="0"/>
              </a:spcAft>
              <a:buClr>
                <a:srgbClr val="000000"/>
              </a:buClr>
              <a:buSzPts val="900"/>
              <a:buFont typeface="Arial"/>
              <a:buNone/>
            </a:pP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400"/>
              </a:spcBef>
              <a:spcAft>
                <a:spcPts val="0"/>
              </a:spcAft>
              <a:buClr>
                <a:srgbClr val="000000"/>
              </a:buClr>
              <a:buSzPts val="1100"/>
              <a:buFont typeface="Arial"/>
              <a:buNone/>
            </a:pPr>
            <a:r>
              <a:rPr lang="en" sz="1100" b="1" i="0" u="none" strike="noStrike" cap="none">
                <a:solidFill>
                  <a:srgbClr val="000000"/>
                </a:solidFill>
                <a:latin typeface="Source Sans Pro"/>
                <a:ea typeface="Source Sans Pro"/>
                <a:cs typeface="Source Sans Pro"/>
                <a:sym typeface="Source Sans Pro"/>
              </a:rPr>
              <a:t>Career growth is highest reason followed by personal and further studies </a:t>
            </a:r>
            <a:endParaRPr sz="1100" b="1"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rgbClr val="000000"/>
                </a:solidFill>
                <a:latin typeface="Source Sans Pro"/>
                <a:ea typeface="Source Sans Pro"/>
                <a:cs typeface="Source Sans Pro"/>
                <a:sym typeface="Source Sans Pro"/>
              </a:rPr>
              <a:t>Males are citing career growth as the major reason.</a:t>
            </a:r>
            <a:endParaRPr sz="1100" b="1" i="0" u="none" strike="noStrike" cap="none">
              <a:solidFill>
                <a:schemeClr val="dk1"/>
              </a:solidFill>
              <a:latin typeface="Source Sans Pro"/>
              <a:ea typeface="Source Sans Pro"/>
              <a:cs typeface="Source Sans Pro"/>
              <a:sym typeface="Source Sans Pro"/>
            </a:endParaRPr>
          </a:p>
        </p:txBody>
      </p:sp>
      <p:sp>
        <p:nvSpPr>
          <p:cNvPr id="846" name="Google Shape;846;p32"/>
          <p:cNvSpPr txBox="1"/>
          <p:nvPr/>
        </p:nvSpPr>
        <p:spPr>
          <a:xfrm>
            <a:off x="3710027" y="143197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FF"/>
                </a:solidFill>
                <a:latin typeface="Oswald"/>
                <a:ea typeface="Oswald"/>
                <a:cs typeface="Oswald"/>
                <a:sym typeface="Oswald"/>
              </a:rPr>
              <a:t>Channel for Recruitment </a:t>
            </a:r>
            <a:endParaRPr sz="1300" b="1" i="0" u="none" strike="noStrike" cap="none">
              <a:solidFill>
                <a:srgbClr val="0000FF"/>
              </a:solidFill>
              <a:latin typeface="Oswald"/>
              <a:ea typeface="Oswald"/>
              <a:cs typeface="Oswald"/>
              <a:sym typeface="Oswald"/>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FF00FF"/>
                </a:solidFill>
                <a:latin typeface="Source Sans Pro"/>
                <a:ea typeface="Source Sans Pro"/>
                <a:cs typeface="Source Sans Pro"/>
                <a:sym typeface="Source Sans Pro"/>
              </a:rPr>
              <a:t>(Prev Employer)</a:t>
            </a:r>
            <a:endParaRPr sz="1400" b="1" i="0" u="none" strike="noStrike" cap="none">
              <a:solidFill>
                <a:srgbClr val="FF00FF"/>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1400"/>
              <a:buFont typeface="Arial"/>
              <a:buNone/>
            </a:pPr>
            <a:endParaRPr sz="1400" b="1" i="0" u="none" strike="noStrike" cap="none">
              <a:solidFill>
                <a:srgbClr val="FF00FF"/>
              </a:solidFill>
              <a:latin typeface="Source Sans Pro"/>
              <a:ea typeface="Source Sans Pro"/>
              <a:cs typeface="Source Sans Pro"/>
              <a:sym typeface="Source Sans Pro"/>
            </a:endParaRPr>
          </a:p>
          <a:p>
            <a:pPr marL="0" marR="0" lvl="0" indent="0" algn="l" rtl="0">
              <a:lnSpc>
                <a:spcPct val="115000"/>
              </a:lnSpc>
              <a:spcBef>
                <a:spcPts val="40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New hires from syllible are churning more than any.</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chemeClr val="dk1"/>
              </a:buClr>
              <a:buSzPts val="1100"/>
              <a:buFont typeface="Arial"/>
              <a:buNone/>
            </a:pPr>
            <a:endParaRPr sz="900" b="1" i="0" u="none" strike="noStrike" cap="none">
              <a:solidFill>
                <a:schemeClr val="dk1"/>
              </a:solidFill>
              <a:latin typeface="Source Sans Pro"/>
              <a:ea typeface="Source Sans Pro"/>
              <a:cs typeface="Source Sans Pro"/>
              <a:sym typeface="Source Sans Pro"/>
            </a:endParaRPr>
          </a:p>
        </p:txBody>
      </p:sp>
      <p:sp>
        <p:nvSpPr>
          <p:cNvPr id="847" name="Google Shape;847;p32"/>
          <p:cNvSpPr txBox="1"/>
          <p:nvPr/>
        </p:nvSpPr>
        <p:spPr>
          <a:xfrm>
            <a:off x="5433825" y="1257031"/>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0000FF"/>
                </a:solidFill>
                <a:latin typeface="Oswald"/>
                <a:ea typeface="Oswald"/>
                <a:cs typeface="Oswald"/>
                <a:sym typeface="Oswald"/>
              </a:rPr>
              <a:t>Time to Hire</a:t>
            </a:r>
            <a:endParaRPr sz="1300" b="1" i="0" u="none" strike="noStrike" cap="none">
              <a:solidFill>
                <a:srgbClr val="0000FF"/>
              </a:solidFill>
              <a:latin typeface="Oswald"/>
              <a:ea typeface="Oswald"/>
              <a:cs typeface="Oswald"/>
              <a:sym typeface="Oswald"/>
            </a:endParaRPr>
          </a:p>
          <a:p>
            <a:pPr marL="0" marR="0" lvl="0" indent="0" algn="l" rtl="0">
              <a:lnSpc>
                <a:spcPct val="100000"/>
              </a:lnSpc>
              <a:spcBef>
                <a:spcPts val="400"/>
              </a:spcBef>
              <a:spcAft>
                <a:spcPts val="0"/>
              </a:spcAft>
              <a:buClr>
                <a:schemeClr val="dk1"/>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chemeClr val="dk1"/>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More termination happened during september.</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chemeClr val="dk1"/>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So it’s better to hire before September.</a:t>
            </a:r>
            <a:endParaRPr sz="1100" b="1" i="0" u="none" strike="noStrike" cap="none">
              <a:solidFill>
                <a:schemeClr val="dk1"/>
              </a:solidFill>
              <a:latin typeface="Source Sans Pro"/>
              <a:ea typeface="Source Sans Pro"/>
              <a:cs typeface="Source Sans Pro"/>
              <a:sym typeface="Source Sans Pro"/>
            </a:endParaRPr>
          </a:p>
        </p:txBody>
      </p:sp>
      <p:sp>
        <p:nvSpPr>
          <p:cNvPr id="848" name="Google Shape;848;p32"/>
          <p:cNvSpPr txBox="1"/>
          <p:nvPr/>
        </p:nvSpPr>
        <p:spPr>
          <a:xfrm>
            <a:off x="7157879" y="977100"/>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 sz="2200" b="1" i="0" u="none" strike="noStrike" cap="none">
                <a:solidFill>
                  <a:srgbClr val="0000FF"/>
                </a:solidFill>
                <a:latin typeface="Oswald"/>
                <a:ea typeface="Oswald"/>
                <a:cs typeface="Oswald"/>
                <a:sym typeface="Oswald"/>
              </a:rPr>
              <a:t>Supervisor</a:t>
            </a:r>
            <a:endParaRPr sz="2200" b="1" i="0" u="none" strike="noStrike" cap="none">
              <a:solidFill>
                <a:srgbClr val="0000FF"/>
              </a:solidFill>
              <a:latin typeface="Oswald"/>
              <a:ea typeface="Oswald"/>
              <a:cs typeface="Oswald"/>
              <a:sym typeface="Oswald"/>
            </a:endParaRPr>
          </a:p>
          <a:p>
            <a:pPr marL="0" marR="0" lvl="0" indent="0" algn="l" rtl="0">
              <a:lnSpc>
                <a:spcPct val="100000"/>
              </a:lnSpc>
              <a:spcBef>
                <a:spcPts val="400"/>
              </a:spcBef>
              <a:spcAft>
                <a:spcPts val="0"/>
              </a:spcAft>
              <a:buClr>
                <a:srgbClr val="000000"/>
              </a:buClr>
              <a:buSzPts val="900"/>
              <a:buFont typeface="Arial"/>
              <a:buNone/>
            </a:pP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40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Under - and Hedi most number of resignation happened</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More Personal issues with supervisors  “_” and “Terza Gwyn”</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Employees under </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“Lindy marguerite”  &amp; “Hedi Elna” are concerned with career growth.</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900"/>
              <a:buFont typeface="Arial"/>
              <a:buNone/>
            </a:pPr>
            <a:endParaRPr sz="900" b="1" i="0" u="none" strike="noStrike" cap="none">
              <a:solidFill>
                <a:schemeClr val="dk1"/>
              </a:solidFill>
              <a:latin typeface="Source Sans Pro"/>
              <a:ea typeface="Source Sans Pro"/>
              <a:cs typeface="Source Sans Pro"/>
              <a:sym typeface="Source Sans Pro"/>
            </a:endParaRPr>
          </a:p>
        </p:txBody>
      </p:sp>
      <p:sp>
        <p:nvSpPr>
          <p:cNvPr id="849" name="Google Shape;849;p32"/>
          <p:cNvSpPr txBox="1"/>
          <p:nvPr/>
        </p:nvSpPr>
        <p:spPr>
          <a:xfrm>
            <a:off x="262175" y="1881825"/>
            <a:ext cx="1723800" cy="31893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1500" b="1" i="0" u="none" strike="noStrike" cap="none">
                <a:solidFill>
                  <a:srgbClr val="0000FF"/>
                </a:solidFill>
                <a:latin typeface="Oswald"/>
                <a:ea typeface="Oswald"/>
                <a:cs typeface="Oswald"/>
                <a:sym typeface="Oswald"/>
              </a:rPr>
              <a:t>High Performers</a:t>
            </a:r>
            <a:endParaRPr sz="1500" b="1" i="0" u="none" strike="noStrike" cap="none">
              <a:solidFill>
                <a:srgbClr val="0000FF"/>
              </a:solidFill>
              <a:latin typeface="Oswald"/>
              <a:ea typeface="Oswald"/>
              <a:cs typeface="Oswald"/>
              <a:sym typeface="Oswald"/>
            </a:endParaRPr>
          </a:p>
          <a:p>
            <a:pPr marL="0" marR="0" lvl="0" indent="0" algn="l" rtl="0">
              <a:lnSpc>
                <a:spcPct val="100000"/>
              </a:lnSpc>
              <a:spcBef>
                <a:spcPts val="400"/>
              </a:spcBef>
              <a:spcAft>
                <a:spcPts val="0"/>
              </a:spcAft>
              <a:buClr>
                <a:srgbClr val="000000"/>
              </a:buClr>
              <a:buSzPts val="900"/>
              <a:buFont typeface="Arial"/>
              <a:buNone/>
            </a:pPr>
            <a:endParaRPr sz="9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40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Level 10 has the highest avg Utilization percent</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followed by - </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Fixed term staff has high avg Utilization percent </a:t>
            </a: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100"/>
              <a:buFont typeface="Arial"/>
              <a:buNone/>
            </a:pPr>
            <a:r>
              <a:rPr lang="en" sz="1100" b="1" i="0" u="none" strike="noStrike" cap="none">
                <a:solidFill>
                  <a:schemeClr val="dk1"/>
                </a:solidFill>
                <a:latin typeface="Source Sans Pro"/>
                <a:ea typeface="Source Sans Pro"/>
                <a:cs typeface="Source Sans Pro"/>
                <a:sym typeface="Source Sans Pro"/>
              </a:rPr>
              <a:t>Location 9, 8, 7 has most Avg Utilization Percentage</a:t>
            </a:r>
            <a:endParaRPr sz="1100" b="1" i="0" u="none" strike="noStrike" cap="none">
              <a:solidFill>
                <a:schemeClr val="dk1"/>
              </a:solidFill>
              <a:latin typeface="Source Sans Pro"/>
              <a:ea typeface="Source Sans Pro"/>
              <a:cs typeface="Source Sans Pro"/>
              <a:sym typeface="Source Sans Pro"/>
            </a:endParaRPr>
          </a:p>
        </p:txBody>
      </p:sp>
      <p:sp>
        <p:nvSpPr>
          <p:cNvPr id="850" name="Google Shape;850;p32"/>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1" name="Google Shape;851;p32"/>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2" name="Google Shape;852;p32"/>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3" name="Google Shape;853;p32"/>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854" name="Google Shape;854;p32"/>
          <p:cNvGrpSpPr/>
          <p:nvPr/>
        </p:nvGrpSpPr>
        <p:grpSpPr>
          <a:xfrm>
            <a:off x="5169556" y="543233"/>
            <a:ext cx="188198" cy="239803"/>
            <a:chOff x="1958100" y="4985350"/>
            <a:chExt cx="365150" cy="465275"/>
          </a:xfrm>
        </p:grpSpPr>
        <p:sp>
          <p:nvSpPr>
            <p:cNvPr id="855" name="Google Shape;855;p32"/>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6" name="Google Shape;856;p32"/>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7" name="Google Shape;857;p32"/>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g11651789845_0_0"/>
          <p:cNvSpPr txBox="1">
            <a:spLocks noGrp="1"/>
          </p:cNvSpPr>
          <p:nvPr>
            <p:ph type="ctrTitle"/>
          </p:nvPr>
        </p:nvSpPr>
        <p:spPr>
          <a:xfrm>
            <a:off x="2847975" y="3363425"/>
            <a:ext cx="5610300" cy="1159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800"/>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 sz="2900">
                <a:solidFill>
                  <a:srgbClr val="000000"/>
                </a:solidFill>
                <a:highlight>
                  <a:srgbClr val="FFFFFF"/>
                </a:highlight>
              </a:rPr>
              <a:t>1.1 Overview of the problem</a:t>
            </a:r>
            <a:endParaRPr sz="2900">
              <a:solidFill>
                <a:srgbClr val="000000"/>
              </a:solidFill>
            </a:endParaRPr>
          </a:p>
        </p:txBody>
      </p:sp>
      <p:sp>
        <p:nvSpPr>
          <p:cNvPr id="487" name="Google Shape;487;p4"/>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488" name="Google Shape;488;p4"/>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000"/>
              <a:buNone/>
            </a:pPr>
            <a:r>
              <a:rPr lang="en" sz="1200">
                <a:solidFill>
                  <a:srgbClr val="212121"/>
                </a:solidFill>
                <a:highlight>
                  <a:srgbClr val="FFFFFF"/>
                </a:highlight>
              </a:rPr>
              <a:t>In this project we have to identify the factors contributing to attrition of the employees and recommend possible solutions.</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We have been provided with the files containing complete staff utilization reports for all employees of the XYZ Corp. through 2016-2018.</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The data contains details of employees as well as the details of the projects that they have worked on in the last two years.</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The other file contains all the attrition in the organization for the years 2015-18 with details such as reason of attrition along with other employee details.</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The data should be divided into train and test data set.  We have to use the training data to build models/analytical solution and finally apply it to test data to measure the performance and robustness of the models.</a:t>
            </a:r>
            <a:endParaRPr sz="1200">
              <a:solidFill>
                <a:srgbClr val="212121"/>
              </a:solidFill>
              <a:highlight>
                <a:srgbClr val="FFFFFF"/>
              </a:highlight>
            </a:endParaRPr>
          </a:p>
          <a:p>
            <a:pPr marL="0" lvl="0" indent="0" algn="l" rtl="0">
              <a:lnSpc>
                <a:spcPct val="100000"/>
              </a:lnSpc>
              <a:spcBef>
                <a:spcPts val="6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000"/>
              <a:buNone/>
            </a:pPr>
            <a:r>
              <a:rPr lang="en">
                <a:solidFill>
                  <a:srgbClr val="212121"/>
                </a:solidFill>
                <a:highlight>
                  <a:srgbClr val="FFFFFF"/>
                </a:highlight>
              </a:rPr>
              <a:t>There are three main objectives for this analysis.</a:t>
            </a:r>
            <a:endParaRPr>
              <a:solidFill>
                <a:srgbClr val="212121"/>
              </a:solidFill>
              <a:highlight>
                <a:srgbClr val="FFFFFF"/>
              </a:highlight>
            </a:endParaRPr>
          </a:p>
          <a:p>
            <a:pPr marL="457200" lvl="0" indent="-355600" algn="l" rtl="0">
              <a:lnSpc>
                <a:spcPct val="115000"/>
              </a:lnSpc>
              <a:spcBef>
                <a:spcPts val="600"/>
              </a:spcBef>
              <a:spcAft>
                <a:spcPts val="0"/>
              </a:spcAft>
              <a:buClr>
                <a:srgbClr val="212121"/>
              </a:buClr>
              <a:buSzPts val="2000"/>
              <a:buFont typeface="Source Sans Pro"/>
              <a:buChar char="●"/>
            </a:pPr>
            <a:r>
              <a:rPr lang="en">
                <a:solidFill>
                  <a:srgbClr val="212121"/>
                </a:solidFill>
                <a:highlight>
                  <a:srgbClr val="FFFFFF"/>
                </a:highlight>
              </a:rPr>
              <a:t>Identify factors influencing attrition</a:t>
            </a:r>
            <a:endParaRPr>
              <a:solidFill>
                <a:srgbClr val="212121"/>
              </a:solidFill>
              <a:highlight>
                <a:srgbClr val="FFFFFF"/>
              </a:highlight>
            </a:endParaRPr>
          </a:p>
          <a:p>
            <a:pPr marL="457200" lvl="0" indent="-355600" algn="l" rtl="0">
              <a:lnSpc>
                <a:spcPct val="115000"/>
              </a:lnSpc>
              <a:spcBef>
                <a:spcPts val="0"/>
              </a:spcBef>
              <a:spcAft>
                <a:spcPts val="0"/>
              </a:spcAft>
              <a:buClr>
                <a:srgbClr val="212121"/>
              </a:buClr>
              <a:buSzPts val="2000"/>
              <a:buFont typeface="Source Sans Pro"/>
              <a:buChar char="●"/>
            </a:pPr>
            <a:r>
              <a:rPr lang="en">
                <a:solidFill>
                  <a:srgbClr val="212121"/>
                </a:solidFill>
                <a:highlight>
                  <a:srgbClr val="FFFFFF"/>
                </a:highlight>
              </a:rPr>
              <a:t>Predict possible attritions</a:t>
            </a:r>
            <a:endParaRPr>
              <a:solidFill>
                <a:srgbClr val="212121"/>
              </a:solidFill>
              <a:highlight>
                <a:srgbClr val="FFFFFF"/>
              </a:highlight>
            </a:endParaRPr>
          </a:p>
          <a:p>
            <a:pPr marL="457200" lvl="0" indent="-355600" algn="l" rtl="0">
              <a:lnSpc>
                <a:spcPct val="115000"/>
              </a:lnSpc>
              <a:spcBef>
                <a:spcPts val="0"/>
              </a:spcBef>
              <a:spcAft>
                <a:spcPts val="0"/>
              </a:spcAft>
              <a:buClr>
                <a:srgbClr val="212121"/>
              </a:buClr>
              <a:buSzPts val="2000"/>
              <a:buFont typeface="Source Sans Pro"/>
              <a:buChar char="●"/>
            </a:pPr>
            <a:r>
              <a:rPr lang="en">
                <a:solidFill>
                  <a:srgbClr val="212121"/>
                </a:solidFill>
                <a:highlight>
                  <a:srgbClr val="FFFFFF"/>
                </a:highlight>
              </a:rPr>
              <a:t>Identify possible ways to retain high performers</a:t>
            </a:r>
            <a:endParaRPr>
              <a:solidFill>
                <a:srgbClr val="212121"/>
              </a:solidFill>
              <a:highlight>
                <a:srgbClr val="FFFFFF"/>
              </a:highlight>
            </a:endParaRPr>
          </a:p>
          <a:p>
            <a:pPr marL="0" lvl="0" indent="0" algn="l" rtl="0">
              <a:lnSpc>
                <a:spcPct val="100000"/>
              </a:lnSpc>
              <a:spcBef>
                <a:spcPts val="600"/>
              </a:spcBef>
              <a:spcAft>
                <a:spcPts val="0"/>
              </a:spcAft>
              <a:buSzPts val="2000"/>
              <a:buNone/>
            </a:pPr>
            <a:endParaRPr/>
          </a:p>
        </p:txBody>
      </p:sp>
      <p:sp>
        <p:nvSpPr>
          <p:cNvPr id="494" name="Google Shape;494;p5"/>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495" name="Google Shape;495;p5"/>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900">
                <a:solidFill>
                  <a:schemeClr val="dk1"/>
                </a:solidFill>
                <a:highlight>
                  <a:srgbClr val="FFFFFF"/>
                </a:highlight>
              </a:rPr>
              <a:t>1.2 Objective</a:t>
            </a:r>
            <a:endParaRPr sz="2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000"/>
              <a:buNone/>
            </a:pPr>
            <a:r>
              <a:rPr lang="en" sz="1200">
                <a:solidFill>
                  <a:srgbClr val="212121"/>
                </a:solidFill>
                <a:highlight>
                  <a:srgbClr val="FFFFFF"/>
                </a:highlight>
              </a:rPr>
              <a:t>The dataset contains information on the Employee Number, Employee Name, Profit centre, Position, Location, Category, Supervisor name, join date, Termination date if resigned and current status of various Employees. It also contains monthly project details for 2 years.</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The other file contains all the attrition in the organization for the years 2015-18 with details such as reason of attrition along with other employee details.</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The cleaned data would be analyzed using EDA techniques and Customer segmentation techniques (such as clustering) in order to implement the objectives(mentioned in 1.2). </a:t>
            </a:r>
            <a:endParaRPr sz="1200">
              <a:solidFill>
                <a:srgbClr val="212121"/>
              </a:solidFill>
              <a:highlight>
                <a:srgbClr val="FFFFFF"/>
              </a:highlight>
            </a:endParaRPr>
          </a:p>
          <a:p>
            <a:pPr marL="0" lvl="0" indent="0" algn="l" rtl="0">
              <a:lnSpc>
                <a:spcPct val="115000"/>
              </a:lnSpc>
              <a:spcBef>
                <a:spcPts val="600"/>
              </a:spcBef>
              <a:spcAft>
                <a:spcPts val="0"/>
              </a:spcAft>
              <a:buSzPts val="2000"/>
              <a:buNone/>
            </a:pPr>
            <a:r>
              <a:rPr lang="en" sz="1200">
                <a:solidFill>
                  <a:srgbClr val="212121"/>
                </a:solidFill>
                <a:highlight>
                  <a:srgbClr val="FFFFFF"/>
                </a:highlight>
              </a:rPr>
              <a:t>A Probabilistic Classification approach such as Logistic Regression would help identify the variable importance in determining Employee attrition.</a:t>
            </a:r>
            <a:endParaRPr sz="1200">
              <a:solidFill>
                <a:srgbClr val="212121"/>
              </a:solidFill>
              <a:highlight>
                <a:srgbClr val="FFFFFF"/>
              </a:highlight>
            </a:endParaRPr>
          </a:p>
          <a:p>
            <a:pPr marL="0" lvl="0" indent="0" algn="l" rtl="0">
              <a:lnSpc>
                <a:spcPct val="115000"/>
              </a:lnSpc>
              <a:spcBef>
                <a:spcPts val="600"/>
              </a:spcBef>
              <a:spcAft>
                <a:spcPts val="500"/>
              </a:spcAft>
              <a:buSzPts val="2000"/>
              <a:buNone/>
            </a:pPr>
            <a:endParaRPr sz="1200">
              <a:solidFill>
                <a:srgbClr val="212121"/>
              </a:solidFill>
              <a:highlight>
                <a:srgbClr val="FFFFFF"/>
              </a:highlight>
            </a:endParaRPr>
          </a:p>
        </p:txBody>
      </p:sp>
      <p:sp>
        <p:nvSpPr>
          <p:cNvPr id="501" name="Google Shape;501;p6"/>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502" name="Google Shape;502;p6"/>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900"/>
              </a:spcBef>
              <a:spcAft>
                <a:spcPts val="900"/>
              </a:spcAft>
              <a:buSzPts val="2000"/>
              <a:buNone/>
            </a:pPr>
            <a:r>
              <a:rPr lang="en" sz="2900">
                <a:solidFill>
                  <a:schemeClr val="dk1"/>
                </a:solidFill>
                <a:highlight>
                  <a:srgbClr val="FFFFFF"/>
                </a:highlight>
              </a:rPr>
              <a:t>1.3 Implementation and Techniques</a:t>
            </a:r>
            <a:endParaRPr sz="29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
          <p:cNvSpPr txBox="1">
            <a:spLocks noGrp="1"/>
          </p:cNvSpPr>
          <p:nvPr>
            <p:ph type="body" idx="1"/>
          </p:nvPr>
        </p:nvSpPr>
        <p:spPr>
          <a:xfrm>
            <a:off x="446400" y="1046275"/>
            <a:ext cx="8251200" cy="100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2000"/>
              <a:buNone/>
            </a:pPr>
            <a:r>
              <a:rPr lang="en" sz="1000">
                <a:solidFill>
                  <a:srgbClr val="212121"/>
                </a:solidFill>
                <a:highlight>
                  <a:srgbClr val="FFFFFF"/>
                </a:highlight>
              </a:rPr>
              <a:t>The data comes from XYZ Corp. and the 2 Excel files (</a:t>
            </a:r>
            <a:r>
              <a:rPr lang="en" sz="1000" b="1">
                <a:solidFill>
                  <a:srgbClr val="212121"/>
                </a:solidFill>
                <a:highlight>
                  <a:srgbClr val="FFFFFF"/>
                </a:highlight>
              </a:rPr>
              <a:t>Utilization dataset</a:t>
            </a:r>
            <a:r>
              <a:rPr lang="en" sz="1000">
                <a:solidFill>
                  <a:srgbClr val="212121"/>
                </a:solidFill>
                <a:highlight>
                  <a:srgbClr val="FFFFFF"/>
                </a:highlight>
              </a:rPr>
              <a:t>) contain complete staff utilization reports for all employees through 2016-2018. This data contains details of employees as well as the details of the projects that they have worked on in the last two years.</a:t>
            </a:r>
            <a:endParaRPr sz="1000">
              <a:solidFill>
                <a:srgbClr val="212121"/>
              </a:solidFill>
              <a:highlight>
                <a:srgbClr val="FFFFFF"/>
              </a:highlight>
            </a:endParaRPr>
          </a:p>
          <a:p>
            <a:pPr marL="0" lvl="0" indent="0" algn="l" rtl="0">
              <a:lnSpc>
                <a:spcPct val="115000"/>
              </a:lnSpc>
              <a:spcBef>
                <a:spcPts val="600"/>
              </a:spcBef>
              <a:spcAft>
                <a:spcPts val="500"/>
              </a:spcAft>
              <a:buSzPts val="2000"/>
              <a:buNone/>
            </a:pPr>
            <a:r>
              <a:rPr lang="en" sz="1000">
                <a:solidFill>
                  <a:srgbClr val="212121"/>
                </a:solidFill>
                <a:highlight>
                  <a:srgbClr val="FFFFFF"/>
                </a:highlight>
              </a:rPr>
              <a:t>The other Excel file (</a:t>
            </a:r>
            <a:r>
              <a:rPr lang="en" sz="1000" b="1">
                <a:solidFill>
                  <a:srgbClr val="212121"/>
                </a:solidFill>
                <a:highlight>
                  <a:srgbClr val="FFFFFF"/>
                </a:highlight>
              </a:rPr>
              <a:t>Termination dataset</a:t>
            </a:r>
            <a:r>
              <a:rPr lang="en" sz="1000">
                <a:solidFill>
                  <a:srgbClr val="212121"/>
                </a:solidFill>
                <a:highlight>
                  <a:srgbClr val="FFFFFF"/>
                </a:highlight>
              </a:rPr>
              <a:t>) contains all the attrition in the organization for the years 2015-18 with details such as reason of attrition along with other employee details.</a:t>
            </a:r>
            <a:endParaRPr sz="1000">
              <a:solidFill>
                <a:srgbClr val="212121"/>
              </a:solidFill>
              <a:highlight>
                <a:srgbClr val="FFFFFF"/>
              </a:highlight>
            </a:endParaRPr>
          </a:p>
        </p:txBody>
      </p:sp>
      <p:sp>
        <p:nvSpPr>
          <p:cNvPr id="508" name="Google Shape;508;p7"/>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
        <p:nvSpPr>
          <p:cNvPr id="509" name="Google Shape;509;p7"/>
          <p:cNvSpPr txBox="1">
            <a:spLocks noGrp="1"/>
          </p:cNvSpPr>
          <p:nvPr>
            <p:ph type="title"/>
          </p:nvPr>
        </p:nvSpPr>
        <p:spPr>
          <a:xfrm>
            <a:off x="1073700" y="9205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10" name="Google Shape;510;p7"/>
          <p:cNvSpPr txBox="1"/>
          <p:nvPr/>
        </p:nvSpPr>
        <p:spPr>
          <a:xfrm>
            <a:off x="1794800" y="602275"/>
            <a:ext cx="5276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2000"/>
              <a:buFont typeface="Arial"/>
              <a:buNone/>
            </a:pPr>
            <a:r>
              <a:rPr lang="en" sz="2000" b="1" i="0" u="none" strike="noStrike" cap="none">
                <a:solidFill>
                  <a:srgbClr val="9900FF"/>
                </a:solidFill>
                <a:highlight>
                  <a:srgbClr val="FFFFFF"/>
                </a:highlight>
                <a:latin typeface="Oswald"/>
                <a:ea typeface="Oswald"/>
                <a:cs typeface="Oswald"/>
                <a:sym typeface="Oswald"/>
              </a:rPr>
              <a:t>2.1 Explanation of Source Data</a:t>
            </a:r>
            <a:endParaRPr sz="2000" b="1" i="0" u="none" strike="noStrike" cap="none">
              <a:solidFill>
                <a:srgbClr val="9900FF"/>
              </a:solidFill>
              <a:latin typeface="Oswald"/>
              <a:ea typeface="Oswald"/>
              <a:cs typeface="Oswald"/>
              <a:sym typeface="Oswald"/>
            </a:endParaRPr>
          </a:p>
        </p:txBody>
      </p:sp>
      <p:sp>
        <p:nvSpPr>
          <p:cNvPr id="511" name="Google Shape;511;p7"/>
          <p:cNvSpPr txBox="1"/>
          <p:nvPr/>
        </p:nvSpPr>
        <p:spPr>
          <a:xfrm flipH="1">
            <a:off x="541900" y="2286100"/>
            <a:ext cx="4155900" cy="2105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The </a:t>
            </a:r>
            <a:r>
              <a:rPr lang="en" sz="1200" b="1" i="0" u="none" strike="noStrike" cap="none">
                <a:solidFill>
                  <a:srgbClr val="212121"/>
                </a:solidFill>
                <a:highlight>
                  <a:srgbClr val="FFFFFF"/>
                </a:highlight>
                <a:latin typeface="Source Sans Pro"/>
                <a:ea typeface="Source Sans Pro"/>
                <a:cs typeface="Source Sans Pro"/>
                <a:sym typeface="Source Sans Pro"/>
              </a:rPr>
              <a:t>Utilization dataset</a:t>
            </a:r>
            <a:r>
              <a:rPr lang="en" sz="1200" b="0" i="0" u="none" strike="noStrike" cap="none">
                <a:solidFill>
                  <a:srgbClr val="212121"/>
                </a:solidFill>
                <a:highlight>
                  <a:srgbClr val="FFFFFF"/>
                </a:highlight>
                <a:latin typeface="Source Sans Pro"/>
                <a:ea typeface="Source Sans Pro"/>
                <a:cs typeface="Source Sans Pro"/>
                <a:sym typeface="Source Sans Pro"/>
              </a:rPr>
              <a:t> contains information on</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Employee Number, Employee Name,</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Profit centre, Employee Position,</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Employee Location, People Group,</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Employee Category, Supervisor name,</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join date, Termination date(of resigned) and</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current status of various Employees.</a:t>
            </a:r>
            <a:endParaRPr sz="1200" b="0" i="0" u="none" strike="noStrike" cap="none">
              <a:solidFill>
                <a:srgbClr val="000000"/>
              </a:solidFill>
              <a:latin typeface="Source Sans Pro"/>
              <a:ea typeface="Source Sans Pro"/>
              <a:cs typeface="Source Sans Pro"/>
              <a:sym typeface="Source Sans Pro"/>
            </a:endParaRPr>
          </a:p>
        </p:txBody>
      </p:sp>
      <p:sp>
        <p:nvSpPr>
          <p:cNvPr id="512" name="Google Shape;512;p7"/>
          <p:cNvSpPr txBox="1"/>
          <p:nvPr/>
        </p:nvSpPr>
        <p:spPr>
          <a:xfrm>
            <a:off x="4998950" y="2385400"/>
            <a:ext cx="3890700" cy="2028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It also contains </a:t>
            </a:r>
            <a:r>
              <a:rPr lang="en" sz="1200" b="1" i="1" u="none" strike="noStrike" cap="none">
                <a:solidFill>
                  <a:srgbClr val="212121"/>
                </a:solidFill>
                <a:highlight>
                  <a:srgbClr val="FFFFFF"/>
                </a:highlight>
                <a:latin typeface="Source Sans Pro"/>
                <a:ea typeface="Source Sans Pro"/>
                <a:cs typeface="Source Sans Pro"/>
                <a:sym typeface="Source Sans Pro"/>
              </a:rPr>
              <a:t>monthly project details</a:t>
            </a:r>
            <a:r>
              <a:rPr lang="en" sz="1200" b="0" i="0" u="none" strike="noStrike" cap="none">
                <a:solidFill>
                  <a:srgbClr val="212121"/>
                </a:solidFill>
                <a:highlight>
                  <a:srgbClr val="FFFFFF"/>
                </a:highlight>
                <a:latin typeface="Source Sans Pro"/>
                <a:ea typeface="Source Sans Pro"/>
                <a:cs typeface="Source Sans Pro"/>
                <a:sym typeface="Source Sans Pro"/>
              </a:rPr>
              <a:t> like</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Total Hours, Total Available Hours,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Work Hours, Leave Hours,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Training Hours, BD hours,</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NC hours, Utilization%</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200"/>
              <a:buFont typeface="Arial"/>
              <a:buNone/>
            </a:pPr>
            <a:r>
              <a:rPr lang="en" sz="1200" b="0" i="0" u="none" strike="noStrike" cap="none">
                <a:solidFill>
                  <a:srgbClr val="212121"/>
                </a:solidFill>
                <a:highlight>
                  <a:srgbClr val="FFFFFF"/>
                </a:highlight>
                <a:latin typeface="Source Sans Pro"/>
                <a:ea typeface="Source Sans Pro"/>
                <a:cs typeface="Source Sans Pro"/>
                <a:sym typeface="Source Sans Pro"/>
              </a:rPr>
              <a:t>from April 2016 to March 2017 and Total value for each employees for 2 years.</a:t>
            </a:r>
            <a:endParaRPr sz="12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
          <p:cNvSpPr txBox="1">
            <a:spLocks noGrp="1"/>
          </p:cNvSpPr>
          <p:nvPr>
            <p:ph type="body" idx="1"/>
          </p:nvPr>
        </p:nvSpPr>
        <p:spPr>
          <a:xfrm>
            <a:off x="433650" y="1190825"/>
            <a:ext cx="8239200" cy="1097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0"/>
              </a:spcAft>
              <a:buSzPts val="2000"/>
              <a:buNone/>
            </a:pPr>
            <a:r>
              <a:rPr lang="en" sz="1200" b="1">
                <a:solidFill>
                  <a:srgbClr val="212121"/>
                </a:solidFill>
                <a:highlight>
                  <a:srgbClr val="FFFFFF"/>
                </a:highlight>
              </a:rPr>
              <a:t>The source data - (staff utlz latest 16-17_masked) has 789 observations and 115 variables</a:t>
            </a:r>
            <a:endParaRPr sz="1200" b="1">
              <a:solidFill>
                <a:srgbClr val="212121"/>
              </a:solidFill>
              <a:highlight>
                <a:srgbClr val="FFFFFF"/>
              </a:highlight>
            </a:endParaRPr>
          </a:p>
          <a:p>
            <a:pPr marL="0" lvl="0" indent="0" algn="ctr" rtl="0">
              <a:lnSpc>
                <a:spcPct val="115000"/>
              </a:lnSpc>
              <a:spcBef>
                <a:spcPts val="600"/>
              </a:spcBef>
              <a:spcAft>
                <a:spcPts val="0"/>
              </a:spcAft>
              <a:buSzPts val="2000"/>
              <a:buNone/>
            </a:pPr>
            <a:r>
              <a:rPr lang="en" sz="1200" b="1">
                <a:solidFill>
                  <a:srgbClr val="212121"/>
                </a:solidFill>
                <a:highlight>
                  <a:srgbClr val="FFFFFF"/>
                </a:highlight>
              </a:rPr>
              <a:t>The source data - (staff utlz latest 17-18_masked) has 973 observations and 115 variables</a:t>
            </a:r>
            <a:endParaRPr sz="1200" b="1">
              <a:solidFill>
                <a:srgbClr val="212121"/>
              </a:solidFill>
              <a:highlight>
                <a:srgbClr val="FFFFFF"/>
              </a:highlight>
            </a:endParaRPr>
          </a:p>
          <a:p>
            <a:pPr marL="0" lvl="0" indent="0" algn="ctr" rtl="0">
              <a:lnSpc>
                <a:spcPct val="115000"/>
              </a:lnSpc>
              <a:spcBef>
                <a:spcPts val="600"/>
              </a:spcBef>
              <a:spcAft>
                <a:spcPts val="500"/>
              </a:spcAft>
              <a:buSzPts val="2000"/>
              <a:buNone/>
            </a:pPr>
            <a:r>
              <a:rPr lang="en" sz="1200" b="1">
                <a:solidFill>
                  <a:srgbClr val="212121"/>
                </a:solidFill>
                <a:highlight>
                  <a:srgbClr val="FFFFFF"/>
                </a:highlight>
              </a:rPr>
              <a:t>The Terminations 15-18 dataset contains 293 observations and 9 variables</a:t>
            </a:r>
            <a:endParaRPr sz="1200">
              <a:solidFill>
                <a:srgbClr val="212121"/>
              </a:solidFill>
              <a:highlight>
                <a:srgbClr val="FFFFFF"/>
              </a:highlight>
            </a:endParaRPr>
          </a:p>
        </p:txBody>
      </p:sp>
      <p:sp>
        <p:nvSpPr>
          <p:cNvPr id="518" name="Google Shape;518;p8"/>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519" name="Google Shape;519;p8"/>
          <p:cNvSpPr txBox="1">
            <a:spLocks noGrp="1"/>
          </p:cNvSpPr>
          <p:nvPr>
            <p:ph type="title"/>
          </p:nvPr>
        </p:nvSpPr>
        <p:spPr>
          <a:xfrm>
            <a:off x="1054950" y="14025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20" name="Google Shape;520;p8"/>
          <p:cNvSpPr txBox="1"/>
          <p:nvPr/>
        </p:nvSpPr>
        <p:spPr>
          <a:xfrm>
            <a:off x="1758675" y="626350"/>
            <a:ext cx="5276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2000"/>
              <a:buFont typeface="Arial"/>
              <a:buNone/>
            </a:pPr>
            <a:r>
              <a:rPr lang="en" sz="2000" b="1" i="0" u="none" strike="noStrike" cap="none">
                <a:solidFill>
                  <a:srgbClr val="9900FF"/>
                </a:solidFill>
                <a:highlight>
                  <a:srgbClr val="FFFFFF"/>
                </a:highlight>
                <a:latin typeface="Oswald"/>
                <a:ea typeface="Oswald"/>
                <a:cs typeface="Oswald"/>
                <a:sym typeface="Oswald"/>
              </a:rPr>
              <a:t>2.1 Explanation of Source Data</a:t>
            </a:r>
            <a:endParaRPr sz="2000" b="1" i="0" u="none" strike="noStrike" cap="none">
              <a:solidFill>
                <a:srgbClr val="9900FF"/>
              </a:solidFill>
              <a:latin typeface="Oswald"/>
              <a:ea typeface="Oswald"/>
              <a:cs typeface="Oswald"/>
              <a:sym typeface="Oswald"/>
            </a:endParaRPr>
          </a:p>
        </p:txBody>
      </p:sp>
      <p:sp>
        <p:nvSpPr>
          <p:cNvPr id="521" name="Google Shape;521;p8"/>
          <p:cNvSpPr txBox="1"/>
          <p:nvPr/>
        </p:nvSpPr>
        <p:spPr>
          <a:xfrm>
            <a:off x="686600" y="2360400"/>
            <a:ext cx="3649800" cy="237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Employee No</a:t>
            </a:r>
            <a:r>
              <a:rPr lang="en" sz="1200" b="0" i="0" u="none" strike="noStrike" cap="none">
                <a:solidFill>
                  <a:srgbClr val="212121"/>
                </a:solidFill>
                <a:highlight>
                  <a:srgbClr val="FFFFFF"/>
                </a:highlight>
                <a:latin typeface="Source Sans Pro"/>
                <a:ea typeface="Source Sans Pro"/>
                <a:cs typeface="Source Sans Pro"/>
                <a:sym typeface="Source Sans Pro"/>
              </a:rPr>
              <a:t>: Unique identifier for each employee</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Office Location</a:t>
            </a:r>
            <a:r>
              <a:rPr lang="en" sz="1200" b="0" i="0" u="none" strike="noStrike" cap="none">
                <a:solidFill>
                  <a:srgbClr val="212121"/>
                </a:solidFill>
                <a:highlight>
                  <a:srgbClr val="FFFFFF"/>
                </a:highlight>
                <a:latin typeface="Source Sans Pro"/>
                <a:ea typeface="Source Sans Pro"/>
                <a:cs typeface="Source Sans Pro"/>
                <a:sym typeface="Source Sans Pro"/>
              </a:rPr>
              <a:t>: Management-oriented organizational unit of the organization for the purpose of internal control</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Employee Name</a:t>
            </a:r>
            <a:r>
              <a:rPr lang="en" sz="1200" b="0" i="0" u="none" strike="noStrike" cap="none">
                <a:solidFill>
                  <a:srgbClr val="212121"/>
                </a:solidFill>
                <a:highlight>
                  <a:srgbClr val="FFFFFF"/>
                </a:highlight>
                <a:latin typeface="Source Sans Pro"/>
                <a:ea typeface="Source Sans Pro"/>
                <a:cs typeface="Source Sans Pro"/>
                <a:sym typeface="Source Sans Pro"/>
              </a:rPr>
              <a:t>: Name of Employee (Masked)</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Employee Position</a:t>
            </a:r>
            <a:r>
              <a:rPr lang="en" sz="1200" b="0" i="0" u="none" strike="noStrike" cap="none">
                <a:solidFill>
                  <a:srgbClr val="212121"/>
                </a:solidFill>
                <a:highlight>
                  <a:srgbClr val="FFFFFF"/>
                </a:highlight>
                <a:latin typeface="Source Sans Pro"/>
                <a:ea typeface="Source Sans Pro"/>
                <a:cs typeface="Source Sans Pro"/>
                <a:sym typeface="Source Sans Pro"/>
              </a:rPr>
              <a:t>: Employee designation within the organization</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Employee Location</a:t>
            </a:r>
            <a:r>
              <a:rPr lang="en" sz="1200" b="0" i="0" u="none" strike="noStrike" cap="none">
                <a:solidFill>
                  <a:srgbClr val="212121"/>
                </a:solidFill>
                <a:highlight>
                  <a:srgbClr val="FFFFFF"/>
                </a:highlight>
                <a:latin typeface="Source Sans Pro"/>
                <a:ea typeface="Source Sans Pro"/>
                <a:cs typeface="Source Sans Pro"/>
                <a:sym typeface="Source Sans Pro"/>
              </a:rPr>
              <a:t>: City in which employee is based out of</a:t>
            </a:r>
            <a:endParaRPr sz="1200" b="0" i="0" u="none" strike="noStrike" cap="none">
              <a:solidFill>
                <a:srgbClr val="000000"/>
              </a:solidFill>
              <a:latin typeface="Source Sans Pro"/>
              <a:ea typeface="Source Sans Pro"/>
              <a:cs typeface="Source Sans Pro"/>
              <a:sym typeface="Source Sans Pro"/>
            </a:endParaRPr>
          </a:p>
        </p:txBody>
      </p:sp>
      <p:sp>
        <p:nvSpPr>
          <p:cNvPr id="522" name="Google Shape;522;p8"/>
          <p:cNvSpPr txBox="1"/>
          <p:nvPr/>
        </p:nvSpPr>
        <p:spPr>
          <a:xfrm>
            <a:off x="4504975" y="2460100"/>
            <a:ext cx="4051800" cy="2376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People Group</a:t>
            </a:r>
            <a:r>
              <a:rPr lang="en" sz="1200" b="0" i="0" u="none" strike="noStrike" cap="none">
                <a:solidFill>
                  <a:srgbClr val="212121"/>
                </a:solidFill>
                <a:highlight>
                  <a:srgbClr val="FFFFFF"/>
                </a:highlight>
                <a:latin typeface="Source Sans Pro"/>
                <a:ea typeface="Source Sans Pro"/>
                <a:cs typeface="Source Sans Pro"/>
                <a:sym typeface="Source Sans Pro"/>
              </a:rPr>
              <a:t>: Employee type (client facing employee or support staff such as HR, payroll, etc).</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Employee Category:</a:t>
            </a:r>
            <a:r>
              <a:rPr lang="en" sz="1200" b="0" i="0" u="none" strike="noStrike" cap="none">
                <a:solidFill>
                  <a:srgbClr val="212121"/>
                </a:solidFill>
                <a:highlight>
                  <a:srgbClr val="FFFFFF"/>
                </a:highlight>
                <a:latin typeface="Source Sans Pro"/>
                <a:ea typeface="Source Sans Pro"/>
                <a:cs typeface="Source Sans Pro"/>
                <a:sym typeface="Source Sans Pro"/>
              </a:rPr>
              <a:t> Refers to status of employee such as part-time employee, full time employee, awaiting termination</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Supervisor name</a:t>
            </a:r>
            <a:r>
              <a:rPr lang="en" sz="1200" b="0" i="0" u="none" strike="noStrike" cap="none">
                <a:solidFill>
                  <a:srgbClr val="212121"/>
                </a:solidFill>
                <a:highlight>
                  <a:srgbClr val="FFFFFF"/>
                </a:highlight>
                <a:latin typeface="Source Sans Pro"/>
                <a:ea typeface="Source Sans Pro"/>
                <a:cs typeface="Source Sans Pro"/>
                <a:sym typeface="Source Sans Pro"/>
              </a:rPr>
              <a:t>:Manager of the said employee</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Join Date:</a:t>
            </a:r>
            <a:r>
              <a:rPr lang="en" sz="1200" b="0" i="0" u="none" strike="noStrike" cap="none">
                <a:solidFill>
                  <a:srgbClr val="212121"/>
                </a:solidFill>
                <a:highlight>
                  <a:srgbClr val="FFFFFF"/>
                </a:highlight>
                <a:latin typeface="Source Sans Pro"/>
                <a:ea typeface="Source Sans Pro"/>
                <a:cs typeface="Source Sans Pro"/>
                <a:sym typeface="Source Sans Pro"/>
              </a:rPr>
              <a:t> Joining date of employee in XYZ Corp.</a:t>
            </a:r>
            <a:endParaRPr sz="12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200"/>
              <a:buFont typeface="Arial"/>
              <a:buNone/>
            </a:pPr>
            <a:r>
              <a:rPr lang="en" sz="1200" b="1" i="0" u="none" strike="noStrike" cap="none">
                <a:solidFill>
                  <a:srgbClr val="212121"/>
                </a:solidFill>
                <a:highlight>
                  <a:srgbClr val="FFFFFF"/>
                </a:highlight>
                <a:latin typeface="Source Sans Pro"/>
                <a:ea typeface="Source Sans Pro"/>
                <a:cs typeface="Source Sans Pro"/>
                <a:sym typeface="Source Sans Pro"/>
              </a:rPr>
              <a:t>Current Status:</a:t>
            </a:r>
            <a:r>
              <a:rPr lang="en" sz="1200" b="0" i="0" u="none" strike="noStrike" cap="none">
                <a:solidFill>
                  <a:srgbClr val="212121"/>
                </a:solidFill>
                <a:highlight>
                  <a:srgbClr val="FFFFFF"/>
                </a:highlight>
                <a:latin typeface="Source Sans Pro"/>
                <a:ea typeface="Source Sans Pro"/>
                <a:cs typeface="Source Sans Pro"/>
                <a:sym typeface="Source Sans Pro"/>
              </a:rPr>
              <a:t> Current status of employee (Active, Resigned, etc)</a:t>
            </a:r>
            <a:endParaRPr sz="12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
          <p:cNvSpPr txBox="1">
            <a:spLocks noGrp="1"/>
          </p:cNvSpPr>
          <p:nvPr>
            <p:ph type="body" idx="1"/>
          </p:nvPr>
        </p:nvSpPr>
        <p:spPr>
          <a:xfrm>
            <a:off x="295800" y="1243725"/>
            <a:ext cx="8552400" cy="411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600"/>
              </a:spcBef>
              <a:spcAft>
                <a:spcPts val="500"/>
              </a:spcAft>
              <a:buSzPts val="2000"/>
              <a:buNone/>
            </a:pPr>
            <a:r>
              <a:rPr lang="en" sz="1100">
                <a:solidFill>
                  <a:srgbClr val="212121"/>
                </a:solidFill>
                <a:highlight>
                  <a:srgbClr val="FFFFFF"/>
                </a:highlight>
              </a:rPr>
              <a:t>In order to build models/analytical solutions, we have to create a Master Dataset from Utilization_Source dataset. The steps performed is displayed as follows.</a:t>
            </a:r>
            <a:endParaRPr sz="1100">
              <a:solidFill>
                <a:srgbClr val="212121"/>
              </a:solidFill>
              <a:highlight>
                <a:srgbClr val="FFFFFF"/>
              </a:highlight>
            </a:endParaRPr>
          </a:p>
        </p:txBody>
      </p:sp>
      <p:sp>
        <p:nvSpPr>
          <p:cNvPr id="528" name="Google Shape;528;p9"/>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
        <p:nvSpPr>
          <p:cNvPr id="529" name="Google Shape;529;p9"/>
          <p:cNvSpPr txBox="1">
            <a:spLocks noGrp="1"/>
          </p:cNvSpPr>
          <p:nvPr>
            <p:ph type="title"/>
          </p:nvPr>
        </p:nvSpPr>
        <p:spPr>
          <a:xfrm>
            <a:off x="1073700" y="236600"/>
            <a:ext cx="6996600" cy="715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1200"/>
              </a:spcBef>
              <a:spcAft>
                <a:spcPts val="1200"/>
              </a:spcAft>
              <a:buSzPts val="2000"/>
              <a:buNone/>
            </a:pPr>
            <a:r>
              <a:rPr lang="en" sz="2900">
                <a:solidFill>
                  <a:schemeClr val="dk1"/>
                </a:solidFill>
                <a:highlight>
                  <a:srgbClr val="FFFFFF"/>
                </a:highlight>
              </a:rPr>
              <a:t>Data Preparation</a:t>
            </a:r>
            <a:endParaRPr sz="2900">
              <a:solidFill>
                <a:schemeClr val="dk1"/>
              </a:solidFill>
              <a:highlight>
                <a:srgbClr val="FFFFFF"/>
              </a:highlight>
            </a:endParaRPr>
          </a:p>
        </p:txBody>
      </p:sp>
      <p:sp>
        <p:nvSpPr>
          <p:cNvPr id="530" name="Google Shape;530;p9"/>
          <p:cNvSpPr txBox="1"/>
          <p:nvPr/>
        </p:nvSpPr>
        <p:spPr>
          <a:xfrm>
            <a:off x="1710475" y="751125"/>
            <a:ext cx="5276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900"/>
              </a:spcBef>
              <a:spcAft>
                <a:spcPts val="900"/>
              </a:spcAft>
              <a:buClr>
                <a:srgbClr val="000000"/>
              </a:buClr>
              <a:buSzPts val="2000"/>
              <a:buFont typeface="Arial"/>
              <a:buNone/>
            </a:pPr>
            <a:r>
              <a:rPr lang="en" sz="2000" b="1" i="0" u="none" strike="noStrike" cap="none">
                <a:solidFill>
                  <a:srgbClr val="9900FF"/>
                </a:solidFill>
                <a:highlight>
                  <a:schemeClr val="lt1"/>
                </a:highlight>
                <a:latin typeface="Oswald"/>
                <a:ea typeface="Oswald"/>
                <a:cs typeface="Oswald"/>
                <a:sym typeface="Oswald"/>
              </a:rPr>
              <a:t>2.2 Creation of Master Dataset and its Import</a:t>
            </a:r>
            <a:endParaRPr sz="2000" b="1" i="0" u="none" strike="noStrike" cap="none">
              <a:solidFill>
                <a:srgbClr val="9900FF"/>
              </a:solidFill>
              <a:highlight>
                <a:schemeClr val="lt1"/>
              </a:highlight>
              <a:latin typeface="Oswald"/>
              <a:ea typeface="Oswald"/>
              <a:cs typeface="Oswald"/>
              <a:sym typeface="Oswald"/>
            </a:endParaRPr>
          </a:p>
        </p:txBody>
      </p:sp>
      <p:sp>
        <p:nvSpPr>
          <p:cNvPr id="531" name="Google Shape;531;p9"/>
          <p:cNvSpPr txBox="1"/>
          <p:nvPr/>
        </p:nvSpPr>
        <p:spPr>
          <a:xfrm>
            <a:off x="421575" y="1946350"/>
            <a:ext cx="4071600" cy="2993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300"/>
              <a:buFont typeface="Arial"/>
              <a:buNone/>
            </a:pPr>
            <a:r>
              <a:rPr lang="en" sz="1300" b="1" i="0" u="none" strike="noStrike" cap="none">
                <a:solidFill>
                  <a:srgbClr val="212121"/>
                </a:solidFill>
                <a:highlight>
                  <a:srgbClr val="FFFFFF"/>
                </a:highlight>
                <a:latin typeface="Source Sans Pro"/>
                <a:ea typeface="Source Sans Pro"/>
                <a:cs typeface="Source Sans Pro"/>
                <a:sym typeface="Source Sans Pro"/>
              </a:rPr>
              <a:t>Step 1 :</a:t>
            </a:r>
            <a:r>
              <a:rPr lang="en" sz="1300" b="0" i="0" u="none" strike="noStrike" cap="none">
                <a:solidFill>
                  <a:srgbClr val="212121"/>
                </a:solidFill>
                <a:highlight>
                  <a:srgbClr val="FFFFFF"/>
                </a:highlight>
                <a:latin typeface="Source Sans Pro"/>
                <a:ea typeface="Source Sans Pro"/>
                <a:cs typeface="Source Sans Pro"/>
                <a:sym typeface="Source Sans Pro"/>
              </a:rPr>
              <a:t> </a:t>
            </a:r>
            <a:r>
              <a:rPr lang="en" sz="1300" b="1" i="1" u="none" strike="noStrike" cap="none">
                <a:solidFill>
                  <a:srgbClr val="212121"/>
                </a:solidFill>
                <a:highlight>
                  <a:srgbClr val="FFFFFF"/>
                </a:highlight>
                <a:latin typeface="Source Sans Pro"/>
                <a:ea typeface="Source Sans Pro"/>
                <a:cs typeface="Source Sans Pro"/>
                <a:sym typeface="Source Sans Pro"/>
              </a:rPr>
              <a:t>Modified Utilization datasets</a:t>
            </a:r>
            <a:r>
              <a:rPr lang="en" sz="1300" b="0" i="0" u="none" strike="noStrike" cap="none">
                <a:solidFill>
                  <a:srgbClr val="212121"/>
                </a:solidFill>
                <a:highlight>
                  <a:srgbClr val="FFFFFF"/>
                </a:highlight>
                <a:latin typeface="Source Sans Pro"/>
                <a:ea typeface="Source Sans Pro"/>
                <a:cs typeface="Source Sans Pro"/>
                <a:sym typeface="Source Sans Pro"/>
              </a:rPr>
              <a:t>.</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We dropped 96 variables on Monthly Project details like</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Total Hours, Total Available Hours, Work Hours, Leave Hours, Training Hours, BD hours, NC hours, Utilization% of 2 years from April 2016 to March 2017 and retained only Total value of each aforementioned variables of each employees on both excel files to reduce dimensionality.</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This reduced the variables from 115 to 19 on each Excel files.</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300"/>
              <a:buFont typeface="Arial"/>
              <a:buNone/>
            </a:pPr>
            <a:endParaRPr sz="1300" b="0" i="0" u="none" strike="noStrike" cap="none">
              <a:solidFill>
                <a:srgbClr val="212121"/>
              </a:solidFill>
              <a:highlight>
                <a:srgbClr val="FFFFFF"/>
              </a:highlight>
              <a:latin typeface="Source Sans Pro"/>
              <a:ea typeface="Source Sans Pro"/>
              <a:cs typeface="Source Sans Pro"/>
              <a:sym typeface="Source Sans Pro"/>
            </a:endParaRPr>
          </a:p>
        </p:txBody>
      </p:sp>
      <p:sp>
        <p:nvSpPr>
          <p:cNvPr id="532" name="Google Shape;532;p9"/>
          <p:cNvSpPr txBox="1"/>
          <p:nvPr/>
        </p:nvSpPr>
        <p:spPr>
          <a:xfrm>
            <a:off x="4897200" y="2031050"/>
            <a:ext cx="3951000" cy="2533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600"/>
              </a:spcBef>
              <a:spcAft>
                <a:spcPts val="0"/>
              </a:spcAft>
              <a:buClr>
                <a:srgbClr val="000000"/>
              </a:buClr>
              <a:buSzPts val="1300"/>
              <a:buFont typeface="Arial"/>
              <a:buNone/>
            </a:pPr>
            <a:r>
              <a:rPr lang="en" sz="1300" b="1" i="0" u="none" strike="noStrike" cap="none">
                <a:solidFill>
                  <a:srgbClr val="212121"/>
                </a:solidFill>
                <a:highlight>
                  <a:srgbClr val="FFFFFF"/>
                </a:highlight>
                <a:latin typeface="Source Sans Pro"/>
                <a:ea typeface="Source Sans Pro"/>
                <a:cs typeface="Source Sans Pro"/>
                <a:sym typeface="Source Sans Pro"/>
              </a:rPr>
              <a:t>Step 2 :</a:t>
            </a:r>
            <a:r>
              <a:rPr lang="en" sz="1300" b="0" i="0" u="none" strike="noStrike" cap="none">
                <a:solidFill>
                  <a:srgbClr val="212121"/>
                </a:solidFill>
                <a:highlight>
                  <a:srgbClr val="FFFFFF"/>
                </a:highlight>
                <a:latin typeface="Source Sans Pro"/>
                <a:ea typeface="Source Sans Pro"/>
                <a:cs typeface="Source Sans Pro"/>
                <a:sym typeface="Source Sans Pro"/>
              </a:rPr>
              <a:t> </a:t>
            </a:r>
            <a:r>
              <a:rPr lang="en" sz="1300" b="1" i="1" u="none" strike="noStrike" cap="none">
                <a:solidFill>
                  <a:srgbClr val="212121"/>
                </a:solidFill>
                <a:highlight>
                  <a:srgbClr val="FFFFFF"/>
                </a:highlight>
                <a:latin typeface="Source Sans Pro"/>
                <a:ea typeface="Source Sans Pro"/>
                <a:cs typeface="Source Sans Pro"/>
                <a:sym typeface="Source Sans Pro"/>
              </a:rPr>
              <a:t>combined dataset</a:t>
            </a:r>
            <a:endParaRPr sz="1300" b="1" i="1"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We Joined cells On Unique Employee Number of Modified Utilization dataset to create a combined dataset.</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Except Employee number, we have duplicated separate x,y cols for each variables for 16-17 and 17-18 excel sheets which can be found </a:t>
            </a:r>
            <a:r>
              <a:rPr lang="en" sz="1300" b="0" i="0" u="sng" strike="noStrike" cap="none">
                <a:solidFill>
                  <a:schemeClr val="hlink"/>
                </a:solidFill>
                <a:highlight>
                  <a:srgbClr val="FFFFFF"/>
                </a:highlight>
                <a:latin typeface="Source Sans Pro"/>
                <a:ea typeface="Source Sans Pro"/>
                <a:cs typeface="Source Sans Pro"/>
                <a:sym typeface="Source Sans Pro"/>
                <a:hlinkClick r:id="rId3"/>
              </a:rPr>
              <a:t>here</a:t>
            </a:r>
            <a:endParaRPr sz="1300" b="0" i="0" u="sng" strike="noStrike" cap="none">
              <a:solidFill>
                <a:schemeClr val="hlink"/>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0"/>
              </a:spcAft>
              <a:buClr>
                <a:srgbClr val="000000"/>
              </a:buClr>
              <a:buSzPts val="1300"/>
              <a:buFont typeface="Arial"/>
              <a:buNone/>
            </a:pPr>
            <a:r>
              <a:rPr lang="en" sz="1300" b="0" i="0" u="none" strike="noStrike" cap="none">
                <a:solidFill>
                  <a:srgbClr val="212121"/>
                </a:solidFill>
                <a:highlight>
                  <a:srgbClr val="FFFFFF"/>
                </a:highlight>
                <a:latin typeface="Source Sans Pro"/>
                <a:ea typeface="Source Sans Pro"/>
                <a:cs typeface="Source Sans Pro"/>
                <a:sym typeface="Source Sans Pro"/>
              </a:rPr>
              <a:t>Now we have 1111 rows and 37 columns.</a:t>
            </a:r>
            <a:endParaRPr sz="1300" b="0" i="0" u="none" strike="noStrike" cap="none">
              <a:solidFill>
                <a:srgbClr val="212121"/>
              </a:solidFill>
              <a:highlight>
                <a:srgbClr val="FFFFFF"/>
              </a:highlight>
              <a:latin typeface="Source Sans Pro"/>
              <a:ea typeface="Source Sans Pro"/>
              <a:cs typeface="Source Sans Pro"/>
              <a:sym typeface="Source Sans Pro"/>
            </a:endParaRPr>
          </a:p>
          <a:p>
            <a:pPr marL="0" marR="0" lvl="0" indent="0" algn="l" rtl="0">
              <a:lnSpc>
                <a:spcPct val="115000"/>
              </a:lnSpc>
              <a:spcBef>
                <a:spcPts val="600"/>
              </a:spcBef>
              <a:spcAft>
                <a:spcPts val="500"/>
              </a:spcAft>
              <a:buClr>
                <a:srgbClr val="000000"/>
              </a:buClr>
              <a:buSzPts val="1300"/>
              <a:buFont typeface="Arial"/>
              <a:buNone/>
            </a:pPr>
            <a:endParaRPr sz="1300" b="0" i="0" u="none" strike="noStrike" cap="none">
              <a:solidFill>
                <a:srgbClr val="212121"/>
              </a:solidFill>
              <a:highlight>
                <a:srgbClr val="FFFFFF"/>
              </a:highlight>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2706</Words>
  <Application>Microsoft Office PowerPoint</Application>
  <PresentationFormat>On-screen Show (16:9)</PresentationFormat>
  <Paragraphs>428</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Courier New</vt:lpstr>
      <vt:lpstr>Oswald</vt:lpstr>
      <vt:lpstr>Source Sans Pro</vt:lpstr>
      <vt:lpstr>Arial</vt:lpstr>
      <vt:lpstr>Roboto</vt:lpstr>
      <vt:lpstr>Quince template</vt:lpstr>
      <vt:lpstr>HR Analytics : Employee Attrition Analytics</vt:lpstr>
      <vt:lpstr>Capstone Project Members</vt:lpstr>
      <vt:lpstr>Table Of Contents</vt:lpstr>
      <vt:lpstr>1.1 Overview of the problem</vt:lpstr>
      <vt:lpstr>1.2 Objective</vt:lpstr>
      <vt:lpstr>1.3 Implementation and Techniques</vt:lpstr>
      <vt:lpstr>Data Preparation</vt:lpstr>
      <vt:lpstr>Data Preparation</vt:lpstr>
      <vt:lpstr>Data Preparation</vt:lpstr>
      <vt:lpstr>Data Preparation</vt:lpstr>
      <vt:lpstr>Data Preparation</vt:lpstr>
      <vt:lpstr>Data Preparation</vt:lpstr>
      <vt:lpstr>4. Exploratory Data Analysis</vt:lpstr>
      <vt:lpstr>4. Exploratory Data Analysis</vt:lpstr>
      <vt:lpstr>4. Exploratory Data Analysis</vt:lpstr>
      <vt:lpstr>4. Exploratory Data Analysis</vt:lpstr>
      <vt:lpstr>PowerPoint Presentation</vt:lpstr>
      <vt:lpstr>Terminatination data Analysis </vt:lpstr>
      <vt:lpstr>Building a prediction model using Logistic regression &amp; Decision Tree</vt:lpstr>
      <vt:lpstr>6. ROADMAP FOR MODEL BUILDING</vt:lpstr>
      <vt:lpstr>Segregating Into Train, Validation and Test datasets</vt:lpstr>
      <vt:lpstr>Pre-Processing</vt:lpstr>
      <vt:lpstr>Cluster Analysis</vt:lpstr>
      <vt:lpstr>Feature Selection / Dimensionality Reduction</vt:lpstr>
      <vt:lpstr>Finalised Base Features</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Retention Measures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 Employee Attrition Analytics</dc:title>
  <cp:lastModifiedBy>Windows User</cp:lastModifiedBy>
  <cp:revision>1</cp:revision>
  <dcterms:modified xsi:type="dcterms:W3CDTF">2022-03-30T03:59:26Z</dcterms:modified>
</cp:coreProperties>
</file>