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9" r:id="rId5"/>
    <p:sldId id="280" r:id="rId6"/>
    <p:sldId id="259" r:id="rId7"/>
    <p:sldId id="281" r:id="rId8"/>
    <p:sldId id="289" r:id="rId9"/>
    <p:sldId id="282" r:id="rId10"/>
    <p:sldId id="283" r:id="rId11"/>
    <p:sldId id="284" r:id="rId12"/>
    <p:sldId id="285" r:id="rId13"/>
    <p:sldId id="290" r:id="rId14"/>
    <p:sldId id="29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36364A-2E5F-41AC-A037-D44BC6593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78B7011-D0AE-41D1-8325-247651F3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C5FEC4-06ED-46AA-B955-154CF177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15/11/2021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522022-695B-456B-9DEA-F6EC7F3E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353FE5-704A-4A03-8AE6-ABE106A0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30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CF7ACE-A4F1-4CD1-9216-86FA74C7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068BB04-3F31-4534-937B-A0368F420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B32D0F-E701-4665-931F-B3C0B7E7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15/11/2021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FDEEDD-C65C-494C-BF86-760551E8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FCA93C-3504-4A99-83D9-2F771D22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40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953B937-3BD9-4714-8CB5-86CB4792E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12C41A3-CB40-4DC5-AC1F-BB6B1D8AE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0735C5-A998-40AE-9B3F-E2858C9C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15/11/2021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BEA665-F0F5-47DC-ACFD-EFF341DF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B8D778-BD5D-4EF7-996C-B7A67B47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50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58CEB-4D0B-470A-9985-D9E49613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BB4AAF-F058-4B15-84D3-90649DF0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2F34B8-4492-4845-9514-95637615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15/11/2021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D0E3EE-C932-44A6-9740-978D311B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2E1F4A-13CE-4580-BE57-C6FAEF97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72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AF3700-E34F-4D4A-B665-7B427321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FC627A-FE8E-4969-AF9A-B71B04BC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16CBCB-4E2B-47EE-9363-3E79B995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15/11/2021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3925BB-5AEB-4281-95E0-A5C27063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07CBCC-256E-4398-A043-6BC0D1D5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14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603304-6817-4F3C-A229-2D17447E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7A3715-FD46-473A-B160-A102FAD38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FEE45F-FE07-48E0-AB0B-13C2467F2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C9141C-D13A-4EB6-B025-E75D542B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15/11/2021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9EEB398-99B1-44A7-A9AF-F291FB68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488D7A-2AD3-403A-9388-33E4A510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79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76AC4-BD26-4152-B090-CF8FBBC5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C2BB6C-D32E-4C7B-9BE6-D143449D1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97F1565-93BC-4753-A221-33A5981BB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702F18-DD89-48E3-BC96-AB28A1FB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912A72E-A7C8-4B2B-A105-58AB5B73C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46B91A7-C5A3-44D3-BE07-7F0487F8C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15/11/2021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0C1E593-176F-41BB-91C5-CE64967E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8095AA2-B878-4A24-9685-9465638B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61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4A6C68-155F-4733-B4BD-8BAF5BDC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FE01E63-EC59-4B54-957E-A91D90A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15/11/2021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6580030-BACE-4CE4-B1B4-681EC47E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F218D2F-0774-49C3-92BE-77BC94614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99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386C366-9749-4706-9A4B-266741C8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15/11/2021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711C4A4-3B5F-40CB-8251-9827A59D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E60CCC-03EB-4C1A-9810-1480299D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75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244631-30C3-43E1-BA46-09C1776E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4110DB-25C8-4868-86AE-A7C64748A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8661951-CBFE-4FB2-9CF6-0830CE4FF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0FC20A1-6AA6-4CB8-AA43-C8891413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15/11/2021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DF3FF8-3792-4632-8E01-DD654A92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AB6C54C-6A7B-49AF-ADBD-E9EE8F35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49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B24E5-EDED-4F39-BC0D-3AF4EACD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5489662-A22A-4B51-A45D-EF7D4D2F1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E251B4-2ED2-4E11-B5AD-DC8D97DD0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956768-78D0-4685-A693-48BCF94C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1A8E-8C7D-4158-AB02-CCECD5DC4673}" type="datetimeFigureOut">
              <a:rPr lang="en-IN" smtClean="0"/>
              <a:t>15/11/2021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BA2A61-0AF2-41FE-BB94-E01675B7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7A0FED-7875-424A-91BF-7E4020B7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E906B-7B8F-4707-AB2C-58D12D3719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96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l="16000" t="-5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D5C0C25-063D-4A9B-A78E-FDBB11E6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31FC0E5-5F7C-4E56-BF58-1454B094C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973E73-5096-4E03-8FC3-A7FE208AC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C1A8E-8C7D-4158-AB02-CCECD5DC4673}" type="datetimeFigureOut">
              <a:rPr lang="en-IN" smtClean="0"/>
              <a:t>15/11/2021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34FEFB-D7EA-42CF-8C0C-961BA008C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194408-8E31-4F2F-BBF7-6AAB37B7D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906B-7B8F-4707-AB2C-58D12D37192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8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46F1F2C8-798B-4CCE-A851-94AFAF350B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E89E94-BC49-41FF-B645-DC5A0A355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20686"/>
            <a:ext cx="10434775" cy="1144489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Lead Conversion Score Prediction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1BADDEF-01FA-43A5-9726-2B5B3F45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/>
              <a:t>-By Nirmal</a:t>
            </a:r>
            <a:endParaRPr lang="en-IN" sz="2800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755E9CD0-04B0-4A3C-B291-AD913379C7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="" xmlns:a16="http://schemas.microsoft.com/office/drawing/2014/main" id="{80BC66F9-7A74-4286-AD22-1174052CC2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D8142CC3-2B5C-48E6-9DF0-6C8ACBAF23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B2D303B-3DD0-4319-9EAD-361847FEC7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46A89C79-8EF3-4AF9-B3D9-59A883F41C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Arc 21">
            <a:extLst>
              <a:ext uri="{FF2B5EF4-FFF2-40B4-BE49-F238E27FC236}">
                <a16:creationId xmlns="" xmlns:a16="http://schemas.microsoft.com/office/drawing/2014/main" id="{EFE5CE34-4543-42E5-B82C-1F3D12422C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72AF41FE-63D7-4695-81D2-66D2510E44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3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1709F1D5-B0F1-4714-A239-E5B61C161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228FB460-D3FF-4440-A020-05982A09E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239" y="2827717"/>
            <a:ext cx="4022002" cy="28901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Black" panose="020B0A04020102020204" pitchFamily="34" charset="0"/>
              </a:rPr>
              <a:t>EDA – BIVARIATE ANALYSIS</a:t>
            </a:r>
            <a:endParaRPr lang="en-IN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211" y="1027530"/>
            <a:ext cx="6418555" cy="3245281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Positive Correlation between other variables and credit product: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Is_Lead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Gender (Male)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Occupation (Entrepreneurs&gt;Salaried&gt;Others)</a:t>
            </a:r>
            <a:endParaRPr lang="en-US" sz="1050" dirty="0">
              <a:solidFill>
                <a:srgbClr val="000000"/>
              </a:solidFill>
              <a:latin typeface="Helvetica Neue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Channel Code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Active customers</a:t>
            </a:r>
          </a:p>
          <a:p>
            <a:pPr lvl="2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2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1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1709F1D5-B0F1-4714-A239-E5B61C161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228FB460-D3FF-4440-A020-05982A09E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5" y="3305357"/>
            <a:ext cx="3916117" cy="18453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Black" panose="020B0A04020102020204" pitchFamily="34" charset="0"/>
              </a:rPr>
              <a:t>EDA – Multivariate Analysis</a:t>
            </a:r>
            <a:endParaRPr lang="en-IN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581" y="1095899"/>
            <a:ext cx="6409678" cy="4739750"/>
          </a:xfrm>
        </p:spPr>
        <p:txBody>
          <a:bodyPr anchor="t">
            <a:normAutofit lnSpcReduction="10000"/>
          </a:bodyPr>
          <a:lstStyle/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Entrepreneurs who are interested on credit product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does not affect gender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alaried from 40-80 age are looking for credit card irrespective of gender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Entrepreneurs from 20-60 age are looking for credit card irrespective of gender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Entrepreneurs of age range 20-60, Others of age 40-60 and salaried of age 60-80 shows more credit card interest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8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1709F1D5-B0F1-4714-A239-E5B61C161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228FB460-D3FF-4440-A020-05982A09E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239" y="2364717"/>
            <a:ext cx="3975703" cy="38940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Black" panose="020B0A04020102020204" pitchFamily="34" charset="0"/>
              </a:rPr>
              <a:t>EDA – Multivariate Analysis</a:t>
            </a:r>
            <a:endParaRPr lang="en-IN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580" y="1095899"/>
            <a:ext cx="6418555" cy="5269390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Channel_Code - X1, mean age of Lead customers are higher than non-lead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Mean age of Lead customers are higher than non-lead customers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for active members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2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1709F1D5-B0F1-4714-A239-E5B61C161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228FB460-D3FF-4440-A020-05982A09E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100" y="1148567"/>
            <a:ext cx="3975703" cy="38940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Black" panose="020B0A04020102020204" pitchFamily="34" charset="0"/>
              </a:rPr>
              <a:t>PREDICTION MODEL </a:t>
            </a:r>
            <a:endParaRPr lang="en-IN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580" y="1095899"/>
            <a:ext cx="6418555" cy="5269390"/>
          </a:xfrm>
        </p:spPr>
        <p:txBody>
          <a:bodyPr anchor="t">
            <a:normAutofit fontScale="92500" lnSpcReduction="10000"/>
          </a:bodyPr>
          <a:lstStyle/>
          <a:p>
            <a:pPr lvl="1"/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Helvetica Neue"/>
              </a:rPr>
              <a:t>I created an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</a:rPr>
              <a:t>XGBClassifier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model with parameters, 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{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</a:rPr>
              <a:t>learning_rate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=0.1,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n_estimators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=100,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max_depth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=5,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min_child_weight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=1,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 gamma=0.15,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 subsample=0.8,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colsample_bytree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=0.8,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 objective= '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binary:logistic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',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nthread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=4,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scale_pos_weight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=1,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seed=101}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which give a </a:t>
            </a:r>
            <a:r>
              <a:rPr lang="en-US" dirty="0" err="1" smtClean="0">
                <a:solidFill>
                  <a:srgbClr val="000000"/>
                </a:solidFill>
                <a:latin typeface="Helvetica Neue"/>
              </a:rPr>
              <a:t>Roc_Auc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Helvetica Neue"/>
              </a:rPr>
              <a:t>score of </a:t>
            </a:r>
            <a:r>
              <a:rPr lang="en-IN" dirty="0"/>
              <a:t>0.8715286129</a:t>
            </a:r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6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1709F1D5-B0F1-4714-A239-E5B61C161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228FB460-D3FF-4440-A020-05982A09E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100" y="1148567"/>
            <a:ext cx="3975703" cy="389403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rial Black" panose="020B0A04020102020204" pitchFamily="34" charset="0"/>
              </a:rPr>
              <a:t>C</a:t>
            </a:r>
            <a:r>
              <a:rPr lang="en-IN" sz="3200" dirty="0">
                <a:solidFill>
                  <a:srgbClr val="FFFFFF"/>
                </a:solidFill>
                <a:latin typeface="Arial Black" panose="020B0A04020102020204" pitchFamily="34" charset="0"/>
              </a:rPr>
              <a:t>ONCLUSION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580" y="1095899"/>
            <a:ext cx="6418555" cy="5269390"/>
          </a:xfrm>
        </p:spPr>
        <p:txBody>
          <a:bodyPr anchor="t">
            <a:normAutofit/>
          </a:bodyPr>
          <a:lstStyle/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Age have a role on </a:t>
            </a:r>
            <a:r>
              <a:rPr lang="en-IN" dirty="0" err="1">
                <a:solidFill>
                  <a:srgbClr val="000000"/>
                </a:solidFill>
                <a:latin typeface="Helvetica Neue"/>
              </a:rPr>
              <a:t>Creditcard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 interest.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As age increase, </a:t>
            </a:r>
            <a:r>
              <a:rPr lang="en-IN" dirty="0" err="1">
                <a:solidFill>
                  <a:srgbClr val="000000"/>
                </a:solidFill>
                <a:latin typeface="Helvetica Neue"/>
              </a:rPr>
              <a:t>CreditcardInterest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Helvetica Neue"/>
              </a:rPr>
              <a:t>also increase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Those customers with high '</a:t>
            </a:r>
            <a:r>
              <a:rPr lang="en-IN" dirty="0" err="1">
                <a:solidFill>
                  <a:srgbClr val="000000"/>
                </a:solidFill>
                <a:latin typeface="Helvetica Neue"/>
              </a:rPr>
              <a:t>Vinate_Age_ratio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' </a:t>
            </a:r>
            <a:r>
              <a:rPr lang="en-IN" dirty="0" smtClean="0">
                <a:solidFill>
                  <a:srgbClr val="000000"/>
                </a:solidFill>
                <a:latin typeface="Helvetica Neue"/>
              </a:rPr>
              <a:t>will have more chance of conversion</a:t>
            </a:r>
            <a:endParaRPr lang="en-IN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IN" dirty="0">
                <a:solidFill>
                  <a:srgbClr val="000000"/>
                </a:solidFill>
                <a:latin typeface="Helvetica Neue"/>
              </a:rPr>
              <a:t>Customers who had availed earlier </a:t>
            </a:r>
            <a:r>
              <a:rPr lang="en-IN" dirty="0" err="1">
                <a:solidFill>
                  <a:srgbClr val="000000"/>
                </a:solidFill>
                <a:latin typeface="Helvetica Neue"/>
              </a:rPr>
              <a:t>Credit_Products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 and those customers who are reluctant to answer had more chance </a:t>
            </a:r>
            <a:r>
              <a:rPr lang="en-IN" dirty="0" smtClean="0">
                <a:solidFill>
                  <a:srgbClr val="000000"/>
                </a:solidFill>
                <a:latin typeface="Helvetica Neue"/>
              </a:rPr>
              <a:t>for 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Lead conversion</a:t>
            </a:r>
          </a:p>
          <a:p>
            <a:pPr lvl="1"/>
            <a:r>
              <a:rPr lang="en-IN" dirty="0" err="1">
                <a:solidFill>
                  <a:srgbClr val="000000"/>
                </a:solidFill>
                <a:latin typeface="Helvetica Neue"/>
              </a:rPr>
              <a:t>Saalaried</a:t>
            </a:r>
            <a:r>
              <a:rPr lang="en-IN" dirty="0">
                <a:solidFill>
                  <a:srgbClr val="000000"/>
                </a:solidFill>
                <a:latin typeface="Helvetica Neue"/>
              </a:rPr>
              <a:t> and Other occupation has </a:t>
            </a:r>
            <a:r>
              <a:rPr lang="en-IN" dirty="0" smtClean="0">
                <a:solidFill>
                  <a:srgbClr val="000000"/>
                </a:solidFill>
                <a:latin typeface="Helvetica Neue"/>
              </a:rPr>
              <a:t>more chance for </a:t>
            </a:r>
            <a:r>
              <a:rPr lang="en-IN" dirty="0" err="1">
                <a:solidFill>
                  <a:srgbClr val="000000"/>
                </a:solidFill>
                <a:latin typeface="Helvetica Neue"/>
              </a:rPr>
              <a:t>leadConversion</a:t>
            </a:r>
            <a:endParaRPr lang="en-IN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7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5DB50-A0A0-406B-9335-81DD44ED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801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				</a:t>
            </a:r>
            <a:r>
              <a:rPr lang="en-US" sz="7200" b="1" i="1" dirty="0">
                <a:latin typeface="Arial Black" panose="020B0A04020102020204" pitchFamily="34" charset="0"/>
              </a:rPr>
              <a:t>Thankyou!!!</a:t>
            </a:r>
            <a:r>
              <a:rPr lang="en-US" sz="7200" b="1" dirty="0">
                <a:latin typeface="Arial Black" panose="020B0A04020102020204" pitchFamily="34" charset="0"/>
              </a:rPr>
              <a:t>	</a:t>
            </a:r>
            <a:r>
              <a:rPr lang="en-US" sz="7200" dirty="0">
                <a:latin typeface="Arial Black" panose="020B0A04020102020204" pitchFamily="34" charset="0"/>
              </a:rPr>
              <a:t>								</a:t>
            </a:r>
            <a:r>
              <a:rPr lang="en-US" sz="1800" b="1" dirty="0">
                <a:latin typeface="Arial Black" panose="020B0A04020102020204" pitchFamily="34" charset="0"/>
              </a:rPr>
              <a:t> </a:t>
            </a:r>
            <a:r>
              <a:rPr lang="en-US" sz="1800" b="1" dirty="0" smtClean="0">
                <a:latin typeface="Arial Black" panose="020B0A04020102020204" pitchFamily="34" charset="0"/>
              </a:rPr>
              <a:t>Nirmal Tom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3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563E65-DF64-4466-BFD9-79DD84A4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64" y="1206164"/>
            <a:ext cx="3954765" cy="43559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Black" panose="020B0A04020102020204" pitchFamily="34" charset="0"/>
              </a:rPr>
              <a:t>PROBLEM STATEMENT OVERVIEW</a:t>
            </a:r>
            <a:endParaRPr lang="en-IN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0FFAF-84F3-4DAD-B03F-0FFD32D6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020" y="591344"/>
            <a:ext cx="6782779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Helvetica Neue"/>
              </a:rPr>
              <a:t>Predicting the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Helvetica Neue"/>
              </a:rPr>
              <a:t>customers that would show more intent towards a recommended credit card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9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563E65-DF64-4466-BFD9-79DD84A4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 Overview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0FFAF-84F3-4DAD-B03F-0FFD32D6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387" y="-346294"/>
            <a:ext cx="10509813" cy="5323408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bank has identified a set of customers that are eligible for taking credit cards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Customer details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like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gender, age, region etc.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and their 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etails of his/her relationship with the bank are a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lso available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1BDFE6F2-68E2-4263-BDB5-32991E4F911E}"/>
              </a:ext>
            </a:extLst>
          </p:cNvPr>
          <p:cNvSpPr/>
          <p:nvPr/>
        </p:nvSpPr>
        <p:spPr>
          <a:xfrm>
            <a:off x="966" y="2297575"/>
            <a:ext cx="6095034" cy="4560425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4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DATASET</a:t>
            </a:r>
            <a:endParaRPr lang="en-IN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4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563E65-DF64-4466-BFD9-79DD84A4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 Overview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0FFAF-84F3-4DAD-B03F-0FFD32D6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823" y="202202"/>
            <a:ext cx="8834294" cy="3536422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Below customers are more interested in buying the credit card: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Male members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 living in Urban region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 with salaried Jobs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customers with existing credit products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 that are active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 with less age number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 with higher Vintage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customers with higher bank balance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1BDFE6F2-68E2-4263-BDB5-32991E4F911E}"/>
              </a:ext>
            </a:extLst>
          </p:cNvPr>
          <p:cNvSpPr/>
          <p:nvPr/>
        </p:nvSpPr>
        <p:spPr>
          <a:xfrm>
            <a:off x="0" y="2167181"/>
            <a:ext cx="5760514" cy="4668494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HYPOTHESIS – </a:t>
            </a:r>
            <a:r>
              <a:rPr lang="en-IN" dirty="0">
                <a:solidFill>
                  <a:srgbClr val="FFFFFF"/>
                </a:solidFill>
                <a:latin typeface="Arial Black" panose="020B0A04020102020204" pitchFamily="34" charset="0"/>
                <a:ea typeface="+mj-ea"/>
                <a:cs typeface="+mj-cs"/>
              </a:rPr>
              <a:t>INTENT TOWARDS THE CREDIT CARD</a:t>
            </a:r>
            <a:endParaRPr lang="en-IN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5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1709F1D5-B0F1-4714-A239-E5B61C161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228FB460-D3FF-4440-A020-05982A09E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686" y="3562055"/>
            <a:ext cx="3766094" cy="175935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Black" panose="020B0A04020102020204" pitchFamily="34" charset="0"/>
              </a:rPr>
              <a:t>EDA – UNIVARIATE ANALYSIS</a:t>
            </a:r>
            <a:endParaRPr lang="en-IN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755" y="530584"/>
            <a:ext cx="7146526" cy="4369859"/>
          </a:xfrm>
        </p:spPr>
        <p:txBody>
          <a:bodyPr anchor="t">
            <a:normAutofit fontScale="92500"/>
          </a:bodyPr>
          <a:lstStyle/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The customers are of 23-85 years of age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45%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are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Females and 55% are Males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Through X1, 42.20% of customers are acquired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Through X3, 27.96%o of customers are acquired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Through X2, 27.56% of customers are acquired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Through X4, 02.26% of customers are acquired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33 % of customers had Credit Products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38 % of customers are Active in last 3 Months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Entrepreneurs are only 1% of customers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Half of them are self employed followed by salaried and others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45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1709F1D5-B0F1-4714-A239-E5B61C161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228FB460-D3FF-4440-A020-05982A09E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5" y="4143737"/>
            <a:ext cx="3922191" cy="8632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Black" panose="020B0A04020102020204" pitchFamily="34" charset="0"/>
              </a:rPr>
              <a:t>DATASET CORRECTION</a:t>
            </a:r>
            <a:br>
              <a:rPr lang="en-US" sz="4000" dirty="0">
                <a:solidFill>
                  <a:srgbClr val="FFFFFF"/>
                </a:solidFill>
                <a:latin typeface="Arial Black" panose="020B0A04020102020204" pitchFamily="34" charset="0"/>
              </a:rPr>
            </a:br>
            <a:endParaRPr lang="en-IN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917" y="1099595"/>
            <a:ext cx="5831889" cy="4228295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sz="5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/>
              </a:rPr>
              <a:t>Issue 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Helvetica Neue"/>
              </a:rPr>
              <a:t>The data for region code have zero values mostly which results in sparse matrix</a:t>
            </a:r>
          </a:p>
          <a:p>
            <a:pPr marL="457200" lvl="1" indent="0">
              <a:buNone/>
            </a:pPr>
            <a:endParaRPr lang="en-US" b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Action: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Hence we are creating a </a:t>
            </a:r>
            <a:r>
              <a:rPr lang="en-US" b="0" dirty="0">
                <a:solidFill>
                  <a:srgbClr val="000000"/>
                </a:solidFill>
                <a:effectLst/>
                <a:latin typeface="Helvetica Neue"/>
              </a:rPr>
              <a:t>new column "Region_Code_others“ for </a:t>
            </a:r>
            <a:r>
              <a:rPr lang="en-IN" b="0" dirty="0">
                <a:solidFill>
                  <a:srgbClr val="000000"/>
                </a:solidFill>
                <a:effectLst/>
                <a:latin typeface="Helvetica Neue"/>
              </a:rPr>
              <a:t>non significant Region Codes</a:t>
            </a:r>
            <a:r>
              <a:rPr lang="en-US" sz="900" b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</a:p>
          <a:p>
            <a:pPr marL="457200" lvl="1" indent="0">
              <a:buNone/>
            </a:pPr>
            <a:endParaRPr lang="en-US" sz="500" dirty="0">
              <a:solidFill>
                <a:srgbClr val="000000"/>
              </a:solidFill>
              <a:latin typeface="Helvetica Neue"/>
            </a:endParaRPr>
          </a:p>
          <a:p>
            <a:pPr marL="457200" lvl="1" indent="0">
              <a:buNone/>
            </a:pPr>
            <a:r>
              <a:rPr lang="en-US" sz="500" b="0" dirty="0">
                <a:solidFill>
                  <a:srgbClr val="000000"/>
                </a:solidFill>
                <a:effectLst/>
                <a:latin typeface="Helvetica Neue"/>
              </a:rPr>
              <a:t>	</a:t>
            </a:r>
          </a:p>
          <a:p>
            <a:pPr lvl="1"/>
            <a:endParaRPr lang="en-US" sz="500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sz="500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sz="500" b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sz="5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8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1709F1D5-B0F1-4714-A239-E5B61C161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228FB460-D3FF-4440-A020-05982A09E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5" y="3692324"/>
            <a:ext cx="3973989" cy="131468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Black" panose="020B0A04020102020204" pitchFamily="34" charset="0"/>
              </a:rPr>
              <a:t>EDA – BIVARIATE ANALYSIS</a:t>
            </a:r>
            <a:endParaRPr lang="en-IN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510" y="959535"/>
            <a:ext cx="5167356" cy="3378447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Positive Correlation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Age and Vintage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Vintage and account balance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Age and account balance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Age and credit card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Vintage and credit card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Account balance and credit card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3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1709F1D5-B0F1-4714-A239-E5B61C161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228FB460-D3FF-4440-A020-05982A09E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0E6AF2E-5EDF-4A28-882B-2C777A93767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033" y="240924"/>
            <a:ext cx="6979324" cy="55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2745A05-F28A-471A-AA82-B65D78C1D789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368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34" y="-1"/>
            <a:ext cx="6555430" cy="59708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3F2290BB-2596-4BA7-98B2-FEFDAACE8752}"/>
              </a:ext>
            </a:extLst>
          </p:cNvPr>
          <p:cNvSpPr/>
          <p:nvPr/>
        </p:nvSpPr>
        <p:spPr>
          <a:xfrm>
            <a:off x="0" y="6087879"/>
            <a:ext cx="12188952" cy="7701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FCBEEB-0280-4811-9078-494B8016CF7E}"/>
              </a:ext>
            </a:extLst>
          </p:cNvPr>
          <p:cNvSpPr txBox="1"/>
          <p:nvPr/>
        </p:nvSpPr>
        <p:spPr>
          <a:xfrm>
            <a:off x="530529" y="6076573"/>
            <a:ext cx="1120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I  N  S  I  G  H  T  S</a:t>
            </a:r>
            <a:endParaRPr lang="en-IN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7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="" xmlns:a16="http://schemas.microsoft.com/office/drawing/2014/main" id="{1709F1D5-B0F1-4714-A239-E5B61C161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228FB460-D3FF-4440-A020-05982A09E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0E9CEE-3525-4249-BB23-0D3354EE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5" y="3305357"/>
            <a:ext cx="3922787" cy="170164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Black" panose="020B0A04020102020204" pitchFamily="34" charset="0"/>
              </a:rPr>
              <a:t>EDA – BIVARIATE ANALYSIS</a:t>
            </a:r>
            <a:endParaRPr lang="en-IN" sz="4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14847E93-7DC1-4D4B-8829-B19AA7137C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5566D6E1-03A1-4D73-A4E0-35D74D568A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9F835A99-04AC-494A-A572-AFE8413CC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D3ABED-4060-43D6-AC5F-25497879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8755" y="514034"/>
            <a:ext cx="7146526" cy="4369859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Helvetica Neue"/>
              </a:rPr>
              <a:t>customers that are more interested in credit cards: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Male members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Entrepreneurs &gt;Self Employed&gt;Salaried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X3&gt;X2&gt;X1  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[X3,X2,X1 are channel codes]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Members having existing credit products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Members that are active in past 3 months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 Neue"/>
              </a:rPr>
              <a:t>Senior age groups are more interested than younger age groups</a:t>
            </a:r>
          </a:p>
          <a:p>
            <a:pPr marL="914400" lvl="2" indent="0">
              <a:buNone/>
            </a:pP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2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2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endParaRPr 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7B786209-1B0B-4CA9-9BDD-F7327066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2D2964BB-484D-45AE-AD66-D407D06296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6691AC69-A76E-4DAB-B565-468B6B87AC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3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564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Helvetica Neue</vt:lpstr>
      <vt:lpstr>Office Theme</vt:lpstr>
      <vt:lpstr>Lead Conversion Score Prediction</vt:lpstr>
      <vt:lpstr>PROBLEM STATEMENT OVERVIEW</vt:lpstr>
      <vt:lpstr>Problem Statement Overview</vt:lpstr>
      <vt:lpstr>Problem Statement Overview</vt:lpstr>
      <vt:lpstr>EDA – UNIVARIATE ANALYSIS</vt:lpstr>
      <vt:lpstr>DATASET CORRECTION </vt:lpstr>
      <vt:lpstr>EDA – BIVARIATE ANALYSIS</vt:lpstr>
      <vt:lpstr>PowerPoint Presentation</vt:lpstr>
      <vt:lpstr>EDA – BIVARIATE ANALYSIS</vt:lpstr>
      <vt:lpstr>EDA – BIVARIATE ANALYSIS</vt:lpstr>
      <vt:lpstr>EDA – Multivariate Analysis</vt:lpstr>
      <vt:lpstr>EDA – Multivariate Analysis</vt:lpstr>
      <vt:lpstr>PREDICTION MODEL </vt:lpstr>
      <vt:lpstr>CONCLUSION</vt:lpstr>
      <vt:lpstr>    Thankyou!!!          Nirmal Tom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Fresh Foods</dc:title>
  <dc:creator>santhosh</dc:creator>
  <cp:lastModifiedBy>Windows User</cp:lastModifiedBy>
  <cp:revision>37</cp:revision>
  <dcterms:created xsi:type="dcterms:W3CDTF">2020-05-27T13:52:42Z</dcterms:created>
  <dcterms:modified xsi:type="dcterms:W3CDTF">2021-11-14T20:39:23Z</dcterms:modified>
</cp:coreProperties>
</file>