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69" r:id="rId6"/>
    <p:sldId id="270" r:id="rId7"/>
    <p:sldId id="271" r:id="rId8"/>
    <p:sldId id="263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0" r:id="rId17"/>
    <p:sldId id="281" r:id="rId18"/>
    <p:sldId id="282" r:id="rId19"/>
    <p:sldId id="283" r:id="rId20"/>
    <p:sldId id="285" r:id="rId21"/>
    <p:sldId id="286" r:id="rId22"/>
    <p:sldId id="289" r:id="rId23"/>
    <p:sldId id="288" r:id="rId24"/>
    <p:sldId id="291" r:id="rId25"/>
    <p:sldId id="26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36364A-2E5F-41AC-A037-D44BC6593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78B7011-D0AE-41D1-8325-247651F3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C5FEC4-06ED-46AA-B955-154CF177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1A8E-8C7D-4158-AB02-CCECD5DC4673}" type="datetimeFigureOut">
              <a:rPr lang="en-IN" smtClean="0"/>
              <a:t>31/07/2021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22022-695B-456B-9DEA-F6EC7F3E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353FE5-704A-4A03-8AE6-ABE106A0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906B-7B8F-4707-AB2C-58D12D371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30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CF7ACE-A4F1-4CD1-9216-86FA74C7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068BB04-3F31-4534-937B-A0368F420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B32D0F-E701-4665-931F-B3C0B7E7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1A8E-8C7D-4158-AB02-CCECD5DC4673}" type="datetimeFigureOut">
              <a:rPr lang="en-IN" smtClean="0"/>
              <a:t>31/07/2021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FDEEDD-C65C-494C-BF86-760551E8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FCA93C-3504-4A99-83D9-2F771D22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906B-7B8F-4707-AB2C-58D12D371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40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953B937-3BD9-4714-8CB5-86CB4792E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12C41A3-CB40-4DC5-AC1F-BB6B1D8AE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0735C5-A998-40AE-9B3F-E2858C9C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1A8E-8C7D-4158-AB02-CCECD5DC4673}" type="datetimeFigureOut">
              <a:rPr lang="en-IN" smtClean="0"/>
              <a:t>31/07/2021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BEA665-F0F5-47DC-ACFD-EFF341DF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B8D778-BD5D-4EF7-996C-B7A67B47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906B-7B8F-4707-AB2C-58D12D371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50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58CEB-4D0B-470A-9985-D9E49613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BB4AAF-F058-4B15-84D3-90649DF0A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2F34B8-4492-4845-9514-95637615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1A8E-8C7D-4158-AB02-CCECD5DC4673}" type="datetimeFigureOut">
              <a:rPr lang="en-IN" smtClean="0"/>
              <a:t>31/07/2021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D0E3EE-C932-44A6-9740-978D311B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2E1F4A-13CE-4580-BE57-C6FAEF97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906B-7B8F-4707-AB2C-58D12D371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72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AF3700-E34F-4D4A-B665-7B427321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FC627A-FE8E-4969-AF9A-B71B04BC6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16CBCB-4E2B-47EE-9363-3E79B9958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1A8E-8C7D-4158-AB02-CCECD5DC4673}" type="datetimeFigureOut">
              <a:rPr lang="en-IN" smtClean="0"/>
              <a:t>31/07/2021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3925BB-5AEB-4281-95E0-A5C27063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07CBCC-256E-4398-A043-6BC0D1D5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906B-7B8F-4707-AB2C-58D12D371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14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603304-6817-4F3C-A229-2D17447E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7A3715-FD46-473A-B160-A102FAD38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FEE45F-FE07-48E0-AB0B-13C2467F2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C9141C-D13A-4EB6-B025-E75D542B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1A8E-8C7D-4158-AB02-CCECD5DC4673}" type="datetimeFigureOut">
              <a:rPr lang="en-IN" smtClean="0"/>
              <a:t>31/07/2021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9EEB398-99B1-44A7-A9AF-F291FB68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488D7A-2AD3-403A-9388-33E4A510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906B-7B8F-4707-AB2C-58D12D371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79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E76AC4-BD26-4152-B090-CF8FBBC5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C2BB6C-D32E-4C7B-9BE6-D143449D1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97F1565-93BC-4753-A221-33A5981BB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8702F18-DD89-48E3-BC96-AB28A1FBF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912A72E-A7C8-4B2B-A105-58AB5B73C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46B91A7-C5A3-44D3-BE07-7F0487F8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1A8E-8C7D-4158-AB02-CCECD5DC4673}" type="datetimeFigureOut">
              <a:rPr lang="en-IN" smtClean="0"/>
              <a:t>31/07/2021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0C1E593-176F-41BB-91C5-CE64967E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8095AA2-B878-4A24-9685-9465638B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906B-7B8F-4707-AB2C-58D12D371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61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4A6C68-155F-4733-B4BD-8BAF5BDC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FE01E63-EC59-4B54-957E-A91D90AB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1A8E-8C7D-4158-AB02-CCECD5DC4673}" type="datetimeFigureOut">
              <a:rPr lang="en-IN" smtClean="0"/>
              <a:t>31/07/2021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6580030-BACE-4CE4-B1B4-681EC47E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F218D2F-0774-49C3-92BE-77BC9461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906B-7B8F-4707-AB2C-58D12D371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99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386C366-9749-4706-9A4B-266741C8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1A8E-8C7D-4158-AB02-CCECD5DC4673}" type="datetimeFigureOut">
              <a:rPr lang="en-IN" smtClean="0"/>
              <a:t>31/07/2021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711C4A4-3B5F-40CB-8251-9827A59D8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2E60CCC-03EB-4C1A-9810-1480299D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906B-7B8F-4707-AB2C-58D12D371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75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244631-30C3-43E1-BA46-09C1776E4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4110DB-25C8-4868-86AE-A7C64748A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8661951-CBFE-4FB2-9CF6-0830CE4FF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0FC20A1-6AA6-4CB8-AA43-C8891413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1A8E-8C7D-4158-AB02-CCECD5DC4673}" type="datetimeFigureOut">
              <a:rPr lang="en-IN" smtClean="0"/>
              <a:t>31/07/2021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DF3FF8-3792-4632-8E01-DD654A92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AB6C54C-6A7B-49AF-ADBD-E9EE8F35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906B-7B8F-4707-AB2C-58D12D371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49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FB24E5-EDED-4F39-BC0D-3AF4EACD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5489662-A22A-4B51-A45D-EF7D4D2F1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E251B4-2ED2-4E11-B5AD-DC8D97DD0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C956768-78D0-4685-A693-48BCF94C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1A8E-8C7D-4158-AB02-CCECD5DC4673}" type="datetimeFigureOut">
              <a:rPr lang="en-IN" smtClean="0"/>
              <a:t>31/07/2021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7BA2A61-0AF2-41FE-BB94-E01675B7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57A0FED-7875-424A-91BF-7E4020B7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906B-7B8F-4707-AB2C-58D12D371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96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D5C0C25-063D-4A9B-A78E-FDBB11E6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1FC0E5-5F7C-4E56-BF58-1454B094C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973E73-5096-4E03-8FC3-A7FE208AC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C1A8E-8C7D-4158-AB02-CCECD5DC4673}" type="datetimeFigureOut">
              <a:rPr lang="en-IN" smtClean="0"/>
              <a:t>31/07/2021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34FEFB-D7EA-42CF-8C0C-961BA008C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194408-8E31-4F2F-BBF7-6AAB37B7D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E906B-7B8F-4707-AB2C-58D12D371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8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46F1F2C8-798B-4CCE-A851-94AFAF350B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E89E94-BC49-41FF-B645-DC5A0A355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2120686"/>
            <a:ext cx="10434775" cy="1144489"/>
          </a:xfrm>
        </p:spPr>
        <p:txBody>
          <a:bodyPr>
            <a:noAutofit/>
          </a:bodyPr>
          <a:lstStyle/>
          <a:p>
            <a:pPr algn="l"/>
            <a:r>
              <a:rPr lang="en-IN" sz="3600" b="1" dirty="0"/>
              <a:t>Ascend Pro Hackathon </a:t>
            </a:r>
            <a:r>
              <a:rPr lang="en-IN" sz="3600" b="1" dirty="0" smtClean="0"/>
              <a:t>Assessment</a:t>
            </a:r>
            <a:br>
              <a:rPr lang="en-IN" sz="3600" b="1" dirty="0" smtClean="0"/>
            </a:br>
            <a:r>
              <a:rPr lang="en-US" sz="3600" dirty="0" smtClean="0"/>
              <a:t> – </a:t>
            </a:r>
            <a:r>
              <a:rPr lang="en-US" sz="3600" i="1" dirty="0" smtClean="0"/>
              <a:t>Prediction </a:t>
            </a:r>
            <a:r>
              <a:rPr lang="en-IN" sz="3600" i="1" dirty="0" smtClean="0"/>
              <a:t>the </a:t>
            </a:r>
            <a:r>
              <a:rPr lang="en-IN" sz="3600" i="1" dirty="0"/>
              <a:t>probability of stroke</a:t>
            </a:r>
            <a:endParaRPr lang="en-IN" sz="36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1BADDEF-01FA-43A5-9726-2B5B3F45E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6353" y="3332939"/>
            <a:ext cx="2556063" cy="677478"/>
          </a:xfrm>
        </p:spPr>
        <p:txBody>
          <a:bodyPr>
            <a:normAutofit/>
          </a:bodyPr>
          <a:lstStyle/>
          <a:p>
            <a:pPr algn="r"/>
            <a:r>
              <a:rPr lang="en-US" sz="2800" i="1" dirty="0">
                <a:solidFill>
                  <a:schemeClr val="bg1"/>
                </a:solidFill>
              </a:rPr>
              <a:t>-By </a:t>
            </a:r>
            <a:r>
              <a:rPr lang="en-US" sz="2800" i="1" dirty="0" smtClean="0">
                <a:solidFill>
                  <a:schemeClr val="bg1"/>
                </a:solidFill>
              </a:rPr>
              <a:t>Nirmal Tom</a:t>
            </a:r>
            <a:endParaRPr lang="en-IN" sz="2800" i="1" dirty="0">
              <a:solidFill>
                <a:schemeClr val="bg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755E9CD0-04B0-4A3C-B291-AD913379C7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xmlns="" id="{80BC66F9-7A74-4286-AD22-1174052CC2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D8142CC3-2B5C-48E6-9DF0-6C8ACBAF23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B2D303B-3DD0-4319-9EAD-361847FEC7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46A89C79-8EF3-4AF9-B3D9-59A883F41C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xmlns="" id="{EFE5CE34-4543-42E5-B82C-1F3D12422C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72AF41FE-63D7-4695-81D2-66D2510E4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3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1709F1D5-B0F1-4714-A239-E5B61C161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228FB460-D3FF-4440-A020-05982A09E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0E9CEE-3525-4249-BB23-0D3354EE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DOES GLUCOSE LEVEL PLAY A ROLE IN STROKE OCCURRENCE?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2800" i="1" dirty="0">
                <a:solidFill>
                  <a:srgbClr val="FFFFFF"/>
                </a:solidFill>
              </a:rPr>
              <a:t>-FROM BIVARIATE ANALYSIS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14847E93-7DC1-4D4B-8829-B19AA7137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5566D6E1-03A1-4D73-A4E0-35D74D568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9F835A99-04AC-494A-A572-AFE8413C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D3ABED-4060-43D6-AC5F-25497879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226" y="820880"/>
            <a:ext cx="6467474" cy="4889350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en-GB" dirty="0"/>
              <a:t>		</a:t>
            </a:r>
          </a:p>
          <a:p>
            <a:pPr marL="457200" lvl="1" indent="0">
              <a:buNone/>
            </a:pPr>
            <a:r>
              <a:rPr lang="en-US" sz="1800" dirty="0"/>
              <a:t>Mean(</a:t>
            </a:r>
            <a:r>
              <a:rPr lang="en-US" sz="1800" dirty="0" err="1"/>
              <a:t>AvgGlucoseLevel</a:t>
            </a:r>
            <a:r>
              <a:rPr lang="en-US" sz="1800" dirty="0"/>
              <a:t>) - 104 Mean(</a:t>
            </a:r>
            <a:r>
              <a:rPr lang="en-US" sz="1800" dirty="0" err="1"/>
              <a:t>AvgGlucoseLevel</a:t>
            </a:r>
            <a:r>
              <a:rPr lang="en-US" sz="1800" dirty="0"/>
              <a:t>)_HavingStroke – 129</a:t>
            </a:r>
          </a:p>
          <a:p>
            <a:pPr marL="457200" lvl="1" indent="0">
              <a:buNone/>
            </a:pPr>
            <a:r>
              <a:rPr lang="en-US" i="1" dirty="0" smtClean="0"/>
              <a:t>Mean </a:t>
            </a:r>
            <a:r>
              <a:rPr lang="en-US" i="1" dirty="0"/>
              <a:t>avg_glucose_level of patients who got stroke and patients who </a:t>
            </a:r>
            <a:r>
              <a:rPr lang="en-US" i="1" dirty="0" smtClean="0"/>
              <a:t>didn't </a:t>
            </a:r>
            <a:r>
              <a:rPr lang="en-US" i="1" dirty="0"/>
              <a:t>got stroke are significant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B786209-1B0B-4CA9-9BDD-F7327066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2D2964BB-484D-45AE-AD66-D407D062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6691AC69-A76E-4DAB-B565-468B6B87A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ECDF0E2-2A3D-497F-B730-1C106B2E7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343" y="3101160"/>
            <a:ext cx="6605667" cy="273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2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1709F1D5-B0F1-4714-A239-E5B61C161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228FB460-D3FF-4440-A020-05982A09E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0E9CEE-3525-4249-BB23-0D3354EE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OTHER INFERENCES FROM EDA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2800" i="1" dirty="0">
                <a:solidFill>
                  <a:srgbClr val="FFFFFF"/>
                </a:solidFill>
              </a:rPr>
              <a:t>-FROM BIVARIATE ANALYSIS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14847E93-7DC1-4D4B-8829-B19AA7137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5566D6E1-03A1-4D73-A4E0-35D74D568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9F835A99-04AC-494A-A572-AFE8413C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D3ABED-4060-43D6-AC5F-25497879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226" y="820880"/>
            <a:ext cx="6467474" cy="4889350"/>
          </a:xfrm>
        </p:spPr>
        <p:txBody>
          <a:bodyPr anchor="t">
            <a:normAutofit fontScale="92500" lnSpcReduction="20000"/>
          </a:bodyPr>
          <a:lstStyle/>
          <a:p>
            <a:pPr lvl="1"/>
            <a:r>
              <a:rPr lang="en-US" dirty="0"/>
              <a:t>Attributes that affected Stroke: </a:t>
            </a:r>
          </a:p>
          <a:p>
            <a:pPr lvl="2"/>
            <a:r>
              <a:rPr lang="en-US" dirty="0"/>
              <a:t>Marital Status - Married people are more prone to stroke</a:t>
            </a:r>
          </a:p>
          <a:p>
            <a:pPr lvl="2"/>
            <a:r>
              <a:rPr lang="en-US" dirty="0"/>
              <a:t>Heart Disease - Patients with heart disease more likely to have stroke</a:t>
            </a:r>
          </a:p>
          <a:p>
            <a:pPr lvl="2"/>
            <a:r>
              <a:rPr lang="en-US" dirty="0"/>
              <a:t>Hypertension - Patients with Hypertension more likely to have stroke</a:t>
            </a:r>
          </a:p>
          <a:p>
            <a:pPr lvl="2"/>
            <a:r>
              <a:rPr lang="en-US" dirty="0"/>
              <a:t>Work Type - Patients working in private sector &amp; self employed more likely to have stroke</a:t>
            </a:r>
          </a:p>
          <a:p>
            <a:pPr lvl="2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Patients with smoking history more likely to have stroke</a:t>
            </a:r>
          </a:p>
          <a:p>
            <a:pPr lvl="2"/>
            <a:endParaRPr lang="en-US" dirty="0"/>
          </a:p>
          <a:p>
            <a:pPr marL="571500" lvl="1"/>
            <a:r>
              <a:rPr lang="en-US" dirty="0"/>
              <a:t>Attributes that did not affect Stroke: </a:t>
            </a:r>
          </a:p>
          <a:p>
            <a:pPr lvl="2"/>
            <a:r>
              <a:rPr lang="en-US" dirty="0"/>
              <a:t> Residence Type –It has no significant effect on the stroke</a:t>
            </a:r>
          </a:p>
          <a:p>
            <a:pPr lvl="2"/>
            <a:endParaRPr lang="en-US" i="1" dirty="0"/>
          </a:p>
          <a:p>
            <a:pPr marL="457200" lvl="1" indent="0">
              <a:buNone/>
            </a:pPr>
            <a:r>
              <a:rPr lang="en-US" sz="1900" i="1" dirty="0"/>
              <a:t>Note: Missing values in smoking status have significantly different stroke rate than the rest of the data</a:t>
            </a:r>
            <a:endParaRPr lang="en-IN" sz="1900" i="1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B786209-1B0B-4CA9-9BDD-F7327066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2D2964BB-484D-45AE-AD66-D407D062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6691AC69-A76E-4DAB-B565-468B6B87A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8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1709F1D5-B0F1-4714-A239-E5B61C161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228FB460-D3FF-4440-A020-05982A09E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0E9CEE-3525-4249-BB23-0D3354EE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HIGHEST NO. OF STROKE PATIENTS-</a:t>
            </a: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3200" i="1" dirty="0">
                <a:solidFill>
                  <a:srgbClr val="FFFFFF"/>
                </a:solidFill>
              </a:rPr>
              <a:t>SELF EMPLOYED MEN??</a:t>
            </a:r>
            <a:r>
              <a:rPr lang="en-US" sz="3200" dirty="0">
                <a:solidFill>
                  <a:srgbClr val="FFFFFF"/>
                </a:solidFill>
              </a:rPr>
              <a:t/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2800" i="1" dirty="0">
                <a:solidFill>
                  <a:srgbClr val="FFFFFF"/>
                </a:solidFill>
              </a:rPr>
              <a:t>-</a:t>
            </a:r>
            <a:r>
              <a:rPr lang="en-US" sz="2400" i="1" dirty="0">
                <a:solidFill>
                  <a:srgbClr val="FFFFFF"/>
                </a:solidFill>
              </a:rPr>
              <a:t>FROM MULTIVARIATE ANALYSIS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14847E93-7DC1-4D4B-8829-B19AA7137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5566D6E1-03A1-4D73-A4E0-35D74D568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9F835A99-04AC-494A-A572-AFE8413C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D3ABED-4060-43D6-AC5F-25497879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86" y="820880"/>
            <a:ext cx="3525902" cy="4889350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en-GB" dirty="0"/>
              <a:t>		</a:t>
            </a:r>
          </a:p>
          <a:p>
            <a:pPr lvl="1"/>
            <a:endParaRPr lang="en-US" dirty="0"/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2.7% Male &amp; Female self employed are having stroke</a:t>
            </a:r>
          </a:p>
          <a:p>
            <a:pPr lvl="1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4.3% Married male - self employed are having stroke</a:t>
            </a:r>
          </a:p>
          <a:p>
            <a:pPr lvl="1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B786209-1B0B-4CA9-9BDD-F7327066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2D2964BB-484D-45AE-AD66-D407D062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6691AC69-A76E-4DAB-B565-468B6B87A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96BD574-687F-40D1-9C41-154DC59D7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073" y="1164097"/>
            <a:ext cx="2495286" cy="411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0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1709F1D5-B0F1-4714-A239-E5B61C161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228FB460-D3FF-4440-A020-05982A09E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0E9CEE-3525-4249-BB23-0D3354EE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HIGHEST NO. OF STROKE PATIENTS-</a:t>
            </a: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3600" i="1" dirty="0">
                <a:solidFill>
                  <a:srgbClr val="FFFFFF"/>
                </a:solidFill>
              </a:rPr>
              <a:t>50 YEARS AND ABOVE!!</a:t>
            </a:r>
            <a:r>
              <a:rPr lang="en-US" sz="3600" dirty="0">
                <a:solidFill>
                  <a:srgbClr val="FFFFFF"/>
                </a:solidFill>
              </a:rPr>
              <a:t/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3200" i="1" dirty="0">
                <a:solidFill>
                  <a:srgbClr val="FFFFFF"/>
                </a:solidFill>
              </a:rPr>
              <a:t>-</a:t>
            </a:r>
            <a:r>
              <a:rPr lang="en-US" sz="2800" i="1" dirty="0">
                <a:solidFill>
                  <a:srgbClr val="FFFFFF"/>
                </a:solidFill>
              </a:rPr>
              <a:t>FROM MULTIVARIATE ANALYSIS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14847E93-7DC1-4D4B-8829-B19AA7137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5566D6E1-03A1-4D73-A4E0-35D74D568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9F835A99-04AC-494A-A572-AFE8413C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D3ABED-4060-43D6-AC5F-25497879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164" y="820880"/>
            <a:ext cx="3494697" cy="4889350"/>
          </a:xfrm>
        </p:spPr>
        <p:txBody>
          <a:bodyPr anchor="t">
            <a:normAutofit/>
          </a:bodyPr>
          <a:lstStyle/>
          <a:p>
            <a:pPr lvl="1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Male patients that are self employed of age group 50-80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Female patients that are self employed/Govt job of age group 50-80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B786209-1B0B-4CA9-9BDD-F7327066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2D2964BB-484D-45AE-AD66-D407D062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6691AC69-A76E-4DAB-B565-468B6B87A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B2B18F1-A1BB-46FC-A233-112EBDF38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136" y="1011044"/>
            <a:ext cx="3618984" cy="436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5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1709F1D5-B0F1-4714-A239-E5B61C161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228FB460-D3FF-4440-A020-05982A09E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0E9CEE-3525-4249-BB23-0D3354EE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HIGHEST NO. OF STROKE PATIENTS-</a:t>
            </a: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3600" i="1" dirty="0">
                <a:solidFill>
                  <a:srgbClr val="FFFFFF"/>
                </a:solidFill>
              </a:rPr>
              <a:t>OTHER INFERENCES</a:t>
            </a:r>
            <a:r>
              <a:rPr lang="en-US" sz="3600" dirty="0">
                <a:solidFill>
                  <a:srgbClr val="FFFFFF"/>
                </a:solidFill>
              </a:rPr>
              <a:t/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3200" i="1" dirty="0">
                <a:solidFill>
                  <a:srgbClr val="FFFFFF"/>
                </a:solidFill>
              </a:rPr>
              <a:t>-</a:t>
            </a:r>
            <a:r>
              <a:rPr lang="en-US" sz="2800" i="1" dirty="0">
                <a:solidFill>
                  <a:srgbClr val="FFFFFF"/>
                </a:solidFill>
              </a:rPr>
              <a:t>FROM MULTIVARIATE ANALYSIS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14847E93-7DC1-4D4B-8829-B19AA7137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5566D6E1-03A1-4D73-A4E0-35D74D568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9F835A99-04AC-494A-A572-AFE8413C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D3ABED-4060-43D6-AC5F-25497879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673" y="3626113"/>
            <a:ext cx="6453983" cy="2668947"/>
          </a:xfrm>
        </p:spPr>
        <p:txBody>
          <a:bodyPr anchor="t">
            <a:normAutofit fontScale="92500" lnSpcReduction="20000"/>
          </a:bodyPr>
          <a:lstStyle/>
          <a:p>
            <a:pPr lvl="1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More the Glucose Levels, more the number of stroke for Females 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with Govt job</a:t>
            </a:r>
          </a:p>
          <a:p>
            <a:pPr marL="457200" lvl="1" indent="0">
              <a:buNone/>
            </a:pPr>
            <a:endParaRPr lang="en-I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troke chance increase with 50-80 age group</a:t>
            </a:r>
          </a:p>
          <a:p>
            <a:pPr lvl="1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BMI and smoke status did not affect the stroke rate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B786209-1B0B-4CA9-9BDD-F7327066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2D2964BB-484D-45AE-AD66-D407D062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6691AC69-A76E-4DAB-B565-468B6B87A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566A3D0-6430-4804-A878-25259C2BA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012" y="883493"/>
            <a:ext cx="3490668" cy="27426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9E582AA-FB14-45FB-8A16-1F341CCA5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563" y="1088741"/>
            <a:ext cx="3072071" cy="26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0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1709F1D5-B0F1-4714-A239-E5B61C161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228FB460-D3FF-4440-A020-05982A09E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0E9CEE-3525-4249-BB23-0D3354EE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</a:t>
            </a:r>
            <a:r>
              <a:rPr lang="en-IN" dirty="0">
                <a:solidFill>
                  <a:srgbClr val="FFFFFF"/>
                </a:solidFill>
              </a:rPr>
              <a:t>ONCLUSION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14847E93-7DC1-4D4B-8829-B19AA7137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5566D6E1-03A1-4D73-A4E0-35D74D568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9F835A99-04AC-494A-A572-AFE8413C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D3ABED-4060-43D6-AC5F-25497879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673" y="399495"/>
            <a:ext cx="6453983" cy="5895565"/>
          </a:xfrm>
        </p:spPr>
        <p:txBody>
          <a:bodyPr anchor="t">
            <a:normAutofit/>
          </a:bodyPr>
          <a:lstStyle/>
          <a:p>
            <a:pPr marL="457200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Probability of stroke occurrence based on the dataset, is as follows</a:t>
            </a:r>
          </a:p>
          <a:p>
            <a:pPr lvl="1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Female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candidates, in the age group of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50-80 years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and is also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employed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the probability of stroke occurrence is very high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Similarly, if the patient is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male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and is working for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private organization or is self employed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and is also in the age cap of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50-80 years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the stroke expectancy is high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BMI and smoking habit do not seem to contribute much.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B786209-1B0B-4CA9-9BDD-F7327066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2D2964BB-484D-45AE-AD66-D407D062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6691AC69-A76E-4DAB-B565-468B6B87A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4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63E65-DF64-4466-BFD9-79DD84A4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Data Pre-processing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C0FFAF-84F3-4DAD-B03F-0FFD32D67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Pre-processing</a:t>
            </a:r>
            <a:endParaRPr lang="en-IN" b="1" dirty="0"/>
          </a:p>
          <a:p>
            <a:pPr marL="0" indent="0">
              <a:buNone/>
            </a:pPr>
            <a:r>
              <a:rPr lang="en-IN" b="1" dirty="0" smtClean="0"/>
              <a:t> </a:t>
            </a:r>
            <a:r>
              <a:rPr lang="en-IN" b="1" dirty="0"/>
              <a:t>Feature </a:t>
            </a:r>
            <a:r>
              <a:rPr lang="en-IN" b="1" dirty="0" smtClean="0"/>
              <a:t>transformation- BMI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b="1" dirty="0" smtClean="0"/>
              <a:t>Log transformation is applied for normalisation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241" y="1919608"/>
            <a:ext cx="2307240" cy="14645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944" y="4167634"/>
            <a:ext cx="2708955" cy="168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5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63E65-DF64-4466-BFD9-79DD84A4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Data Pre-processing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C0FFAF-84F3-4DAD-B03F-0FFD32D67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Pre-processing</a:t>
            </a:r>
            <a:endParaRPr lang="en-IN" b="1" dirty="0"/>
          </a:p>
          <a:p>
            <a:r>
              <a:rPr lang="en-IN" b="1" dirty="0" smtClean="0"/>
              <a:t> Binning-  AGE</a:t>
            </a:r>
          </a:p>
          <a:p>
            <a:r>
              <a:rPr lang="en-IN" b="1" dirty="0" smtClean="0"/>
              <a:t>Age is divided into 4 bins with </a:t>
            </a:r>
          </a:p>
          <a:p>
            <a:pPr marL="0" indent="0">
              <a:buNone/>
            </a:pPr>
            <a:r>
              <a:rPr lang="en-IN" b="1" dirty="0" smtClean="0"/>
              <a:t>age between 0-19 as minor, 19- 30 as young, 30- 50 </a:t>
            </a:r>
            <a:r>
              <a:rPr lang="en-IN" b="1" dirty="0"/>
              <a:t>as </a:t>
            </a:r>
            <a:r>
              <a:rPr lang="en-IN" b="1" dirty="0" smtClean="0"/>
              <a:t>elder &amp; 50- 90  as old</a:t>
            </a:r>
            <a:endParaRPr lang="en-IN" b="1" dirty="0"/>
          </a:p>
          <a:p>
            <a:pPr marL="0" indent="0">
              <a:buNone/>
            </a:pP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7204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63E65-DF64-4466-BFD9-79DD84A4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Data Pre-processing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C0FFAF-84F3-4DAD-B03F-0FFD32D67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b="1" dirty="0"/>
              <a:t>Missing Values Imputation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b="1" dirty="0" smtClean="0"/>
              <a:t>BMI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 smtClean="0"/>
              <a:t>We </a:t>
            </a:r>
            <a:r>
              <a:rPr lang="en-IN" b="1" dirty="0"/>
              <a:t>can see that BMI is Missing Completely at Random</a:t>
            </a:r>
          </a:p>
          <a:p>
            <a:pPr marL="0" indent="0">
              <a:buNone/>
            </a:pPr>
            <a:r>
              <a:rPr lang="en-IN" b="1" dirty="0" smtClean="0"/>
              <a:t>So we replace </a:t>
            </a:r>
            <a:r>
              <a:rPr lang="en-IN" b="1" dirty="0"/>
              <a:t>missing values in variable '</a:t>
            </a:r>
            <a:r>
              <a:rPr lang="en-IN" b="1" dirty="0" err="1"/>
              <a:t>bmi</a:t>
            </a:r>
            <a:r>
              <a:rPr lang="en-IN" b="1" dirty="0"/>
              <a:t>' with its Median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238131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63E65-DF64-4466-BFD9-79DD84A4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Data Pre-processing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C0FFAF-84F3-4DAD-B03F-0FFD32D67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b="1" dirty="0"/>
              <a:t>Missing Values Imputation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b="1" dirty="0"/>
              <a:t>smoking_status</a:t>
            </a:r>
            <a:endParaRPr lang="en-IN" b="1" dirty="0" smtClean="0"/>
          </a:p>
          <a:p>
            <a:pPr marL="0" indent="0">
              <a:buNone/>
            </a:pPr>
            <a:endParaRPr lang="en-IN" b="1" dirty="0"/>
          </a:p>
          <a:p>
            <a:pPr marL="457200" lvl="1" indent="0">
              <a:buNone/>
            </a:pPr>
            <a:r>
              <a:rPr lang="en-IN" sz="1800" i="1" dirty="0" smtClean="0"/>
              <a:t>During EDA we </a:t>
            </a:r>
            <a:r>
              <a:rPr lang="en-IN" sz="1800" i="1" dirty="0"/>
              <a:t>understand that </a:t>
            </a:r>
            <a:r>
              <a:rPr lang="en-US" sz="1800" i="1" dirty="0"/>
              <a:t>Missing values in smoking status have significantly </a:t>
            </a:r>
            <a:r>
              <a:rPr lang="en-US" sz="1800" i="1" dirty="0" smtClean="0"/>
              <a:t>different </a:t>
            </a:r>
            <a:r>
              <a:rPr lang="en-US" sz="1800" i="1" dirty="0"/>
              <a:t>stroke rate than the rest of the </a:t>
            </a:r>
            <a:r>
              <a:rPr lang="en-US" sz="1800" i="1" dirty="0" smtClean="0"/>
              <a:t>data</a:t>
            </a:r>
            <a:r>
              <a:rPr lang="en-IN" sz="1800" i="1" dirty="0" smtClean="0"/>
              <a:t>. There for we impute it with "unknown“ value.</a:t>
            </a:r>
            <a:endParaRPr lang="en-IN" sz="1800" i="1" dirty="0"/>
          </a:p>
          <a:p>
            <a:pPr marL="457200" lvl="1" indent="0">
              <a:buNone/>
            </a:pPr>
            <a:endParaRPr lang="en-US" sz="1800" i="1" dirty="0" smtClean="0"/>
          </a:p>
        </p:txBody>
      </p:sp>
    </p:spTree>
    <p:extLst>
      <p:ext uri="{BB962C8B-B14F-4D97-AF65-F5344CB8AC3E}">
        <p14:creationId xmlns:p14="http://schemas.microsoft.com/office/powerpoint/2010/main" val="5271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63E65-DF64-4466-BFD9-79DD84A4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STATEMENT OVERVIEW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C0FFAF-84F3-4DAD-B03F-0FFD32D67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Predicting the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probability of stroke occurrence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of a dataset which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has  several health, demographic and lifestyle details about its patients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This includes details such as </a:t>
            </a:r>
            <a:r>
              <a:rPr lang="en-US" b="0" dirty="0">
                <a:solidFill>
                  <a:srgbClr val="000000"/>
                </a:solidFill>
                <a:effectLst/>
                <a:latin typeface="Helvetica Neue"/>
              </a:rPr>
              <a:t>age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and </a:t>
            </a:r>
            <a:r>
              <a:rPr lang="en-US" b="0" dirty="0">
                <a:solidFill>
                  <a:srgbClr val="000000"/>
                </a:solidFill>
                <a:effectLst/>
                <a:latin typeface="Helvetica Neue"/>
              </a:rPr>
              <a:t>gender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along with several health parameters and </a:t>
            </a:r>
            <a:r>
              <a:rPr lang="en-US" b="0" dirty="0">
                <a:solidFill>
                  <a:srgbClr val="000000"/>
                </a:solidFill>
                <a:effectLst/>
                <a:latin typeface="Helvetica Neue"/>
              </a:rPr>
              <a:t>lifestyle related variables</a:t>
            </a:r>
          </a:p>
        </p:txBody>
      </p:sp>
    </p:spTree>
    <p:extLst>
      <p:ext uri="{BB962C8B-B14F-4D97-AF65-F5344CB8AC3E}">
        <p14:creationId xmlns:p14="http://schemas.microsoft.com/office/powerpoint/2010/main" val="12657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63E65-DF64-4466-BFD9-79DD84A4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Statement Overview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C0FFAF-84F3-4DAD-B03F-0FFD32D67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We created 5 new features namely glulevel, Bpheart, Badcond, Oldmarriedself, FemaleGlucGovt based on conditions like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Glulevel where(age&gt;50</a:t>
            </a:r>
            <a:r>
              <a:rPr lang="en-US" sz="1800" dirty="0">
                <a:solidFill>
                  <a:srgbClr val="000000"/>
                </a:solidFill>
                <a:latin typeface="Helvetica Neue"/>
              </a:rPr>
              <a:t>) &amp; </a:t>
            </a: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(avg_glucose_level&gt;180 </a:t>
            </a:r>
            <a:r>
              <a:rPr lang="en-US" sz="1800" dirty="0">
                <a:solidFill>
                  <a:srgbClr val="000000"/>
                </a:solidFill>
                <a:latin typeface="Helvetica Neue"/>
              </a:rPr>
              <a:t>) </a:t>
            </a:r>
            <a:endParaRPr lang="en-US" sz="1800" dirty="0" smtClean="0">
              <a:solidFill>
                <a:srgbClr val="000000"/>
              </a:solidFill>
              <a:latin typeface="Helvetica Neue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Helvetica Neue"/>
              </a:rPr>
              <a:t>Bpheart where(hypertension == </a:t>
            </a:r>
            <a:r>
              <a:rPr lang="en-IN" sz="1800" dirty="0">
                <a:solidFill>
                  <a:srgbClr val="000000"/>
                </a:solidFill>
                <a:latin typeface="Helvetica Neue"/>
              </a:rPr>
              <a:t>1) &amp; </a:t>
            </a:r>
            <a:r>
              <a:rPr lang="en-IN" sz="1800" dirty="0" smtClean="0">
                <a:solidFill>
                  <a:srgbClr val="000000"/>
                </a:solidFill>
                <a:latin typeface="Helvetica Neue"/>
              </a:rPr>
              <a:t>(heart_disease== </a:t>
            </a:r>
            <a:r>
              <a:rPr lang="en-IN" sz="1800" dirty="0">
                <a:solidFill>
                  <a:srgbClr val="000000"/>
                </a:solidFill>
                <a:latin typeface="Helvetica Neue"/>
              </a:rPr>
              <a:t>1</a:t>
            </a:r>
            <a:r>
              <a:rPr lang="en-IN" sz="1800" dirty="0" smtClean="0">
                <a:solidFill>
                  <a:srgbClr val="000000"/>
                </a:solidFill>
                <a:latin typeface="Helvetica Neue"/>
              </a:rPr>
              <a:t>)</a:t>
            </a:r>
            <a:endParaRPr lang="en-IN" sz="1800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Badcond where(</a:t>
            </a:r>
            <a:r>
              <a:rPr lang="en-US" sz="1800" dirty="0" err="1" smtClean="0">
                <a:solidFill>
                  <a:srgbClr val="000000"/>
                </a:solidFill>
                <a:latin typeface="Helvetica Neue"/>
              </a:rPr>
              <a:t>BPheart</a:t>
            </a: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elvetica Neue"/>
              </a:rPr>
              <a:t>== 1) &amp; </a:t>
            </a: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(glulevel </a:t>
            </a:r>
            <a:r>
              <a:rPr lang="en-US" sz="1800" dirty="0">
                <a:solidFill>
                  <a:srgbClr val="000000"/>
                </a:solidFill>
                <a:latin typeface="Helvetica Neue"/>
              </a:rPr>
              <a:t>== 1</a:t>
            </a: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) &amp; (smoking_status) = smoker, formerly smoked and unknown</a:t>
            </a:r>
            <a:endParaRPr lang="en-US" sz="1800" dirty="0">
              <a:solidFill>
                <a:srgbClr val="000000"/>
              </a:solidFill>
              <a:latin typeface="Helvetica Neue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Helvetica Neue"/>
              </a:rPr>
              <a:t>Oldmarriedself where (ever_married ==Yes ) </a:t>
            </a:r>
            <a:r>
              <a:rPr lang="en-IN" sz="1800" dirty="0">
                <a:solidFill>
                  <a:srgbClr val="000000"/>
                </a:solidFill>
                <a:latin typeface="Helvetica Neue"/>
              </a:rPr>
              <a:t>&amp; </a:t>
            </a:r>
            <a:r>
              <a:rPr lang="en-IN" sz="1800" dirty="0" smtClean="0">
                <a:solidFill>
                  <a:srgbClr val="000000"/>
                </a:solidFill>
                <a:latin typeface="Helvetica Neue"/>
              </a:rPr>
              <a:t>(work_type = self and Pvt ) </a:t>
            </a:r>
            <a:r>
              <a:rPr lang="en-IN" sz="1800" dirty="0">
                <a:solidFill>
                  <a:srgbClr val="000000"/>
                </a:solidFill>
                <a:latin typeface="Helvetica Neue"/>
              </a:rPr>
              <a:t>&amp; </a:t>
            </a:r>
            <a:r>
              <a:rPr lang="en-IN" sz="1800" dirty="0" smtClean="0">
                <a:solidFill>
                  <a:srgbClr val="000000"/>
                </a:solidFill>
                <a:latin typeface="Helvetica Neue"/>
              </a:rPr>
              <a:t>(age&gt; 49</a:t>
            </a:r>
            <a:r>
              <a:rPr lang="en-IN" sz="1800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FemaleGlucGovt where(gender == Female) &amp;</a:t>
            </a:r>
            <a:r>
              <a:rPr lang="en-IN" sz="1800" dirty="0" smtClean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Helvetica Neue"/>
              </a:rPr>
              <a:t>(work_type = self and Pvt ) </a:t>
            </a: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&amp; (avg_glucose_level &gt; 170)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1BDFE6F2-68E2-4263-BDB5-32991E4F911E}"/>
              </a:ext>
            </a:extLst>
          </p:cNvPr>
          <p:cNvSpPr/>
          <p:nvPr/>
        </p:nvSpPr>
        <p:spPr>
          <a:xfrm>
            <a:off x="138234" y="1186667"/>
            <a:ext cx="4309074" cy="4394972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smtClean="0"/>
              <a:t>Feature Engineering</a:t>
            </a:r>
          </a:p>
          <a:p>
            <a:pPr algn="ctr"/>
            <a:endParaRPr lang="en-IN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941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63E65-DF64-4466-BFD9-79DD84A4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Statement Overview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C0FFAF-84F3-4DAD-B03F-0FFD32D67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800" b="1" dirty="0"/>
              <a:t>Categorical encoding</a:t>
            </a:r>
          </a:p>
          <a:p>
            <a:r>
              <a:rPr lang="en-IN" sz="1800" dirty="0"/>
              <a:t>Since people who've never smoked are probably less likely (on average) to have a stroke than those who did smoke in the past, which in turn are less likely to have a stroke than those who currently smoke, we can say there is some inherent order to these three categories. Unknown is assigned with 3 on the assumption that they are likely be smokers who hide information</a:t>
            </a:r>
          </a:p>
          <a:p>
            <a:r>
              <a:rPr lang="en-IN" sz="1800" dirty="0"/>
              <a:t>Thus, it would be meaningful to encode them with 0, 1 ,2 &amp; 3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1BDFE6F2-68E2-4263-BDB5-32991E4F911E}"/>
              </a:ext>
            </a:extLst>
          </p:cNvPr>
          <p:cNvSpPr/>
          <p:nvPr/>
        </p:nvSpPr>
        <p:spPr>
          <a:xfrm>
            <a:off x="138234" y="1186667"/>
            <a:ext cx="4309074" cy="4394972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 smtClean="0"/>
              <a:t>Feature Encoding</a:t>
            </a:r>
          </a:p>
          <a:p>
            <a:pPr algn="ctr"/>
            <a:endParaRPr lang="en-IN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287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1709F1D5-B0F1-4714-A239-E5B61C161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228FB460-D3FF-4440-A020-05982A09E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0E9CEE-3525-4249-BB23-0D3354EE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pPr lvl="2"/>
            <a:r>
              <a:rPr lang="en-IN" sz="3200" dirty="0">
                <a:solidFill>
                  <a:schemeClr val="bg1"/>
                </a:solidFill>
              </a:rPr>
              <a:t>Final Model Description along with parameters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14847E93-7DC1-4D4B-8829-B19AA7137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5566D6E1-03A1-4D73-A4E0-35D74D568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9F835A99-04AC-494A-A572-AFE8413C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D3ABED-4060-43D6-AC5F-25497879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615" y="273132"/>
            <a:ext cx="6393333" cy="5207227"/>
          </a:xfrm>
        </p:spPr>
        <p:txBody>
          <a:bodyPr anchor="t">
            <a:normAutofit/>
          </a:bodyPr>
          <a:lstStyle/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We select features using </a:t>
            </a:r>
          </a:p>
          <a:p>
            <a:pPr marL="457200" lvl="1" indent="0">
              <a:buNone/>
            </a:pPr>
            <a:r>
              <a:rPr lang="en-IN" dirty="0" smtClean="0"/>
              <a:t>SelectKBest </a:t>
            </a:r>
            <a:r>
              <a:rPr lang="en-IN" dirty="0"/>
              <a:t>and F_Classif</a:t>
            </a:r>
            <a:r>
              <a:rPr lang="en-IN" dirty="0" smtClean="0"/>
              <a:t>.</a:t>
            </a:r>
          </a:p>
          <a:p>
            <a:pPr marL="457200" lvl="1" indent="0">
              <a:buNone/>
            </a:pPr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We used </a:t>
            </a:r>
            <a:r>
              <a:rPr lang="en-IN" dirty="0" smtClean="0">
                <a:solidFill>
                  <a:srgbClr val="000000"/>
                </a:solidFill>
                <a:latin typeface="Helvetica Neue"/>
              </a:rPr>
              <a:t>Logistic </a:t>
            </a:r>
            <a:r>
              <a:rPr lang="en-IN" dirty="0">
                <a:solidFill>
                  <a:srgbClr val="000000"/>
                </a:solidFill>
                <a:latin typeface="Helvetica Neue"/>
              </a:rPr>
              <a:t>Regression </a:t>
            </a:r>
            <a:r>
              <a:rPr lang="en-IN" dirty="0" smtClean="0">
                <a:solidFill>
                  <a:srgbClr val="000000"/>
                </a:solidFill>
                <a:latin typeface="Helvetica Neue"/>
              </a:rPr>
              <a:t>with manual </a:t>
            </a:r>
            <a:r>
              <a:rPr lang="en-IN" dirty="0">
                <a:solidFill>
                  <a:srgbClr val="000000"/>
                </a:solidFill>
                <a:latin typeface="Helvetica Neue"/>
              </a:rPr>
              <a:t>class </a:t>
            </a:r>
            <a:r>
              <a:rPr lang="en-IN" dirty="0" smtClean="0">
                <a:solidFill>
                  <a:srgbClr val="000000"/>
                </a:solidFill>
                <a:latin typeface="Helvetica Neue"/>
              </a:rPr>
              <a:t>weights</a:t>
            </a:r>
            <a:r>
              <a:rPr lang="en-IN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IN" dirty="0" smtClean="0">
                <a:solidFill>
                  <a:srgbClr val="000000"/>
                </a:solidFill>
                <a:latin typeface="Helvetica Neue"/>
              </a:rPr>
              <a:t>since the dataset is imbalanced</a:t>
            </a:r>
          </a:p>
          <a:p>
            <a:pPr marL="457200" lvl="1" indent="0">
              <a:buNone/>
            </a:pPr>
            <a:endParaRPr lang="en-IN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r>
              <a:rPr lang="en-IN" dirty="0" smtClean="0">
                <a:solidFill>
                  <a:srgbClr val="000000"/>
                </a:solidFill>
                <a:latin typeface="Helvetica Neue"/>
              </a:rPr>
              <a:t>Later tuned model by selecting </a:t>
            </a:r>
            <a:r>
              <a:rPr lang="en-IN" dirty="0" smtClean="0"/>
              <a:t>variables </a:t>
            </a:r>
            <a:r>
              <a:rPr lang="en-IN" dirty="0"/>
              <a:t>with high </a:t>
            </a:r>
            <a:r>
              <a:rPr lang="en-IN" dirty="0" smtClean="0"/>
              <a:t>coefficient &gt;  0.3</a:t>
            </a:r>
          </a:p>
          <a:p>
            <a:pPr marL="457200" lvl="1" indent="0">
              <a:buNone/>
            </a:pPr>
            <a:endParaRPr lang="en-IN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n-US" i="0" dirty="0" smtClean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B786209-1B0B-4CA9-9BDD-F7327066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2D2964BB-484D-45AE-AD66-D407D062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6691AC69-A76E-4DAB-B565-468B6B87A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0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1709F1D5-B0F1-4714-A239-E5B61C161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228FB460-D3FF-4440-A020-05982A09E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0E9CEE-3525-4249-BB23-0D3354EE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pPr lvl="2"/>
            <a:r>
              <a:rPr lang="en-IN" sz="3200" dirty="0" smtClean="0">
                <a:solidFill>
                  <a:schemeClr val="bg1"/>
                </a:solidFill>
              </a:rPr>
              <a:t>Final Model Description along with parameters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14847E93-7DC1-4D4B-8829-B19AA7137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5566D6E1-03A1-4D73-A4E0-35D74D568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9F835A99-04AC-494A-A572-AFE8413C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D3ABED-4060-43D6-AC5F-25497879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615" y="273132"/>
            <a:ext cx="6393333" cy="5207227"/>
          </a:xfrm>
        </p:spPr>
        <p:txBody>
          <a:bodyPr anchor="t">
            <a:normAutofit/>
          </a:bodyPr>
          <a:lstStyle/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Age, Hypertension, heart disease, Avg glucose level, age category are the features obtained</a:t>
            </a:r>
          </a:p>
          <a:p>
            <a:pPr lvl="1"/>
            <a:endParaRPr lang="en-IN" dirty="0">
              <a:latin typeface="Helvetica Neue"/>
            </a:endParaRPr>
          </a:p>
          <a:p>
            <a:pPr lvl="1"/>
            <a:r>
              <a:rPr lang="en-IN" dirty="0">
                <a:latin typeface="Helvetica Neue"/>
              </a:rPr>
              <a:t>We again tuned this with </a:t>
            </a:r>
            <a:r>
              <a:rPr lang="en-IN" dirty="0"/>
              <a:t> </a:t>
            </a:r>
            <a:r>
              <a:rPr lang="en-IN" b="1" dirty="0"/>
              <a:t>Ridge Regression</a:t>
            </a:r>
            <a:r>
              <a:rPr lang="en-IN" dirty="0"/>
              <a:t> with C = 0.001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n-US" i="0" dirty="0" smtClean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B786209-1B0B-4CA9-9BDD-F7327066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2D2964BB-484D-45AE-AD66-D407D062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6691AC69-A76E-4DAB-B565-468B6B87A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14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1709F1D5-B0F1-4714-A239-E5B61C161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228FB460-D3FF-4440-A020-05982A09E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0E9CEE-3525-4249-BB23-0D3354EE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pPr lvl="2"/>
            <a:r>
              <a:rPr lang="en-IN" sz="3200" dirty="0" smtClean="0">
                <a:solidFill>
                  <a:schemeClr val="bg1"/>
                </a:solidFill>
              </a:rPr>
              <a:t>Internal Cross Validation/Other Validation Scores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14847E93-7DC1-4D4B-8829-B19AA7137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5566D6E1-03A1-4D73-A4E0-35D74D568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9F835A99-04AC-494A-A572-AFE8413C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D3ABED-4060-43D6-AC5F-25497879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615" y="273132"/>
            <a:ext cx="6393333" cy="5207227"/>
          </a:xfrm>
        </p:spPr>
        <p:txBody>
          <a:bodyPr anchor="t">
            <a:normAutofit/>
          </a:bodyPr>
          <a:lstStyle/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We used StratifiedKFold with CV= 10 for cross validation and we got an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r</a:t>
            </a:r>
            <a:r>
              <a:rPr lang="en-US" dirty="0" err="1" smtClean="0">
                <a:solidFill>
                  <a:srgbClr val="000000"/>
                </a:solidFill>
                <a:latin typeface="Helvetica Neue"/>
              </a:rPr>
              <a:t>oc_auc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 of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0.82562800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n-US" i="0" dirty="0" smtClean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B786209-1B0B-4CA9-9BDD-F7327066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2D2964BB-484D-45AE-AD66-D407D062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6691AC69-A76E-4DAB-B565-468B6B87A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03" y="2809697"/>
            <a:ext cx="5880275" cy="2839289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66775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4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5DB50-A0A0-406B-9335-81DD44ED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8013"/>
          </a:xfrm>
        </p:spPr>
        <p:txBody>
          <a:bodyPr/>
          <a:lstStyle/>
          <a:p>
            <a:pPr algn="r"/>
            <a:r>
              <a:rPr lang="en-US" dirty="0"/>
              <a:t>	</a:t>
            </a:r>
            <a:r>
              <a:rPr lang="en-US" sz="7200" b="1" i="1" dirty="0" smtClean="0">
                <a:solidFill>
                  <a:schemeClr val="bg2"/>
                </a:solidFill>
              </a:rPr>
              <a:t>Thank you</a:t>
            </a:r>
            <a:r>
              <a:rPr lang="en-US" sz="7200" b="1" i="1" dirty="0">
                <a:solidFill>
                  <a:schemeClr val="bg2"/>
                </a:solidFill>
              </a:rPr>
              <a:t>!!!</a:t>
            </a:r>
            <a:r>
              <a:rPr lang="en-US" sz="7200" b="1" dirty="0">
                <a:solidFill>
                  <a:schemeClr val="bg2"/>
                </a:solidFill>
              </a:rPr>
              <a:t>	</a:t>
            </a:r>
            <a:r>
              <a:rPr lang="en-US" sz="7200" dirty="0">
                <a:solidFill>
                  <a:schemeClr val="bg2"/>
                </a:solidFill>
              </a:rPr>
              <a:t>	</a:t>
            </a:r>
            <a:r>
              <a:rPr lang="en-US" sz="7200" dirty="0"/>
              <a:t>	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 smtClean="0">
                <a:solidFill>
                  <a:srgbClr val="FFFF00"/>
                </a:solidFill>
              </a:rPr>
              <a:t>-</a:t>
            </a:r>
            <a:r>
              <a:rPr lang="en-US" i="1" dirty="0" smtClean="0">
                <a:solidFill>
                  <a:srgbClr val="FFFF00"/>
                </a:solidFill>
              </a:rPr>
              <a:t>Nirmal TOM</a:t>
            </a:r>
            <a:endParaRPr lang="en-IN" sz="16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2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63E65-DF64-4466-BFD9-79DD84A4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Statement Overview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C0FFAF-84F3-4DAD-B03F-0FFD32D67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probability of stroke can increase with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Age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Blood Pressure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Previous Heart attacks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High cholesterol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Diabetes history</a:t>
            </a:r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Smoking may cause stroke.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1BDFE6F2-68E2-4263-BDB5-32991E4F911E}"/>
              </a:ext>
            </a:extLst>
          </p:cNvPr>
          <p:cNvSpPr/>
          <p:nvPr/>
        </p:nvSpPr>
        <p:spPr>
          <a:xfrm>
            <a:off x="227414" y="1153572"/>
            <a:ext cx="4309074" cy="4394972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HYPOTHESIS</a:t>
            </a:r>
          </a:p>
          <a:p>
            <a:pPr algn="ctr"/>
            <a:endParaRPr lang="en-IN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584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1709F1D5-B0F1-4714-A239-E5B61C161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228FB460-D3FF-4440-A020-05982A09E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0E9CEE-3525-4249-BB23-0D3354EE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348844" cy="389403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INFERENCES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FROM DATASET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14847E93-7DC1-4D4B-8829-B19AA7137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5566D6E1-03A1-4D73-A4E0-35D74D568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9F835A99-04AC-494A-A572-AFE8413C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D3ABED-4060-43D6-AC5F-25497879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067" y="1095899"/>
            <a:ext cx="6887783" cy="496450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Patient Characteristics: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Age 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19 - 65 yrs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BMI : 20 – 37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Avg Glucose level </a:t>
            </a:r>
            <a:r>
              <a:rPr lang="en-US" dirty="0"/>
              <a:t>: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6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1 -148</a:t>
            </a:r>
            <a:endParaRPr lang="en-US" dirty="0"/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Gender :  60% - Females; 40% - Males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Marital Status 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64% - Married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Hypertension : 10%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Heart Disease : 5%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Work Type : 57.2% - 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Private firms 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0000"/>
                </a:solidFill>
                <a:latin typeface="Helvetica Neue"/>
              </a:rPr>
              <a:t>		      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12.5% - Government firms</a:t>
            </a:r>
            <a:endParaRPr lang="en-IN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en-AU" dirty="0">
                <a:solidFill>
                  <a:srgbClr val="000000"/>
                </a:solidFill>
                <a:latin typeface="Helvetica Neue"/>
              </a:rPr>
              <a:t>Patients in Rural and Urban areas are equally distributed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B786209-1B0B-4CA9-9BDD-F7327066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2D2964BB-484D-45AE-AD66-D407D062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6691AC69-A76E-4DAB-B565-468B6B87A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8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1709F1D5-B0F1-4714-A239-E5B61C161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228FB460-D3FF-4440-A020-05982A09E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0E9CEE-3525-4249-BB23-0D3354EE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MISSING DATA AND ITS RELEVANCE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14847E93-7DC1-4D4B-8829-B19AA7137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5566D6E1-03A1-4D73-A4E0-35D74D568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9F835A99-04AC-494A-A572-AFE8413C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D3ABED-4060-43D6-AC5F-25497879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917" y="1020608"/>
            <a:ext cx="6759427" cy="4004153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13292 </a:t>
            </a:r>
            <a:r>
              <a:rPr lang="en-US" dirty="0"/>
              <a:t>values on smoking status is missing!!</a:t>
            </a:r>
          </a:p>
          <a:p>
            <a:r>
              <a:rPr lang="en-US" dirty="0" smtClean="0"/>
              <a:t>1462 </a:t>
            </a:r>
            <a:r>
              <a:rPr lang="en-US" dirty="0"/>
              <a:t>values on BMI are missing!!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i="1" dirty="0"/>
              <a:t>Will this impact the probability score?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B786209-1B0B-4CA9-9BDD-F7327066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2D2964BB-484D-45AE-AD66-D407D062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6691AC69-A76E-4DAB-B565-468B6B87A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1709F1D5-B0F1-4714-A239-E5B61C161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228FB460-D3FF-4440-A020-05982A09E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0E9CEE-3525-4249-BB23-0D3354EE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CORRELATION BETWEEN AGE, BMI AND GLUCOSE LEVELS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14847E93-7DC1-4D4B-8829-B19AA7137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5566D6E1-03A1-4D73-A4E0-35D74D568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9F835A99-04AC-494A-A572-AFE8413C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D3ABED-4060-43D6-AC5F-25497879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226" y="820880"/>
            <a:ext cx="6467474" cy="4889350"/>
          </a:xfrm>
        </p:spPr>
        <p:txBody>
          <a:bodyPr anchor="t">
            <a:normAutofit/>
          </a:bodyPr>
          <a:lstStyle/>
          <a:p>
            <a:r>
              <a:rPr lang="en-US" dirty="0"/>
              <a:t>Age and BMI values are correlated	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B786209-1B0B-4CA9-9BDD-F7327066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2D2964BB-484D-45AE-AD66-D407D062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6691AC69-A76E-4DAB-B565-468B6B87A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E0C4CAB-36AE-4AF2-862A-F77D78218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038" y="2165852"/>
            <a:ext cx="5285496" cy="158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1709F1D5-B0F1-4714-A239-E5B61C161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228FB460-D3FF-4440-A020-05982A09E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0E9CEE-3525-4249-BB23-0D3354EE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CORRELATION BETWEEN AGE, BMI AND GLUCOSE LEVELS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14847E93-7DC1-4D4B-8829-B19AA7137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5566D6E1-03A1-4D73-A4E0-35D74D568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9F835A99-04AC-494A-A572-AFE8413C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D3ABED-4060-43D6-AC5F-25497879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226" y="820880"/>
            <a:ext cx="6467474" cy="4889350"/>
          </a:xfrm>
        </p:spPr>
        <p:txBody>
          <a:bodyPr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Average glucose level is high with old people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BMI &gt;60 have low average glucose.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B786209-1B0B-4CA9-9BDD-F7327066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2D2964BB-484D-45AE-AD66-D407D062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6691AC69-A76E-4DAB-B565-468B6B87A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FAABA3-B577-4223-A7B9-533B09CA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808" y="1691672"/>
            <a:ext cx="4918146" cy="414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1709F1D5-B0F1-4714-A239-E5B61C161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228FB460-D3FF-4440-A020-05982A09E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0E9CEE-3525-4249-BB23-0D3354EE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DOES AGE PLAY A ROLE IN STROKE OCCURRENCE?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2800" i="1" dirty="0">
                <a:solidFill>
                  <a:srgbClr val="FFFFFF"/>
                </a:solidFill>
              </a:rPr>
              <a:t>-FROM BIVARIATE ANALYSIS</a:t>
            </a:r>
            <a:endParaRPr lang="en-IN" i="1" dirty="0">
              <a:solidFill>
                <a:srgbClr val="FFFFFF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14847E93-7DC1-4D4B-8829-B19AA7137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5566D6E1-03A1-4D73-A4E0-35D74D568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9F835A99-04AC-494A-A572-AFE8413C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D3ABED-4060-43D6-AC5F-25497879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226" y="820880"/>
            <a:ext cx="6467474" cy="4889350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en-GB" dirty="0"/>
              <a:t>		</a:t>
            </a:r>
          </a:p>
          <a:p>
            <a:pPr marL="457200" lvl="1" indent="0">
              <a:buNone/>
            </a:pPr>
            <a:r>
              <a:rPr lang="en-US" dirty="0"/>
              <a:t>Mean(Age) - 44 ;Mean(Age)_HavingStroke – 68</a:t>
            </a:r>
          </a:p>
          <a:p>
            <a:pPr marL="457200" lvl="1" indent="0">
              <a:buNone/>
            </a:pPr>
            <a:r>
              <a:rPr lang="en-US" i="1" dirty="0" smtClean="0"/>
              <a:t>Mean </a:t>
            </a:r>
            <a:r>
              <a:rPr lang="en-US" i="1" dirty="0"/>
              <a:t>age of patients who got stroke and patients who did not got stroke are  significantly different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B786209-1B0B-4CA9-9BDD-F7327066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2D2964BB-484D-45AE-AD66-D407D062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6691AC69-A76E-4DAB-B565-468B6B87A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8AAE993-DB3F-46F1-BA92-6A5B56C57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84" y="3151573"/>
            <a:ext cx="6205409" cy="268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1709F1D5-B0F1-4714-A239-E5B61C161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228FB460-D3FF-4440-A020-05982A09E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0E9CEE-3525-4249-BB23-0D3354EE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DOES BMI PLAY A ROLE IN STROKE OCCURRENCE?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2800" i="1" dirty="0">
                <a:solidFill>
                  <a:srgbClr val="FFFFFF"/>
                </a:solidFill>
              </a:rPr>
              <a:t>-FROM BIVARIATE ANALYSIS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14847E93-7DC1-4D4B-8829-B19AA7137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5566D6E1-03A1-4D73-A4E0-35D74D568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9F835A99-04AC-494A-A572-AFE8413C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D3ABED-4060-43D6-AC5F-25497879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226" y="820880"/>
            <a:ext cx="6467474" cy="4889350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en-GB" dirty="0"/>
              <a:t>		</a:t>
            </a:r>
          </a:p>
          <a:p>
            <a:pPr marL="457200" lvl="1" indent="0">
              <a:buNone/>
            </a:pPr>
            <a:r>
              <a:rPr lang="en-US" sz="2000" dirty="0"/>
              <a:t>Mean(BMI) - 28 ;Mean(BMI)_HavingStroke – 29</a:t>
            </a:r>
          </a:p>
          <a:p>
            <a:pPr marL="457200" lvl="1" indent="0">
              <a:buNone/>
            </a:pPr>
            <a:r>
              <a:rPr lang="en-US" i="1" dirty="0" smtClean="0"/>
              <a:t>Mean </a:t>
            </a:r>
            <a:r>
              <a:rPr lang="en-US" i="1" dirty="0"/>
              <a:t>Bmi of patients who got stroke and patients who </a:t>
            </a:r>
            <a:r>
              <a:rPr lang="en-US" i="1" dirty="0" smtClean="0"/>
              <a:t>didn't </a:t>
            </a:r>
            <a:r>
              <a:rPr lang="en-US" i="1" dirty="0"/>
              <a:t>got stroke are not significant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B786209-1B0B-4CA9-9BDD-F7327066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2D2964BB-484D-45AE-AD66-D407D062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6691AC69-A76E-4DAB-B565-468B6B87A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D177890-CB48-4FDC-A536-848AE77FD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623" y="3204839"/>
            <a:ext cx="6680077" cy="299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2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857</Words>
  <PresentationFormat>Widescreen</PresentationFormat>
  <Paragraphs>160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Helvetica Neue</vt:lpstr>
      <vt:lpstr>Office Theme</vt:lpstr>
      <vt:lpstr>Ascend Pro Hackathon Assessment  – Prediction the probability of stroke</vt:lpstr>
      <vt:lpstr>PROBLEM STATEMENT OVERVIEW</vt:lpstr>
      <vt:lpstr>Problem Statement Overview</vt:lpstr>
      <vt:lpstr>INFERENCES FROM DATASET</vt:lpstr>
      <vt:lpstr>MISSING DATA AND ITS RELEVANCE</vt:lpstr>
      <vt:lpstr>CORRELATION BETWEEN AGE, BMI AND GLUCOSE LEVELS</vt:lpstr>
      <vt:lpstr>CORRELATION BETWEEN AGE, BMI AND GLUCOSE LEVELS</vt:lpstr>
      <vt:lpstr>DOES AGE PLAY A ROLE IN STROKE OCCURRENCE?  -FROM BIVARIATE ANALYSIS</vt:lpstr>
      <vt:lpstr>DOES BMI PLAY A ROLE IN STROKE OCCURRENCE?  -FROM BIVARIATE ANALYSIS</vt:lpstr>
      <vt:lpstr>DOES GLUCOSE LEVEL PLAY A ROLE IN STROKE OCCURRENCE?  -FROM BIVARIATE ANALYSIS</vt:lpstr>
      <vt:lpstr>OTHER INFERENCES FROM EDA  -FROM BIVARIATE ANALYSIS</vt:lpstr>
      <vt:lpstr>HIGHEST NO. OF STROKE PATIENTS-  SELF EMPLOYED MEN??  -FROM MULTIVARIATE ANALYSIS</vt:lpstr>
      <vt:lpstr>HIGHEST NO. OF STROKE PATIENTS-  50 YEARS AND ABOVE!!  -FROM MULTIVARIATE ANALYSIS</vt:lpstr>
      <vt:lpstr>HIGHEST NO. OF STROKE PATIENTS-  OTHER INFERENCES  -FROM MULTIVARIATE ANALYSIS</vt:lpstr>
      <vt:lpstr>CONCLUSION</vt:lpstr>
      <vt:lpstr>Data Pre-processing</vt:lpstr>
      <vt:lpstr>Data Pre-processing</vt:lpstr>
      <vt:lpstr>Data Pre-processing</vt:lpstr>
      <vt:lpstr>Data Pre-processing</vt:lpstr>
      <vt:lpstr>Problem Statement Overview</vt:lpstr>
      <vt:lpstr>Problem Statement Overview</vt:lpstr>
      <vt:lpstr>Final Model Description along with parameters</vt:lpstr>
      <vt:lpstr>Final Model Description along with parameters</vt:lpstr>
      <vt:lpstr>Internal Cross Validation/Other Validation Scores</vt:lpstr>
      <vt:lpstr> Thank you!!!    -Nirmal TOM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2020-05-27T13:52:42Z</dcterms:created>
  <dcterms:modified xsi:type="dcterms:W3CDTF">2021-07-31T17:16:30Z</dcterms:modified>
</cp:coreProperties>
</file>