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0" r:id="rId1"/>
  </p:sldMasterIdLst>
  <p:notesMasterIdLst>
    <p:notesMasterId r:id="rId16"/>
  </p:notesMasterIdLst>
  <p:sldIdLst>
    <p:sldId id="256" r:id="rId2"/>
    <p:sldId id="257" r:id="rId3"/>
    <p:sldId id="258" r:id="rId4"/>
    <p:sldId id="259" r:id="rId5"/>
    <p:sldId id="261" r:id="rId6"/>
    <p:sldId id="260" r:id="rId7"/>
    <p:sldId id="262" r:id="rId8"/>
    <p:sldId id="266" r:id="rId9"/>
    <p:sldId id="268" r:id="rId10"/>
    <p:sldId id="267" r:id="rId11"/>
    <p:sldId id="263" r:id="rId12"/>
    <p:sldId id="269" r:id="rId13"/>
    <p:sldId id="270"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7"/>
    <p:restoredTop sz="74446"/>
  </p:normalViewPr>
  <p:slideViewPr>
    <p:cSldViewPr snapToGrid="0">
      <p:cViewPr>
        <p:scale>
          <a:sx n="90" d="100"/>
          <a:sy n="90" d="100"/>
        </p:scale>
        <p:origin x="163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626EA4-0B1B-434A-88AA-186E8B891EDF}" type="datetimeFigureOut">
              <a:rPr lang="en-LK" smtClean="0"/>
              <a:t>2025-04-27</a:t>
            </a:fld>
            <a:endParaRPr lang="en-L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L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739B1A-6F84-2843-8D81-7C118869E480}" type="slidenum">
              <a:rPr lang="en-LK" smtClean="0"/>
              <a:t>‹#›</a:t>
            </a:fld>
            <a:endParaRPr lang="en-LK"/>
          </a:p>
        </p:txBody>
      </p:sp>
    </p:spTree>
    <p:extLst>
      <p:ext uri="{BB962C8B-B14F-4D97-AF65-F5344CB8AC3E}">
        <p14:creationId xmlns:p14="http://schemas.microsoft.com/office/powerpoint/2010/main" val="220019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LK" dirty="0"/>
              <a:t>To better understand the story of this application, let me walk you through the user journey of someone who can use this application. Looing at a user’s real life experience would make this narrative more relatable.</a:t>
            </a:r>
          </a:p>
          <a:p>
            <a:endParaRPr lang="en-LK" dirty="0"/>
          </a:p>
        </p:txBody>
      </p:sp>
      <p:sp>
        <p:nvSpPr>
          <p:cNvPr id="4" name="Slide Number Placeholder 3"/>
          <p:cNvSpPr>
            <a:spLocks noGrp="1"/>
          </p:cNvSpPr>
          <p:nvPr>
            <p:ph type="sldNum" sz="quarter" idx="5"/>
          </p:nvPr>
        </p:nvSpPr>
        <p:spPr/>
        <p:txBody>
          <a:bodyPr/>
          <a:lstStyle/>
          <a:p>
            <a:fld id="{52739B1A-6F84-2843-8D81-7C118869E480}" type="slidenum">
              <a:rPr lang="en-LK" smtClean="0"/>
              <a:t>1</a:t>
            </a:fld>
            <a:endParaRPr lang="en-LK"/>
          </a:p>
        </p:txBody>
      </p:sp>
    </p:spTree>
    <p:extLst>
      <p:ext uri="{BB962C8B-B14F-4D97-AF65-F5344CB8AC3E}">
        <p14:creationId xmlns:p14="http://schemas.microsoft.com/office/powerpoint/2010/main" val="1071909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u="none" strike="noStrike" dirty="0">
                <a:solidFill>
                  <a:srgbClr val="000000"/>
                </a:solidFill>
                <a:effectLst/>
              </a:rPr>
              <a:t>Let’s now take a look at some of the key implementation issues I faced during development — and how I tackled them to keep the project moving forward.</a:t>
            </a:r>
          </a:p>
          <a:p>
            <a:endParaRPr lang="en-GB" b="1" i="0" u="none" strike="noStrike" dirty="0">
              <a:solidFill>
                <a:srgbClr val="000000"/>
              </a:solidFill>
              <a:effectLst/>
            </a:endParaRPr>
          </a:p>
          <a:p>
            <a:r>
              <a:rPr lang="en-GB" sz="1800" dirty="0">
                <a:solidFill>
                  <a:srgbClr val="00000A"/>
                </a:solidFill>
                <a:effectLst/>
                <a:latin typeface="Arial" panose="020B0604020202020204" pitchFamily="34" charset="0"/>
                <a:ea typeface="WenQuanYi Micro Hei"/>
                <a:cs typeface="Lohit Devanagari"/>
              </a:rPr>
              <a:t>First, choosing different frontend and backend development tools that are compatible with the available hardware was challenging.</a:t>
            </a:r>
            <a:r>
              <a:rPr lang="en-LK" sz="2800" dirty="0">
                <a:effectLst/>
              </a:rPr>
              <a:t> </a:t>
            </a:r>
            <a:r>
              <a:rPr lang="en-GB" sz="1800" dirty="0">
                <a:solidFill>
                  <a:srgbClr val="00000A"/>
                </a:solidFill>
                <a:effectLst/>
                <a:latin typeface="Arial" panose="020B0604020202020204" pitchFamily="34" charset="0"/>
                <a:ea typeface="WenQuanYi Micro Hei"/>
                <a:cs typeface="Lohit Devanagari"/>
              </a:rPr>
              <a:t> </a:t>
            </a:r>
          </a:p>
          <a:p>
            <a:r>
              <a:rPr lang="en-GB" sz="1800" dirty="0">
                <a:solidFill>
                  <a:srgbClr val="00000A"/>
                </a:solidFill>
                <a:effectLst/>
                <a:latin typeface="Arial" panose="020B0604020202020204" pitchFamily="34" charset="0"/>
                <a:ea typeface="WenQuanYi Micro Hei"/>
                <a:cs typeface="Lohit Devanagari"/>
              </a:rPr>
              <a:t>I selected the tools described in the previous slide - implementation technologies, </a:t>
            </a:r>
            <a:r>
              <a:rPr lang="en-US" sz="1800" dirty="0">
                <a:solidFill>
                  <a:srgbClr val="00000A"/>
                </a:solidFill>
                <a:effectLst/>
                <a:latin typeface="Arial" panose="020B0604020202020204" pitchFamily="34" charset="0"/>
                <a:ea typeface="WenQuanYi Micro Hei"/>
                <a:cs typeface="Lohit Devanagari"/>
              </a:rPr>
              <a:t>for frontend and backend development</a:t>
            </a:r>
          </a:p>
          <a:p>
            <a:endParaRPr lang="en-US" sz="1800" dirty="0">
              <a:solidFill>
                <a:srgbClr val="00000A"/>
              </a:solidFill>
              <a:effectLst/>
              <a:latin typeface="Arial" panose="020B0604020202020204" pitchFamily="34" charset="0"/>
            </a:endParaRPr>
          </a:p>
          <a:p>
            <a:r>
              <a:rPr lang="en-US" sz="1800" dirty="0">
                <a:solidFill>
                  <a:srgbClr val="00000A"/>
                </a:solidFill>
                <a:effectLst/>
                <a:latin typeface="Arial" panose="020B0604020202020204" pitchFamily="34" charset="0"/>
              </a:rPr>
              <a:t>Then, </a:t>
            </a:r>
            <a:r>
              <a:rPr lang="en-GB" sz="1800" dirty="0">
                <a:solidFill>
                  <a:srgbClr val="00000A"/>
                </a:solidFill>
                <a:effectLst/>
                <a:latin typeface="Arial" panose="020B0604020202020204" pitchFamily="34" charset="0"/>
                <a:ea typeface="WenQuanYi Micro Hei"/>
                <a:cs typeface="Lohit Devanagari"/>
              </a:rPr>
              <a:t>Protecting user data from unauthorized access became a significant issue as the system stores users’ personal information and transmits that information in several functional flows.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00000A"/>
                </a:solidFill>
                <a:effectLst/>
                <a:latin typeface="Arial" panose="020B0604020202020204" pitchFamily="34" charset="0"/>
                <a:ea typeface="WenQuanYi Micro Hei"/>
                <a:cs typeface="Lohit Devanagari"/>
              </a:rPr>
              <a:t>Password hashing technique is implemented where passwords entered at signup and login are hashed when saving in the database. </a:t>
            </a:r>
            <a:endParaRPr lang="en-LK" sz="1800" dirty="0">
              <a:solidFill>
                <a:srgbClr val="00000A"/>
              </a:solidFill>
              <a:effectLst/>
              <a:latin typeface="Times New Roman" panose="02020603050405020304" pitchFamily="18" charset="0"/>
              <a:ea typeface="WenQuanYi Micro Hei"/>
              <a:cs typeface="Lohit Devanagari"/>
            </a:endParaRPr>
          </a:p>
          <a:p>
            <a:endParaRPr lang="en-GB" sz="1800" dirty="0">
              <a:solidFill>
                <a:srgbClr val="00000A"/>
              </a:solidFill>
              <a:effectLst/>
              <a:latin typeface="Arial" panose="020B0604020202020204" pitchFamily="34" charset="0"/>
              <a:ea typeface="WenQuanYi Micro Hei"/>
              <a:cs typeface="Lohit Devanaga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00000A"/>
                </a:solidFill>
                <a:effectLst/>
                <a:latin typeface="Arial" panose="020B0604020202020204" pitchFamily="34" charset="0"/>
                <a:ea typeface="WenQuanYi Micro Hei"/>
                <a:cs typeface="Lohit Devanagari"/>
              </a:rPr>
              <a:t>Next, </a:t>
            </a:r>
            <a:r>
              <a:rPr lang="en-GB" sz="1800" dirty="0">
                <a:solidFill>
                  <a:srgbClr val="00000A"/>
                </a:solidFill>
                <a:effectLst/>
                <a:latin typeface="Arial" panose="020B0604020202020204" pitchFamily="34" charset="0"/>
                <a:ea typeface="WenQuanYi Micro Hei"/>
                <a:cs typeface="Mangal" panose="02040503050203030202" pitchFamily="18" charset="0"/>
              </a:rPr>
              <a:t>Designing a responsive and user-friendly client interface that improves user experience became an important aspect of this project. </a:t>
            </a:r>
            <a:endParaRPr lang="en-LK" sz="1800" dirty="0">
              <a:solidFill>
                <a:srgbClr val="00000A"/>
              </a:solidFill>
              <a:effectLst/>
              <a:latin typeface="Times New Roman" panose="02020603050405020304" pitchFamily="18" charset="0"/>
              <a:ea typeface="WenQuanYi Micro Hei"/>
              <a:cs typeface="Mangal" panose="02040503050203030202" pitchFamily="18" charset="0"/>
            </a:endParaRPr>
          </a:p>
          <a:p>
            <a:r>
              <a:rPr lang="en-GB" sz="1800" dirty="0">
                <a:solidFill>
                  <a:srgbClr val="00000A"/>
                </a:solidFill>
                <a:effectLst/>
                <a:latin typeface="Arial" panose="020B0604020202020204" pitchFamily="34" charset="0"/>
                <a:ea typeface="WenQuanYi Micro Hei"/>
                <a:cs typeface="Lohit Devanagari"/>
              </a:rPr>
              <a:t>Implemented responsive design techniques that provides a simple and clear navigation path to the user using CSS features.</a:t>
            </a:r>
          </a:p>
          <a:p>
            <a:endParaRPr lang="en-GB" sz="1800" dirty="0">
              <a:solidFill>
                <a:srgbClr val="00000A"/>
              </a:solidFill>
              <a:effectLst/>
              <a:latin typeface="Arial" panose="020B0604020202020204" pitchFamily="34" charset="0"/>
              <a:ea typeface="WenQuanYi Micro Hei"/>
              <a:cs typeface="Lohit Devanagari"/>
            </a:endParaRPr>
          </a:p>
          <a:p>
            <a:r>
              <a:rPr lang="en-GB" sz="1800" dirty="0">
                <a:solidFill>
                  <a:srgbClr val="00000A"/>
                </a:solidFill>
                <a:effectLst/>
                <a:latin typeface="Arial" panose="020B0604020202020204" pitchFamily="34" charset="0"/>
                <a:ea typeface="WenQuanYi Micro Hei"/>
                <a:cs typeface="Lohit Devanagari"/>
              </a:rPr>
              <a:t>Implementing messaging capabilities for communication between users was also challenging. </a:t>
            </a:r>
          </a:p>
          <a:p>
            <a:r>
              <a:rPr lang="en-GB" sz="1800" dirty="0">
                <a:solidFill>
                  <a:srgbClr val="00000A"/>
                </a:solidFill>
                <a:effectLst/>
                <a:latin typeface="Arial" panose="020B0604020202020204" pitchFamily="34" charset="0"/>
                <a:ea typeface="WenQuanYi Micro Hei"/>
                <a:cs typeface="Lohit Devanagari"/>
              </a:rPr>
              <a:t>Building an in-app messaging service</a:t>
            </a:r>
            <a:r>
              <a:rPr lang="en-LK" sz="2800" dirty="0">
                <a:effectLst/>
              </a:rPr>
              <a:t>  was chosen over </a:t>
            </a:r>
            <a:r>
              <a:rPr lang="en-GB" sz="1800" dirty="0">
                <a:solidFill>
                  <a:srgbClr val="00000A"/>
                </a:solidFill>
                <a:effectLst/>
                <a:latin typeface="Arial" panose="020B0604020202020204" pitchFamily="34" charset="0"/>
              </a:rPr>
              <a:t>i</a:t>
            </a:r>
            <a:r>
              <a:rPr lang="en-GB" sz="1800" dirty="0">
                <a:solidFill>
                  <a:srgbClr val="00000A"/>
                </a:solidFill>
                <a:effectLst/>
                <a:latin typeface="Arial" panose="020B0604020202020204" pitchFamily="34" charset="0"/>
                <a:ea typeface="WenQuanYi Micro Hei"/>
                <a:cs typeface="Lohit Devanagari"/>
              </a:rPr>
              <a:t>ntegrating with third party applications</a:t>
            </a:r>
            <a:r>
              <a:rPr lang="en-LK" sz="2800" dirty="0">
                <a:effectLst/>
              </a:rPr>
              <a:t> to improve overall user experience.</a:t>
            </a:r>
          </a:p>
          <a:p>
            <a:endParaRPr lang="en-LK" sz="2800" dirty="0">
              <a:solidFill>
                <a:srgbClr val="00000A"/>
              </a:solidFill>
              <a:effectLst/>
              <a:latin typeface="Arial" panose="020B0604020202020204" pitchFamily="34" charset="0"/>
              <a:ea typeface="WenQuanYi Micro Hei"/>
              <a:cs typeface="Lohit Devanagari"/>
            </a:endParaRPr>
          </a:p>
          <a:p>
            <a:r>
              <a:rPr lang="en-LK" sz="2800" dirty="0">
                <a:solidFill>
                  <a:srgbClr val="00000A"/>
                </a:solidFill>
                <a:effectLst/>
                <a:latin typeface="Arial" panose="020B0604020202020204" pitchFamily="34" charset="0"/>
                <a:ea typeface="WenQuanYi Micro Hei"/>
                <a:cs typeface="Lohit Devanagari"/>
              </a:rPr>
              <a:t>Final issue was </a:t>
            </a:r>
            <a:r>
              <a:rPr lang="en-GB" sz="1800" dirty="0">
                <a:solidFill>
                  <a:srgbClr val="00000A"/>
                </a:solidFill>
                <a:effectLst/>
                <a:latin typeface="Arial" panose="020B0604020202020204" pitchFamily="34" charset="0"/>
                <a:ea typeface="WenQuanYi Micro Hei"/>
                <a:cs typeface="Lohit Devanagari"/>
              </a:rPr>
              <a:t>Implementing a rating system for employers to rate gig workers.</a:t>
            </a:r>
            <a:r>
              <a:rPr lang="en-LK" sz="4000" dirty="0">
                <a:effectLst/>
              </a:rPr>
              <a:t> </a:t>
            </a:r>
            <a:endParaRPr lang="en-LK" sz="2800" dirty="0">
              <a:solidFill>
                <a:srgbClr val="00000A"/>
              </a:solidFill>
              <a:effectLst/>
              <a:latin typeface="Arial" panose="020B0604020202020204" pitchFamily="34" charset="0"/>
            </a:endParaRPr>
          </a:p>
          <a:p>
            <a:r>
              <a:rPr lang="en-LK" sz="2800" dirty="0">
                <a:solidFill>
                  <a:srgbClr val="00000A"/>
                </a:solidFill>
                <a:effectLst/>
                <a:latin typeface="Arial" panose="020B0604020202020204" pitchFamily="34" charset="0"/>
                <a:ea typeface="WenQuanYi Micro Hei"/>
                <a:cs typeface="Lohit Devanagari"/>
              </a:rPr>
              <a:t>This was solved by implementing a star based rating system using javascript.</a:t>
            </a:r>
          </a:p>
          <a:p>
            <a:endParaRPr lang="en-LK" sz="2800" dirty="0">
              <a:solidFill>
                <a:srgbClr val="00000A"/>
              </a:solidFill>
              <a:effectLst/>
              <a:latin typeface="Arial" panose="020B0604020202020204" pitchFamily="34" charset="0"/>
              <a:ea typeface="WenQuanYi Micro Hei"/>
              <a:cs typeface="Lohit Devanagari"/>
            </a:endParaRPr>
          </a:p>
          <a:p>
            <a:r>
              <a:rPr lang="en-GB" sz="2800" b="1" i="0" u="none" strike="noStrike" dirty="0">
                <a:solidFill>
                  <a:srgbClr val="000000"/>
                </a:solidFill>
                <a:effectLst/>
              </a:rPr>
              <a:t>Overcoming all these challenges, the application finally came to life, ready to serve users like Rachel and Kate.</a:t>
            </a:r>
            <a:br>
              <a:rPr lang="en-GB" sz="2800" b="1" i="0" u="none" strike="noStrike" dirty="0">
                <a:solidFill>
                  <a:srgbClr val="000000"/>
                </a:solidFill>
                <a:effectLst/>
              </a:rPr>
            </a:br>
            <a:r>
              <a:rPr lang="en-GB" sz="2800" b="1" i="0" u="none" strike="noStrike" dirty="0">
                <a:solidFill>
                  <a:srgbClr val="000000"/>
                </a:solidFill>
                <a:effectLst/>
              </a:rPr>
              <a:t>Now, let's step into their world and see how the system truly works in action.</a:t>
            </a:r>
            <a:endParaRPr lang="en-GB" sz="1800" dirty="0">
              <a:solidFill>
                <a:srgbClr val="00000A"/>
              </a:solidFill>
              <a:effectLst/>
              <a:latin typeface="Arial" panose="020B0604020202020204" pitchFamily="34" charset="0"/>
              <a:ea typeface="WenQuanYi Micro Hei"/>
              <a:cs typeface="Lohit Devanagari"/>
            </a:endParaRPr>
          </a:p>
          <a:p>
            <a:r>
              <a:rPr lang="en-GB" sz="1800" dirty="0">
                <a:solidFill>
                  <a:srgbClr val="00000A"/>
                </a:solidFill>
                <a:effectLst/>
                <a:latin typeface="Arial" panose="020B0604020202020204" pitchFamily="34" charset="0"/>
                <a:ea typeface="WenQuanYi Micro Hei"/>
                <a:cs typeface="Lohit Devanagari"/>
              </a:rPr>
              <a:t> </a:t>
            </a:r>
            <a:endParaRPr lang="en-US" sz="1800" dirty="0">
              <a:solidFill>
                <a:srgbClr val="00000A"/>
              </a:solidFill>
              <a:effectLst/>
              <a:latin typeface="Arial" panose="020B0604020202020204" pitchFamily="34" charset="0"/>
              <a:ea typeface="WenQuanYi Micro Hei"/>
              <a:cs typeface="Lohit Devanagari"/>
            </a:endParaRPr>
          </a:p>
          <a:p>
            <a:endParaRPr lang="en-LK" dirty="0"/>
          </a:p>
        </p:txBody>
      </p:sp>
      <p:sp>
        <p:nvSpPr>
          <p:cNvPr id="4" name="Slide Number Placeholder 3"/>
          <p:cNvSpPr>
            <a:spLocks noGrp="1"/>
          </p:cNvSpPr>
          <p:nvPr>
            <p:ph type="sldNum" sz="quarter" idx="5"/>
          </p:nvPr>
        </p:nvSpPr>
        <p:spPr/>
        <p:txBody>
          <a:bodyPr/>
          <a:lstStyle/>
          <a:p>
            <a:fld id="{52739B1A-6F84-2843-8D81-7C118869E480}" type="slidenum">
              <a:rPr lang="en-LK" smtClean="0"/>
              <a:t>10</a:t>
            </a:fld>
            <a:endParaRPr lang="en-LK"/>
          </a:p>
        </p:txBody>
      </p:sp>
    </p:spTree>
    <p:extLst>
      <p:ext uri="{BB962C8B-B14F-4D97-AF65-F5344CB8AC3E}">
        <p14:creationId xmlns:p14="http://schemas.microsoft.com/office/powerpoint/2010/main" val="2971585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rPr>
              <a:t>Kate logs into </a:t>
            </a:r>
            <a:r>
              <a:rPr lang="en-GB" b="0" i="0" u="none" strike="noStrike" dirty="0" err="1">
                <a:solidFill>
                  <a:srgbClr val="000000"/>
                </a:solidFill>
                <a:effectLst/>
              </a:rPr>
              <a:t>WorkNet</a:t>
            </a:r>
            <a:r>
              <a:rPr lang="en-GB" b="0" i="0" u="none" strike="noStrike" dirty="0">
                <a:solidFill>
                  <a:srgbClr val="000000"/>
                </a:solidFill>
                <a:effectLst/>
              </a:rPr>
              <a:t>, quickly posts a job for babysitting, specifying all details...</a:t>
            </a:r>
          </a:p>
          <a:p>
            <a:r>
              <a:rPr lang="en-GB" b="0" i="0" u="none" strike="noStrike" dirty="0">
                <a:solidFill>
                  <a:srgbClr val="000000"/>
                </a:solidFill>
                <a:effectLst/>
                <a:latin typeface="-webkit-standard"/>
              </a:rPr>
              <a:t>filling form, submitting</a:t>
            </a:r>
          </a:p>
          <a:p>
            <a:endParaRPr lang="en-GB" b="0" i="0" u="none" strike="noStrike" dirty="0">
              <a:solidFill>
                <a:srgbClr val="000000"/>
              </a:solidFill>
              <a:effectLst/>
              <a:latin typeface="-webkit-standard"/>
            </a:endParaRPr>
          </a:p>
          <a:p>
            <a:r>
              <a:rPr lang="en-GB" b="0" i="1" u="none" strike="noStrike" dirty="0">
                <a:solidFill>
                  <a:srgbClr val="000000"/>
                </a:solidFill>
                <a:effectLst/>
              </a:rPr>
              <a:t>Rachel browses available jobs without logging in. She finds Kate’s job, needs to know more information, sends Kate a message, is prompted to log in</a:t>
            </a:r>
          </a:p>
          <a:p>
            <a:r>
              <a:rPr lang="en-GB" b="0" i="0" u="none" strike="noStrike" dirty="0">
                <a:solidFill>
                  <a:srgbClr val="000000"/>
                </a:solidFill>
                <a:effectLst/>
                <a:latin typeface="-webkit-standard"/>
              </a:rPr>
              <a:t>search page, message option, logging in if needed</a:t>
            </a:r>
            <a:endParaRPr lang="en-GB" b="0" i="1" u="none" strike="noStrike" dirty="0">
              <a:solidFill>
                <a:srgbClr val="000000"/>
              </a:solidFill>
              <a:effectLst/>
            </a:endParaRPr>
          </a:p>
          <a:p>
            <a:endParaRPr lang="en-GB" b="0" i="1" u="none" strike="noStrike" dirty="0">
              <a:solidFill>
                <a:srgbClr val="000000"/>
              </a:solidFill>
              <a:effectLst/>
            </a:endParaRPr>
          </a:p>
          <a:p>
            <a:r>
              <a:rPr lang="en-GB" b="0" i="1" u="none" strike="noStrike" dirty="0">
                <a:solidFill>
                  <a:srgbClr val="000000"/>
                </a:solidFill>
                <a:effectLst/>
              </a:rPr>
              <a:t>Kate receives </a:t>
            </a:r>
            <a:r>
              <a:rPr lang="en-GB" i="1" dirty="0"/>
              <a:t>Rachel’s</a:t>
            </a:r>
            <a:r>
              <a:rPr lang="en-GB" b="0" i="1" u="none" strike="noStrike" dirty="0">
                <a:solidFill>
                  <a:srgbClr val="000000"/>
                </a:solidFill>
                <a:effectLst/>
              </a:rPr>
              <a:t> message, reads it easily through the notification panel, and replies back within the same system.</a:t>
            </a:r>
            <a:endParaRPr lang="en-GB" b="0" i="0" u="none" strike="noStrike" dirty="0">
              <a:solidFill>
                <a:srgbClr val="000000"/>
              </a:solidFill>
              <a:effectLst/>
              <a:latin typeface="-webkit-standar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webkit-standard"/>
              </a:rPr>
              <a:t>Employer’s side receiving the message, </a:t>
            </a:r>
            <a:r>
              <a:rPr lang="en-GB" dirty="0"/>
              <a:t> worker’s notification area, opening the application, viewing the message.</a:t>
            </a:r>
            <a:endParaRPr lang="en-GB" b="0" i="1" u="none" strike="noStrike" dirty="0">
              <a:solidFill>
                <a:srgbClr val="000000"/>
              </a:solidFill>
              <a:effectLst/>
            </a:endParaRPr>
          </a:p>
          <a:p>
            <a:endParaRPr lang="en-GB" b="0" i="1" u="none" strike="noStrike" dirty="0">
              <a:solidFill>
                <a:srgbClr val="000000"/>
              </a:solidFill>
              <a:effectLst/>
            </a:endParaRPr>
          </a:p>
          <a:p>
            <a:r>
              <a:rPr lang="en-GB" b="0" i="1" u="none" strike="noStrike" dirty="0">
                <a:solidFill>
                  <a:srgbClr val="000000"/>
                </a:solidFill>
                <a:effectLst/>
              </a:rPr>
              <a:t>Happy with Kate’s response, Rachel clicks 'Apply’, and then applies immediately.</a:t>
            </a:r>
            <a:r>
              <a:rPr lang="en-GB" b="0" i="0" u="none" strike="noStrike" dirty="0">
                <a:solidFill>
                  <a:srgbClr val="000000"/>
                </a:solidFill>
                <a:effectLst/>
                <a:latin typeface="-webkit-standard"/>
              </a:rPr>
              <a:t> </a:t>
            </a:r>
          </a:p>
          <a:p>
            <a:r>
              <a:rPr lang="en-GB" b="0" i="0" u="none" strike="noStrike" dirty="0">
                <a:solidFill>
                  <a:srgbClr val="000000"/>
                </a:solidFill>
                <a:effectLst/>
                <a:latin typeface="-webkit-standard"/>
              </a:rPr>
              <a:t>search page, applying for a job, </a:t>
            </a:r>
          </a:p>
          <a:p>
            <a:endParaRPr lang="en-GB" b="0" i="0" u="none" strike="noStrike" dirty="0">
              <a:solidFill>
                <a:srgbClr val="000000"/>
              </a:solidFill>
              <a:effectLst/>
              <a:latin typeface="-webkit-standard"/>
            </a:endParaRPr>
          </a:p>
          <a:p>
            <a:pPr>
              <a:buNone/>
            </a:pPr>
            <a:r>
              <a:rPr lang="en-GB" i="1" dirty="0"/>
              <a:t>Kate can view Rachel’s application, </a:t>
            </a:r>
            <a:r>
              <a:rPr lang="en-GB" b="0" i="1" u="none" strike="noStrike" dirty="0">
                <a:solidFill>
                  <a:srgbClr val="000000"/>
                </a:solidFill>
                <a:effectLst/>
              </a:rPr>
              <a:t>selects her for the job</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webkit-standard"/>
              </a:rPr>
              <a:t>changing job statuses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webkit-standard"/>
              </a:rPr>
              <a:t>Rachel sees the application status change to selected.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webkit-standard"/>
              </a:rPr>
              <a:t>changing job statuses</a:t>
            </a:r>
            <a:endParaRPr lang="en-GB" b="0" i="1" u="none" strike="noStrike" dirty="0">
              <a:solidFill>
                <a:srgbClr val="000000"/>
              </a:solidFill>
              <a:effectLst/>
            </a:endParaRPr>
          </a:p>
          <a:p>
            <a:pPr>
              <a:buNone/>
            </a:pPr>
            <a:endParaRPr lang="en-GB" b="0" i="1" u="none" strike="noStrike" dirty="0">
              <a:solidFill>
                <a:srgbClr val="000000"/>
              </a:solidFill>
              <a:effectLst/>
            </a:endParaRPr>
          </a:p>
          <a:p>
            <a:pPr>
              <a:buNone/>
            </a:pPr>
            <a:r>
              <a:rPr lang="en-GB" b="0" i="1" u="none" strike="noStrike" dirty="0">
                <a:solidFill>
                  <a:srgbClr val="000000"/>
                </a:solidFill>
                <a:effectLst/>
              </a:rPr>
              <a:t>Rachel performs the job, Kate marks it as 'In Progress' and eventually 'Completed.</a:t>
            </a:r>
            <a:endParaRPr lang="en-GB" dirty="0"/>
          </a:p>
          <a:p>
            <a:r>
              <a:rPr lang="en-GB" b="0" i="0" u="none" strike="noStrike" dirty="0">
                <a:solidFill>
                  <a:srgbClr val="000000"/>
                </a:solidFill>
                <a:effectLst/>
                <a:latin typeface="-webkit-standard"/>
              </a:rPr>
              <a:t>changing job statuses</a:t>
            </a:r>
          </a:p>
          <a:p>
            <a:endParaRPr lang="en-GB" b="0" i="0" u="none" strike="noStrike" dirty="0">
              <a:solidFill>
                <a:srgbClr val="000000"/>
              </a:solidFill>
              <a:effectLst/>
              <a:latin typeface="-webkit-standard"/>
            </a:endParaRPr>
          </a:p>
          <a:p>
            <a:pPr>
              <a:buNone/>
            </a:pPr>
            <a:r>
              <a:rPr lang="en-GB" i="1" dirty="0"/>
              <a:t>After the successful job completion, Kate leaves a 5-star review and a thank-you note for Rachel’s great work.</a:t>
            </a:r>
            <a:endParaRPr lang="en-GB" dirty="0"/>
          </a:p>
          <a:p>
            <a:r>
              <a:rPr lang="en-GB" b="1" dirty="0"/>
              <a:t>Show</a:t>
            </a:r>
            <a:r>
              <a:rPr lang="en-GB" dirty="0"/>
              <a:t> the rating and commenting functionality on worker profiles.</a:t>
            </a:r>
          </a:p>
          <a:p>
            <a:endParaRPr lang="en-GB" dirty="0"/>
          </a:p>
          <a:p>
            <a:r>
              <a:rPr lang="en-GB" b="0" i="1" u="none" strike="noStrike" dirty="0">
                <a:solidFill>
                  <a:srgbClr val="000000"/>
                </a:solidFill>
                <a:effectLst/>
              </a:rPr>
              <a:t>Through this seamless journey, both Kate and Rachel experience a platform that simplifies finding work, connecting, and collaborating — all in one place, with no unnecessary complexity.</a:t>
            </a:r>
            <a:endParaRPr lang="en-GB" dirty="0"/>
          </a:p>
          <a:p>
            <a:endParaRPr lang="en-GB" b="1" dirty="0"/>
          </a:p>
          <a:p>
            <a:endParaRPr lang="en-LK" i="0" dirty="0"/>
          </a:p>
        </p:txBody>
      </p:sp>
      <p:sp>
        <p:nvSpPr>
          <p:cNvPr id="4" name="Slide Number Placeholder 3"/>
          <p:cNvSpPr>
            <a:spLocks noGrp="1"/>
          </p:cNvSpPr>
          <p:nvPr>
            <p:ph type="sldNum" sz="quarter" idx="5"/>
          </p:nvPr>
        </p:nvSpPr>
        <p:spPr/>
        <p:txBody>
          <a:bodyPr/>
          <a:lstStyle/>
          <a:p>
            <a:fld id="{52739B1A-6F84-2843-8D81-7C118869E480}" type="slidenum">
              <a:rPr lang="en-LK" smtClean="0"/>
              <a:t>11</a:t>
            </a:fld>
            <a:endParaRPr lang="en-LK"/>
          </a:p>
        </p:txBody>
      </p:sp>
    </p:spTree>
    <p:extLst>
      <p:ext uri="{BB962C8B-B14F-4D97-AF65-F5344CB8AC3E}">
        <p14:creationId xmlns:p14="http://schemas.microsoft.com/office/powerpoint/2010/main" val="191598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GB" b="0" i="1" u="none" strike="noStrike" dirty="0">
                <a:solidFill>
                  <a:srgbClr val="000000"/>
                </a:solidFill>
                <a:effectLst/>
              </a:rPr>
              <a:t>In following Rachel and Kate’s story, we witnessed how a thoughtfully designed system can bridge the gap between job seekers and job providers.</a:t>
            </a:r>
            <a:br>
              <a:rPr lang="en-GB" b="0" i="0" u="none" strike="noStrike" dirty="0">
                <a:solidFill>
                  <a:srgbClr val="000000"/>
                </a:solidFill>
                <a:effectLst/>
              </a:rPr>
            </a:br>
            <a:r>
              <a:rPr lang="en-GB" b="0" i="1" u="none" strike="noStrike" dirty="0">
                <a:solidFill>
                  <a:srgbClr val="000000"/>
                </a:solidFill>
                <a:effectLst/>
              </a:rPr>
              <a:t>Through </a:t>
            </a:r>
            <a:r>
              <a:rPr lang="en-GB" b="0" i="1" u="none" strike="noStrike" dirty="0" err="1">
                <a:solidFill>
                  <a:srgbClr val="000000"/>
                </a:solidFill>
                <a:effectLst/>
              </a:rPr>
              <a:t>WorkNet</a:t>
            </a:r>
            <a:r>
              <a:rPr lang="en-GB" b="0" i="1" u="none" strike="noStrike" dirty="0">
                <a:solidFill>
                  <a:srgbClr val="000000"/>
                </a:solidFill>
                <a:effectLst/>
              </a:rPr>
              <a:t>, we successfully solved the problem of fragmented gig connections — creating a platform that is simple, reliable, and custom-tailored to the users' needs.</a:t>
            </a:r>
            <a:br>
              <a:rPr lang="en-GB" b="0" i="0" u="none" strike="noStrike" dirty="0">
                <a:solidFill>
                  <a:srgbClr val="000000"/>
                </a:solidFill>
                <a:effectLst/>
              </a:rPr>
            </a:br>
            <a:r>
              <a:rPr lang="en-GB" b="0" i="1" u="none" strike="noStrike" dirty="0">
                <a:solidFill>
                  <a:srgbClr val="000000"/>
                </a:solidFill>
                <a:effectLst/>
              </a:rPr>
              <a:t>The project not only addressed the technical and functional requirements but also remained deeply focused on the real human problems it set out to solve.</a:t>
            </a:r>
            <a:br>
              <a:rPr lang="en-GB" b="0" i="0" u="none" strike="noStrike" dirty="0">
                <a:solidFill>
                  <a:srgbClr val="000000"/>
                </a:solidFill>
                <a:effectLst/>
              </a:rPr>
            </a:br>
            <a:r>
              <a:rPr lang="en-GB" b="0" i="1" u="none" strike="noStrike" dirty="0">
                <a:solidFill>
                  <a:srgbClr val="000000"/>
                </a:solidFill>
                <a:effectLst/>
              </a:rPr>
              <a:t>With a robust foundation in place, there is plenty of room to expand and continue making the lives of users like Rachel and Kate even easier.</a:t>
            </a:r>
            <a:endParaRPr lang="en-GB" b="0" i="0" u="none" strike="noStrike" dirty="0">
              <a:solidFill>
                <a:srgbClr val="000000"/>
              </a:solidFill>
              <a:effectLst/>
            </a:endParaRPr>
          </a:p>
          <a:p>
            <a:pPr algn="l"/>
            <a:r>
              <a:rPr lang="en-GB" b="0" i="1" u="none" strike="noStrike" dirty="0">
                <a:solidFill>
                  <a:srgbClr val="000000"/>
                </a:solidFill>
                <a:effectLst/>
              </a:rPr>
              <a:t>This marks the conclusion of the project journey — but just the beginning of </a:t>
            </a:r>
            <a:r>
              <a:rPr lang="en-GB" b="0" i="1" u="none" strike="noStrike" dirty="0" err="1">
                <a:solidFill>
                  <a:srgbClr val="000000"/>
                </a:solidFill>
                <a:effectLst/>
              </a:rPr>
              <a:t>WorkNet’s</a:t>
            </a:r>
            <a:r>
              <a:rPr lang="en-GB" b="0" i="1" u="none" strike="noStrike" dirty="0">
                <a:solidFill>
                  <a:srgbClr val="000000"/>
                </a:solidFill>
                <a:effectLst/>
              </a:rPr>
              <a:t> impact.</a:t>
            </a:r>
            <a:endParaRPr lang="en-GB" b="0" i="0" u="none" strike="noStrike" dirty="0">
              <a:solidFill>
                <a:srgbClr val="000000"/>
              </a:solidFill>
              <a:effectLst/>
            </a:endParaRPr>
          </a:p>
          <a:p>
            <a:endParaRPr lang="en-LK" dirty="0"/>
          </a:p>
        </p:txBody>
      </p:sp>
      <p:sp>
        <p:nvSpPr>
          <p:cNvPr id="4" name="Slide Number Placeholder 3"/>
          <p:cNvSpPr>
            <a:spLocks noGrp="1"/>
          </p:cNvSpPr>
          <p:nvPr>
            <p:ph type="sldNum" sz="quarter" idx="5"/>
          </p:nvPr>
        </p:nvSpPr>
        <p:spPr/>
        <p:txBody>
          <a:bodyPr/>
          <a:lstStyle/>
          <a:p>
            <a:fld id="{52739B1A-6F84-2843-8D81-7C118869E480}" type="slidenum">
              <a:rPr lang="en-LK" smtClean="0"/>
              <a:t>12</a:t>
            </a:fld>
            <a:endParaRPr lang="en-LK"/>
          </a:p>
        </p:txBody>
      </p:sp>
    </p:spTree>
    <p:extLst>
      <p:ext uri="{BB962C8B-B14F-4D97-AF65-F5344CB8AC3E}">
        <p14:creationId xmlns:p14="http://schemas.microsoft.com/office/powerpoint/2010/main" val="780667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While the majority of the content in this project is based on original development work and personal experience, a few standard resources were consulted during the research, system design and implementation process.</a:t>
            </a:r>
            <a:br>
              <a:rPr lang="en-GB" dirty="0"/>
            </a:br>
            <a:r>
              <a:rPr lang="en-GB" b="0" i="0" u="none" strike="noStrike" dirty="0">
                <a:solidFill>
                  <a:srgbClr val="000000"/>
                </a:solidFill>
                <a:effectLst/>
                <a:latin typeface="-webkit-standard"/>
              </a:rPr>
              <a:t>The references listed here acknowledge these supporting materials.</a:t>
            </a:r>
            <a:endParaRPr lang="en-LK" dirty="0"/>
          </a:p>
        </p:txBody>
      </p:sp>
      <p:sp>
        <p:nvSpPr>
          <p:cNvPr id="4" name="Slide Number Placeholder 3"/>
          <p:cNvSpPr>
            <a:spLocks noGrp="1"/>
          </p:cNvSpPr>
          <p:nvPr>
            <p:ph type="sldNum" sz="quarter" idx="5"/>
          </p:nvPr>
        </p:nvSpPr>
        <p:spPr/>
        <p:txBody>
          <a:bodyPr/>
          <a:lstStyle/>
          <a:p>
            <a:fld id="{52739B1A-6F84-2843-8D81-7C118869E480}" type="slidenum">
              <a:rPr lang="en-LK" smtClean="0"/>
              <a:t>13</a:t>
            </a:fld>
            <a:endParaRPr lang="en-LK"/>
          </a:p>
        </p:txBody>
      </p:sp>
    </p:spTree>
    <p:extLst>
      <p:ext uri="{BB962C8B-B14F-4D97-AF65-F5344CB8AC3E}">
        <p14:creationId xmlns:p14="http://schemas.microsoft.com/office/powerpoint/2010/main" val="1493601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1" u="none" strike="noStrike" dirty="0">
                <a:solidFill>
                  <a:srgbClr val="000000"/>
                </a:solidFill>
                <a:effectLst/>
              </a:rPr>
              <a:t>Thank you all for joining me in this journey through Rachel and Kate’s world — and through the creation of </a:t>
            </a:r>
            <a:r>
              <a:rPr lang="en-GB" b="0" i="1" u="none" strike="noStrike" dirty="0" err="1">
                <a:solidFill>
                  <a:srgbClr val="000000"/>
                </a:solidFill>
                <a:effectLst/>
              </a:rPr>
              <a:t>WorkNet</a:t>
            </a:r>
            <a:r>
              <a:rPr lang="en-GB" b="0" i="1" u="none" strike="noStrike" dirty="0">
                <a:solidFill>
                  <a:srgbClr val="000000"/>
                </a:solidFill>
                <a:effectLst/>
              </a:rPr>
              <a:t>.</a:t>
            </a:r>
          </a:p>
          <a:p>
            <a:r>
              <a:rPr lang="en-GB" b="0" i="1" u="none" strike="noStrike" dirty="0">
                <a:solidFill>
                  <a:srgbClr val="000000"/>
                </a:solidFill>
                <a:effectLst/>
              </a:rPr>
              <a:t>Wrapping up for now, bye.</a:t>
            </a:r>
            <a:endParaRPr lang="en-LK" dirty="0"/>
          </a:p>
        </p:txBody>
      </p:sp>
      <p:sp>
        <p:nvSpPr>
          <p:cNvPr id="4" name="Slide Number Placeholder 3"/>
          <p:cNvSpPr>
            <a:spLocks noGrp="1"/>
          </p:cNvSpPr>
          <p:nvPr>
            <p:ph type="sldNum" sz="quarter" idx="5"/>
          </p:nvPr>
        </p:nvSpPr>
        <p:spPr/>
        <p:txBody>
          <a:bodyPr/>
          <a:lstStyle/>
          <a:p>
            <a:fld id="{52739B1A-6F84-2843-8D81-7C118869E480}" type="slidenum">
              <a:rPr lang="en-LK" smtClean="0"/>
              <a:t>14</a:t>
            </a:fld>
            <a:endParaRPr lang="en-LK"/>
          </a:p>
        </p:txBody>
      </p:sp>
    </p:spTree>
    <p:extLst>
      <p:ext uri="{BB962C8B-B14F-4D97-AF65-F5344CB8AC3E}">
        <p14:creationId xmlns:p14="http://schemas.microsoft.com/office/powerpoint/2010/main" val="523803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LK" dirty="0"/>
              <a:t>Meet Rachel – a student who recently enrolled to a university in a new city and moved over to start her academic journey. </a:t>
            </a:r>
          </a:p>
          <a:p>
            <a:r>
              <a:rPr lang="en-LK" dirty="0"/>
              <a:t>Rachel is studying full time and paying the course fee on her own. She wants to find part-time jobs that do not conflict with her university lectures. </a:t>
            </a:r>
          </a:p>
          <a:p>
            <a:r>
              <a:rPr lang="en-LK" dirty="0"/>
              <a:t>She stumbles upon different job search and hiring platforms, and quickly ran into problems:</a:t>
            </a:r>
          </a:p>
          <a:p>
            <a:pPr lvl="1">
              <a:buNone/>
            </a:pPr>
            <a:r>
              <a:rPr lang="en-GB" dirty="0"/>
              <a:t>Most job search platforms are cluttered, and it is hard to find relevant, local tasks.</a:t>
            </a:r>
          </a:p>
          <a:p>
            <a:pPr lvl="1">
              <a:buNone/>
            </a:pPr>
            <a:r>
              <a:rPr lang="en-GB" dirty="0"/>
              <a:t>Some platforms required complicated sign-ups before she could even </a:t>
            </a:r>
            <a:r>
              <a:rPr lang="en-GB" i="1" dirty="0"/>
              <a:t>see</a:t>
            </a:r>
            <a:r>
              <a:rPr lang="en-GB" dirty="0"/>
              <a:t> available jobs.</a:t>
            </a:r>
          </a:p>
          <a:p>
            <a:pPr lvl="1">
              <a:buNone/>
            </a:pPr>
            <a:r>
              <a:rPr lang="en-GB" dirty="0"/>
              <a:t>Communication with potential employers was messy, often happening through external apps or email, making it easy to lose track of conversations.</a:t>
            </a:r>
          </a:p>
          <a:p>
            <a:pPr lvl="1"/>
            <a:r>
              <a:rPr lang="en-GB" dirty="0"/>
              <a:t>Worse yet, many platforms overwhelmed users with unrelated messages and notifications not relevant to their work.</a:t>
            </a:r>
          </a:p>
          <a:p>
            <a:endParaRPr lang="en-GB" dirty="0"/>
          </a:p>
          <a:p>
            <a:r>
              <a:rPr lang="en-GB" dirty="0"/>
              <a:t>Meet Kate – a working mom with 2 years old baby boy. </a:t>
            </a:r>
          </a:p>
          <a:p>
            <a:r>
              <a:rPr lang="en-GB" dirty="0"/>
              <a:t>Kate is working from home, but goes to the office occasionally for team meet-ups and events. She needs to find a reliable baby-sitter who can look after the baby when she’s going to the office. </a:t>
            </a:r>
          </a:p>
          <a:p>
            <a:pPr>
              <a:buNone/>
            </a:pPr>
            <a:r>
              <a:rPr lang="en-GB" b="0" i="0" u="none" strike="noStrike" dirty="0">
                <a:solidFill>
                  <a:srgbClr val="000000"/>
                </a:solidFill>
                <a:effectLst/>
                <a:latin typeface="-webkit-standard"/>
              </a:rPr>
              <a:t>She came across several challenges when trying to hire:</a:t>
            </a:r>
          </a:p>
          <a:p>
            <a:pPr>
              <a:buNone/>
            </a:pPr>
            <a:r>
              <a:rPr lang="en-GB" dirty="0"/>
              <a:t>The platforms she used were too broad (flooded with irrelevant candidates).</a:t>
            </a:r>
          </a:p>
          <a:p>
            <a:pPr>
              <a:buNone/>
            </a:pPr>
            <a:r>
              <a:rPr lang="en-GB" dirty="0"/>
              <a:t>She struggled with poor communication, often dealing with unreliable baby-sitters or failing to keep track of ongoing conversations.</a:t>
            </a:r>
          </a:p>
          <a:p>
            <a:pPr>
              <a:buNone/>
            </a:pPr>
            <a:r>
              <a:rPr lang="en-GB" dirty="0"/>
              <a:t>She had trouble finding a straightforward, easy-to-use platform that allowed her to manage job applications and communications in one place.</a:t>
            </a:r>
          </a:p>
          <a:p>
            <a:r>
              <a:rPr lang="en-GB" dirty="0"/>
              <a:t>Reviewing applicants was often time-consuming and disorganized.</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Both </a:t>
            </a:r>
            <a:r>
              <a:rPr lang="en-LK" dirty="0"/>
              <a:t>Rachel</a:t>
            </a:r>
            <a:r>
              <a:rPr lang="en-GB" b="0" i="0" u="none" strike="noStrike" dirty="0">
                <a:solidFill>
                  <a:srgbClr val="000000"/>
                </a:solidFill>
                <a:effectLst/>
                <a:latin typeface="-webkit-standard"/>
              </a:rPr>
              <a:t> and </a:t>
            </a:r>
            <a:r>
              <a:rPr lang="en-GB" dirty="0"/>
              <a:t>Kate</a:t>
            </a:r>
            <a:r>
              <a:rPr lang="en-GB" b="0" i="0" u="none" strike="noStrike" dirty="0">
                <a:solidFill>
                  <a:srgbClr val="000000"/>
                </a:solidFill>
                <a:effectLst/>
                <a:latin typeface="-webkit-standard"/>
              </a:rPr>
              <a:t> faced different sides of the same challenge:</a:t>
            </a:r>
            <a:br>
              <a:rPr lang="en-GB" dirty="0"/>
            </a:br>
            <a:r>
              <a:rPr lang="en-GB" b="0" i="0" u="none" strike="noStrike" dirty="0">
                <a:solidFill>
                  <a:srgbClr val="000000"/>
                </a:solidFill>
                <a:effectLst/>
                <a:latin typeface="-webkit-standard"/>
              </a:rPr>
              <a:t>A lack of a simple, reliable, and efficient platform that could truly connect the right workers with the right employers — without unnecessary complexity or communication gaps.</a:t>
            </a:r>
          </a:p>
          <a:p>
            <a:endParaRPr lang="en-GB" dirty="0"/>
          </a:p>
        </p:txBody>
      </p:sp>
      <p:sp>
        <p:nvSpPr>
          <p:cNvPr id="4" name="Slide Number Placeholder 3"/>
          <p:cNvSpPr>
            <a:spLocks noGrp="1"/>
          </p:cNvSpPr>
          <p:nvPr>
            <p:ph type="sldNum" sz="quarter" idx="5"/>
          </p:nvPr>
        </p:nvSpPr>
        <p:spPr/>
        <p:txBody>
          <a:bodyPr/>
          <a:lstStyle/>
          <a:p>
            <a:fld id="{52739B1A-6F84-2843-8D81-7C118869E480}" type="slidenum">
              <a:rPr lang="en-LK" smtClean="0"/>
              <a:t>2</a:t>
            </a:fld>
            <a:endParaRPr lang="en-LK"/>
          </a:p>
        </p:txBody>
      </p:sp>
    </p:spTree>
    <p:extLst>
      <p:ext uri="{BB962C8B-B14F-4D97-AF65-F5344CB8AC3E}">
        <p14:creationId xmlns:p14="http://schemas.microsoft.com/office/powerpoint/2010/main" val="3420091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webkit-standard"/>
              </a:rPr>
              <a:t>Recognizing these challenges, the </a:t>
            </a:r>
            <a:r>
              <a:rPr lang="en-GB" b="0" i="0" u="none" strike="noStrike" dirty="0" err="1">
                <a:solidFill>
                  <a:srgbClr val="000000"/>
                </a:solidFill>
                <a:effectLst/>
                <a:latin typeface="-webkit-standard"/>
              </a:rPr>
              <a:t>WorkNet</a:t>
            </a:r>
            <a:r>
              <a:rPr lang="en-GB" b="0" i="0" u="none" strike="noStrike" dirty="0">
                <a:solidFill>
                  <a:srgbClr val="000000"/>
                </a:solidFill>
                <a:effectLst/>
                <a:latin typeface="-webkit-standard"/>
              </a:rPr>
              <a:t> project was born.</a:t>
            </a:r>
            <a:br>
              <a:rPr lang="en-GB" dirty="0"/>
            </a:br>
            <a:r>
              <a:rPr lang="en-GB" b="0" i="0" u="none" strike="noStrike" dirty="0">
                <a:solidFill>
                  <a:srgbClr val="000000"/>
                </a:solidFill>
                <a:effectLst/>
                <a:latin typeface="-webkit-standard"/>
              </a:rPr>
              <a:t>The goal was clear: </a:t>
            </a:r>
            <a:r>
              <a:rPr lang="en-GB" b="1" i="0" u="none" strike="noStrike" dirty="0">
                <a:solidFill>
                  <a:srgbClr val="000000"/>
                </a:solidFill>
                <a:effectLst/>
              </a:rPr>
              <a:t>Build a platform that directly addresses the frustrations of both workers and employers</a:t>
            </a:r>
            <a:r>
              <a:rPr lang="en-GB" b="0" i="0" u="none" strike="noStrike" dirty="0">
                <a:solidFill>
                  <a:srgbClr val="000000"/>
                </a:solidFill>
                <a:effectLst/>
                <a:latin typeface="-webkit-standard"/>
              </a:rPr>
              <a:t> — by making job searching, hiring, and communication seamless, organized, and accessible.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000000"/>
              </a:solidFill>
              <a:effectLst/>
              <a:latin typeface="-webkit-standard"/>
            </a:endParaRPr>
          </a:p>
          <a:p>
            <a:pPr algn="l">
              <a:buNone/>
            </a:pPr>
            <a:r>
              <a:rPr lang="en-GB" b="1" i="0" u="none" strike="noStrike" dirty="0">
                <a:solidFill>
                  <a:srgbClr val="000000"/>
                </a:solidFill>
                <a:effectLst/>
              </a:rPr>
              <a:t>PA1:</a:t>
            </a:r>
            <a:r>
              <a:rPr lang="en-GB" b="0" i="0" u="none" strike="noStrike" dirty="0">
                <a:solidFill>
                  <a:srgbClr val="000000"/>
                </a:solidFill>
                <a:effectLst/>
              </a:rPr>
              <a:t> To design and develop a web application that helps employers like Kate to effectively outsource work by posting jobs and managing them easily.</a:t>
            </a:r>
          </a:p>
          <a:p>
            <a:pPr algn="l">
              <a:buFont typeface="Arial" panose="020B0604020202020204" pitchFamily="34" charset="0"/>
              <a:buChar char="•"/>
            </a:pPr>
            <a:endParaRPr lang="en-GB" b="0" i="0" u="none" strike="noStrike"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PA2: </a:t>
            </a:r>
            <a:r>
              <a:rPr lang="en-GB" b="0" i="0" u="none" strike="noStrike" dirty="0">
                <a:solidFill>
                  <a:srgbClr val="000000"/>
                </a:solidFill>
                <a:effectLst/>
              </a:rPr>
              <a:t>To design and develop a web application that helps workers like Rachel to </a:t>
            </a:r>
            <a:r>
              <a:rPr lang="en-GB" dirty="0"/>
              <a:t>find relevant jobs easily and manage their applications</a:t>
            </a:r>
            <a:r>
              <a:rPr lang="en-GB" b="0" i="0" u="none" strike="noStrike" dirty="0">
                <a:solidFill>
                  <a:srgbClr val="00000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PA3: </a:t>
            </a:r>
            <a:r>
              <a:rPr lang="en-GB" b="0" i="0" u="none" strike="noStrike" dirty="0">
                <a:solidFill>
                  <a:srgbClr val="000000"/>
                </a:solidFill>
                <a:effectLst/>
              </a:rPr>
              <a:t>To enhance communication between employers and workers that </a:t>
            </a:r>
            <a:r>
              <a:rPr lang="en-GB" b="0" i="0" u="none" strike="noStrike" dirty="0">
                <a:solidFill>
                  <a:srgbClr val="000000"/>
                </a:solidFill>
                <a:effectLst/>
                <a:latin typeface="-webkit-standard"/>
              </a:rPr>
              <a:t>allows focused, relevant communication without overwhelming users</a:t>
            </a:r>
            <a:r>
              <a:rPr lang="en-GB" b="0" i="0" u="none" strike="noStrike" dirty="0">
                <a:solidFill>
                  <a:srgbClr val="000000"/>
                </a:solidFill>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webkit-standard"/>
              </a:rPr>
              <a:t>To bring these aims to life and truly solve Rahcel and Kate’s problems, we needed to design key features and functionalities that would shape the core of the </a:t>
            </a:r>
            <a:r>
              <a:rPr lang="en-GB" b="0" i="0" u="none" strike="noStrike" dirty="0" err="1">
                <a:solidFill>
                  <a:srgbClr val="000000"/>
                </a:solidFill>
                <a:effectLst/>
                <a:latin typeface="-webkit-standard"/>
              </a:rPr>
              <a:t>WorkNet</a:t>
            </a:r>
            <a:r>
              <a:rPr lang="en-GB" b="0" i="0" u="none" strike="noStrike" dirty="0">
                <a:solidFill>
                  <a:srgbClr val="000000"/>
                </a:solidFill>
                <a:effectLst/>
                <a:latin typeface="-webkit-standard"/>
              </a:rPr>
              <a:t> platform.</a:t>
            </a:r>
            <a:endParaRPr lang="en-GB" b="0" i="0" u="none" strike="noStrike" dirty="0">
              <a:solidFill>
                <a:srgbClr val="000000"/>
              </a:solidFill>
              <a:effectLst/>
            </a:endParaRPr>
          </a:p>
          <a:p>
            <a:pPr>
              <a:buNone/>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52739B1A-6F84-2843-8D81-7C118869E480}" type="slidenum">
              <a:rPr lang="en-LK" smtClean="0"/>
              <a:t>3</a:t>
            </a:fld>
            <a:endParaRPr lang="en-LK"/>
          </a:p>
        </p:txBody>
      </p:sp>
    </p:spTree>
    <p:extLst>
      <p:ext uri="{BB962C8B-B14F-4D97-AF65-F5344CB8AC3E}">
        <p14:creationId xmlns:p14="http://schemas.microsoft.com/office/powerpoint/2010/main" val="1539248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These are the critical functionalities that the platform must deliver to ensure that users like Rachel and Kate have a seamless, frustration-free experience.</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They need to be able to: </a:t>
            </a:r>
          </a:p>
          <a:p>
            <a:pPr lvl="1"/>
            <a:r>
              <a:rPr lang="en-GB" b="0" i="0" u="none" strike="noStrike" dirty="0">
                <a:solidFill>
                  <a:srgbClr val="000000"/>
                </a:solidFill>
                <a:effectLst/>
                <a:latin typeface="-webkit-standard"/>
              </a:rPr>
              <a:t>Create accounts securely</a:t>
            </a:r>
          </a:p>
          <a:p>
            <a:pPr lvl="1"/>
            <a:r>
              <a:rPr lang="en-GB" b="0" i="0" u="none" strike="noStrike" dirty="0">
                <a:solidFill>
                  <a:srgbClr val="000000"/>
                </a:solidFill>
                <a:effectLst/>
                <a:latin typeface="-webkit-standard"/>
              </a:rPr>
              <a:t>Manage detailed profiles</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Employers like Kate should be able to: </a:t>
            </a:r>
          </a:p>
          <a:p>
            <a:pPr lvl="1">
              <a:buNone/>
            </a:pPr>
            <a:r>
              <a:rPr lang="en-GB" dirty="0"/>
              <a:t>Post job listings with detailed descriptions.</a:t>
            </a:r>
          </a:p>
          <a:p>
            <a:endParaRPr lang="en-GB" dirty="0"/>
          </a:p>
          <a:p>
            <a:r>
              <a:rPr lang="en-GB" b="0" i="0" u="none" strike="noStrike" dirty="0">
                <a:solidFill>
                  <a:srgbClr val="000000"/>
                </a:solidFill>
                <a:effectLst/>
                <a:latin typeface="-webkit-standard"/>
              </a:rPr>
              <a:t>While it’s crucial to make things easy for employers, we also needed to empower workers like Rachel with intuitive tools to search for jobs and find the best opportunity. </a:t>
            </a:r>
          </a:p>
          <a:p>
            <a:r>
              <a:rPr lang="en-GB" b="0" i="0" u="none" strike="noStrike" dirty="0">
                <a:solidFill>
                  <a:srgbClr val="000000"/>
                </a:solidFill>
                <a:effectLst/>
                <a:latin typeface="-webkit-standard"/>
              </a:rPr>
              <a:t>In particular, they need to be able to:</a:t>
            </a:r>
          </a:p>
          <a:p>
            <a:pPr lvl="1">
              <a:buNone/>
            </a:pPr>
            <a:r>
              <a:rPr lang="en-GB" dirty="0"/>
              <a:t>Search for available jobs without logging in.</a:t>
            </a:r>
          </a:p>
          <a:p>
            <a:pPr lvl="1">
              <a:buNone/>
            </a:pPr>
            <a:r>
              <a:rPr lang="en-GB" dirty="0"/>
              <a:t>Apply for jobs easily and securely.</a:t>
            </a:r>
          </a:p>
          <a:p>
            <a:pPr lvl="1">
              <a:buNone/>
            </a:pPr>
            <a:r>
              <a:rPr lang="en-GB" dirty="0"/>
              <a:t>Send direct messages to employers about specific jobs.</a:t>
            </a:r>
            <a:endParaRPr lang="en-GB" b="0" i="0" u="none" strike="noStrike" dirty="0">
              <a:solidFill>
                <a:srgbClr val="000000"/>
              </a:solidFill>
              <a:effectLst/>
              <a:latin typeface="-webkit-standard"/>
            </a:endParaRPr>
          </a:p>
          <a:p>
            <a:endParaRPr lang="en-LK" dirty="0"/>
          </a:p>
        </p:txBody>
      </p:sp>
      <p:sp>
        <p:nvSpPr>
          <p:cNvPr id="4" name="Slide Number Placeholder 3"/>
          <p:cNvSpPr>
            <a:spLocks noGrp="1"/>
          </p:cNvSpPr>
          <p:nvPr>
            <p:ph type="sldNum" sz="quarter" idx="5"/>
          </p:nvPr>
        </p:nvSpPr>
        <p:spPr/>
        <p:txBody>
          <a:bodyPr/>
          <a:lstStyle/>
          <a:p>
            <a:fld id="{52739B1A-6F84-2843-8D81-7C118869E480}" type="slidenum">
              <a:rPr lang="en-LK" smtClean="0"/>
              <a:t>4</a:t>
            </a:fld>
            <a:endParaRPr lang="en-LK"/>
          </a:p>
        </p:txBody>
      </p:sp>
    </p:spTree>
    <p:extLst>
      <p:ext uri="{BB962C8B-B14F-4D97-AF65-F5344CB8AC3E}">
        <p14:creationId xmlns:p14="http://schemas.microsoft.com/office/powerpoint/2010/main" val="1373957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None/>
            </a:pPr>
            <a:r>
              <a:rPr lang="en-GB" dirty="0"/>
              <a:t>After Rachel sends an application, Kate should be able to:</a:t>
            </a:r>
          </a:p>
          <a:p>
            <a:pPr lvl="1">
              <a:buNone/>
            </a:pPr>
            <a:r>
              <a:rPr lang="en-GB" dirty="0"/>
              <a:t>View and manage worker applications easily.</a:t>
            </a:r>
          </a:p>
          <a:p>
            <a:pPr lvl="1">
              <a:buNone/>
            </a:pPr>
            <a:r>
              <a:rPr lang="en-GB" dirty="0"/>
              <a:t>Communicate with potential hires through an integrated messaging system.</a:t>
            </a:r>
          </a:p>
          <a:p>
            <a:pPr lvl="1">
              <a:buNone/>
            </a:pPr>
            <a:r>
              <a:rPr lang="en-GB" dirty="0"/>
              <a:t>Update job status (e.g., Applications Received, Applicant Selected, In Progress, Completed).</a:t>
            </a:r>
          </a:p>
          <a:p>
            <a:pPr lvl="0">
              <a:buNone/>
            </a:pPr>
            <a:endParaRPr lang="en-GB" dirty="0"/>
          </a:p>
          <a:p>
            <a:pPr lvl="0">
              <a:buNone/>
            </a:pPr>
            <a:r>
              <a:rPr lang="en-GB" dirty="0"/>
              <a:t>After submitting the application, Rachel should be able to:</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GB" dirty="0"/>
              <a:t>Track applications through a dedicated dashboard.</a:t>
            </a:r>
            <a:endParaRPr lang="en-GB" b="0" i="0" u="none" strike="noStrike" dirty="0">
              <a:solidFill>
                <a:srgbClr val="000000"/>
              </a:solidFill>
              <a:effectLst/>
              <a:latin typeface="-webkit-standard"/>
            </a:endParaRPr>
          </a:p>
          <a:p>
            <a:pPr lvl="1">
              <a:buNone/>
            </a:pPr>
            <a:endParaRPr lang="en-GB" dirty="0"/>
          </a:p>
          <a:p>
            <a:pPr lvl="0">
              <a:buNone/>
            </a:pPr>
            <a:r>
              <a:rPr lang="en-GB" dirty="0"/>
              <a:t>After Rachel completes the job, Kate should be able to:</a:t>
            </a:r>
          </a:p>
          <a:p>
            <a:pPr lvl="1"/>
            <a:r>
              <a:rPr lang="en-GB" dirty="0"/>
              <a:t>Review and rate Rachel’s performance.</a:t>
            </a:r>
          </a:p>
          <a:p>
            <a:pPr lvl="1"/>
            <a:endParaRPr lang="en-GB" dirty="0"/>
          </a:p>
          <a:p>
            <a:pPr lvl="0"/>
            <a:r>
              <a:rPr lang="en-GB" b="0" i="0" u="none" strike="noStrike" dirty="0">
                <a:solidFill>
                  <a:srgbClr val="000000"/>
                </a:solidFill>
                <a:effectLst/>
                <a:latin typeface="-webkit-standard"/>
              </a:rPr>
              <a:t>With the core features identified for both workers and employers, it became important to visualize how users would actually interact with the system in real-world scenarios.</a:t>
            </a:r>
            <a:endParaRPr lang="en-GB" dirty="0"/>
          </a:p>
          <a:p>
            <a:endParaRPr lang="en-LK" dirty="0"/>
          </a:p>
        </p:txBody>
      </p:sp>
      <p:sp>
        <p:nvSpPr>
          <p:cNvPr id="4" name="Slide Number Placeholder 3"/>
          <p:cNvSpPr>
            <a:spLocks noGrp="1"/>
          </p:cNvSpPr>
          <p:nvPr>
            <p:ph type="sldNum" sz="quarter" idx="5"/>
          </p:nvPr>
        </p:nvSpPr>
        <p:spPr/>
        <p:txBody>
          <a:bodyPr/>
          <a:lstStyle/>
          <a:p>
            <a:fld id="{52739B1A-6F84-2843-8D81-7C118869E480}" type="slidenum">
              <a:rPr lang="en-LK" smtClean="0"/>
              <a:t>5</a:t>
            </a:fld>
            <a:endParaRPr lang="en-LK"/>
          </a:p>
        </p:txBody>
      </p:sp>
    </p:spTree>
    <p:extLst>
      <p:ext uri="{BB962C8B-B14F-4D97-AF65-F5344CB8AC3E}">
        <p14:creationId xmlns:p14="http://schemas.microsoft.com/office/powerpoint/2010/main" val="1228931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The Use Case Diagram provides a clear picture of all the major interactions between users and the </a:t>
            </a:r>
            <a:r>
              <a:rPr lang="en-GB" b="0" i="0" u="none" strike="noStrike" dirty="0" err="1">
                <a:solidFill>
                  <a:srgbClr val="000000"/>
                </a:solidFill>
                <a:effectLst/>
                <a:latin typeface="-webkit-standard"/>
              </a:rPr>
              <a:t>WorkNet</a:t>
            </a:r>
            <a:r>
              <a:rPr lang="en-GB" b="0" i="0" u="none" strike="noStrike" dirty="0">
                <a:solidFill>
                  <a:srgbClr val="000000"/>
                </a:solidFill>
                <a:effectLst/>
                <a:latin typeface="-webkit-standard"/>
              </a:rPr>
              <a:t> system.</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This diagram maps out the main actions our two primary user types — workers and employers — can perform within </a:t>
            </a:r>
            <a:r>
              <a:rPr lang="en-GB" b="0" i="0" u="none" strike="noStrike" dirty="0" err="1">
                <a:solidFill>
                  <a:srgbClr val="000000"/>
                </a:solidFill>
                <a:effectLst/>
                <a:latin typeface="-webkit-standard"/>
              </a:rPr>
              <a:t>WorkNet</a:t>
            </a:r>
            <a:r>
              <a:rPr lang="en-GB" b="0" i="0" u="none" strike="noStrike" dirty="0">
                <a:solidFill>
                  <a:srgbClr val="000000"/>
                </a:solidFill>
                <a:effectLst/>
                <a:latin typeface="-webkit-standard"/>
              </a:rPr>
              <a:t>.</a:t>
            </a:r>
          </a:p>
          <a:p>
            <a:endParaRPr lang="en-GB" b="0" i="0" u="none" strike="noStrike" dirty="0">
              <a:solidFill>
                <a:srgbClr val="000000"/>
              </a:solidFill>
              <a:effectLst/>
              <a:latin typeface="-webkit-standard"/>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u="none" strike="noStrike" dirty="0">
                <a:solidFill>
                  <a:srgbClr val="000000"/>
                </a:solidFill>
                <a:effectLst/>
              </a:rPr>
              <a:t>Employers like Kate</a:t>
            </a:r>
            <a:r>
              <a:rPr lang="en-GB" b="0" i="0" u="none" strike="noStrike" dirty="0">
                <a:solidFill>
                  <a:srgbClr val="000000"/>
                </a:solidFill>
                <a:effectLst/>
                <a:latin typeface="-webkit-standard"/>
              </a:rPr>
              <a:t>, can easily post new job opportunities, view applications as they come in, communicate with potential workers like Rachel, and update the status of their posted jobs.</a:t>
            </a:r>
            <a:br>
              <a:rPr lang="en-GB" dirty="0"/>
            </a:br>
            <a:r>
              <a:rPr lang="en-GB" b="0" i="0" u="none" strike="noStrike" dirty="0">
                <a:solidFill>
                  <a:srgbClr val="000000"/>
                </a:solidFill>
                <a:effectLst/>
                <a:latin typeface="-webkit-standard"/>
              </a:rPr>
              <a:t>Once a job is completed, they can also leave reviews and ratings to help build worker profiles.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u="none" strike="noStrike" dirty="0">
              <a:solidFill>
                <a:srgbClr val="000000"/>
              </a:solidFill>
              <a:effectLst/>
              <a:latin typeface="-webkit-standard"/>
            </a:endParaRPr>
          </a:p>
          <a:p>
            <a:pPr>
              <a:buNone/>
            </a:pPr>
            <a:r>
              <a:rPr lang="en-GB" b="1" i="0" u="none" strike="noStrike" dirty="0">
                <a:solidFill>
                  <a:srgbClr val="000000"/>
                </a:solidFill>
                <a:effectLst/>
              </a:rPr>
              <a:t>Workers</a:t>
            </a:r>
            <a:r>
              <a:rPr lang="en-GB" b="0" i="0" u="none" strike="noStrike" dirty="0">
                <a:solidFill>
                  <a:srgbClr val="000000"/>
                </a:solidFill>
                <a:effectLst/>
                <a:latin typeface="-webkit-standard"/>
              </a:rPr>
              <a:t> like Rachel, on the other hand can search for available jobs, view job details, and apply directly through the platform.</a:t>
            </a:r>
            <a:br>
              <a:rPr lang="en-GB" dirty="0"/>
            </a:br>
            <a:r>
              <a:rPr lang="en-GB" b="0" i="0" u="none" strike="noStrike" dirty="0">
                <a:solidFill>
                  <a:srgbClr val="000000"/>
                </a:solidFill>
                <a:effectLst/>
                <a:latin typeface="-webkit-standard"/>
              </a:rPr>
              <a:t>They can also message employers if they have any questions about a job posting, and track the status of all their applications in one place.</a:t>
            </a:r>
          </a:p>
          <a:p>
            <a:pPr>
              <a:buNone/>
            </a:pPr>
            <a:endParaRPr lang="en-GB" b="0" i="0" u="none" strike="noStrike" dirty="0">
              <a:solidFill>
                <a:srgbClr val="000000"/>
              </a:solidFill>
              <a:effectLst/>
              <a:latin typeface="-webkit-standard"/>
            </a:endParaRPr>
          </a:p>
          <a:p>
            <a:pPr>
              <a:buNone/>
            </a:pPr>
            <a:r>
              <a:rPr lang="en-GB" b="0" i="0" u="none" strike="noStrike" dirty="0">
                <a:solidFill>
                  <a:srgbClr val="000000"/>
                </a:solidFill>
                <a:effectLst/>
                <a:latin typeface="-webkit-standard"/>
              </a:rPr>
              <a:t>While the Use Case Diagram shows the interactions from the users' perspective, behind the scenes, the system needs to manage a lot of information — like users, jobs, applications, messages, and reviews.</a:t>
            </a:r>
          </a:p>
          <a:p>
            <a:pPr>
              <a:buNone/>
            </a:pPr>
            <a:endParaRPr lang="en-GB" b="0" i="0" u="none" strike="noStrike" dirty="0">
              <a:solidFill>
                <a:srgbClr val="000000"/>
              </a:solidFill>
              <a:effectLst/>
              <a:latin typeface="-webkit-standard"/>
            </a:endParaRPr>
          </a:p>
          <a:p>
            <a:pPr>
              <a:buNone/>
            </a:pPr>
            <a:r>
              <a:rPr lang="en-GB" b="0" i="0" u="none" strike="noStrike" dirty="0">
                <a:solidFill>
                  <a:srgbClr val="000000"/>
                </a:solidFill>
                <a:effectLst/>
                <a:latin typeface="-webkit-standard"/>
              </a:rPr>
              <a:t>To organize and manage all this data properly, I designed a </a:t>
            </a:r>
            <a:r>
              <a:rPr lang="en-GB" b="1" i="0" u="none" strike="noStrike" dirty="0">
                <a:solidFill>
                  <a:srgbClr val="000000"/>
                </a:solidFill>
                <a:effectLst/>
              </a:rPr>
              <a:t>System Class Diagram</a:t>
            </a:r>
            <a:r>
              <a:rPr lang="en-GB" b="0" i="0" u="none" strike="noStrike" dirty="0">
                <a:solidFill>
                  <a:srgbClr val="000000"/>
                </a:solidFill>
                <a:effectLst/>
                <a:latin typeface="-webkit-standard"/>
              </a:rPr>
              <a:t>.</a:t>
            </a:r>
            <a:endParaRPr lang="en-GB" dirty="0"/>
          </a:p>
        </p:txBody>
      </p:sp>
      <p:sp>
        <p:nvSpPr>
          <p:cNvPr id="4" name="Slide Number Placeholder 3"/>
          <p:cNvSpPr>
            <a:spLocks noGrp="1"/>
          </p:cNvSpPr>
          <p:nvPr>
            <p:ph type="sldNum" sz="quarter" idx="5"/>
          </p:nvPr>
        </p:nvSpPr>
        <p:spPr/>
        <p:txBody>
          <a:bodyPr/>
          <a:lstStyle/>
          <a:p>
            <a:fld id="{52739B1A-6F84-2843-8D81-7C118869E480}" type="slidenum">
              <a:rPr lang="en-LK" smtClean="0"/>
              <a:t>6</a:t>
            </a:fld>
            <a:endParaRPr lang="en-LK"/>
          </a:p>
        </p:txBody>
      </p:sp>
    </p:spTree>
    <p:extLst>
      <p:ext uri="{BB962C8B-B14F-4D97-AF65-F5344CB8AC3E}">
        <p14:creationId xmlns:p14="http://schemas.microsoft.com/office/powerpoint/2010/main" val="3676598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This Class Diagram represents the main building blocks of the system — including the key data models like Users, Jobs, Applications, Messages, Notifications, and Reviews.</a:t>
            </a:r>
            <a:br>
              <a:rPr lang="en-GB" dirty="0"/>
            </a:br>
            <a:r>
              <a:rPr lang="en-GB" b="0" i="0" u="none" strike="noStrike" dirty="0">
                <a:solidFill>
                  <a:srgbClr val="000000"/>
                </a:solidFill>
                <a:effectLst/>
                <a:latin typeface="-webkit-standard"/>
              </a:rPr>
              <a:t>It also shows how these different entities are related to each other, ensuring data is stored efficiently and interactions remain smooth.</a:t>
            </a:r>
          </a:p>
          <a:p>
            <a:endParaRPr lang="en-GB" b="0" i="0" u="none" strike="noStrike" dirty="0">
              <a:solidFill>
                <a:srgbClr val="000000"/>
              </a:solidFill>
              <a:effectLst/>
              <a:latin typeface="-webkit-standard"/>
            </a:endParaRPr>
          </a:p>
          <a:p>
            <a:r>
              <a:rPr lang="en-GB" b="1" i="0" u="none" strike="noStrike" dirty="0">
                <a:solidFill>
                  <a:srgbClr val="000000"/>
                </a:solidFill>
                <a:effectLst/>
              </a:rPr>
              <a:t>To keep the diagram readable and easy to follow, I've focused only on the main classes and their relationships. </a:t>
            </a:r>
            <a:r>
              <a:rPr lang="en-GB" b="0" i="0" u="none" strike="noStrike" dirty="0">
                <a:solidFill>
                  <a:srgbClr val="000000"/>
                </a:solidFill>
                <a:effectLst/>
                <a:latin typeface="-webkit-standard"/>
              </a:rPr>
              <a:t>Instead of listing every attribute and method, I’m highlighting just the key elements that drive the system. The comprehensive class diagram with all the attribute and methods is given in the project report. </a:t>
            </a:r>
            <a:br>
              <a:rPr lang="en-GB" dirty="0"/>
            </a:br>
            <a:r>
              <a:rPr lang="en-GB" b="0" i="0" u="none" strike="noStrike" dirty="0">
                <a:solidFill>
                  <a:srgbClr val="000000"/>
                </a:solidFill>
                <a:effectLst/>
                <a:latin typeface="-webkit-standard"/>
              </a:rPr>
              <a:t>Let me explain a few important classes that drive the system. </a:t>
            </a:r>
          </a:p>
          <a:p>
            <a:pPr lvl="1" algn="l">
              <a:buNone/>
            </a:pPr>
            <a:r>
              <a:rPr lang="en-GB" b="0" i="0" u="none" strike="noStrike" dirty="0">
                <a:solidFill>
                  <a:srgbClr val="000000"/>
                </a:solidFill>
                <a:effectLst/>
              </a:rPr>
              <a:t>First, we have the </a:t>
            </a:r>
            <a:r>
              <a:rPr lang="en-GB" b="1" i="0" u="none" strike="noStrike" dirty="0">
                <a:solidFill>
                  <a:srgbClr val="000000"/>
                </a:solidFill>
                <a:effectLst/>
              </a:rPr>
              <a:t>User</a:t>
            </a:r>
            <a:r>
              <a:rPr lang="en-GB" b="0" i="0" u="none" strike="noStrike" dirty="0">
                <a:solidFill>
                  <a:srgbClr val="000000"/>
                </a:solidFill>
                <a:effectLst/>
              </a:rPr>
              <a:t> class — this stores details about both workers and employers.</a:t>
            </a:r>
          </a:p>
          <a:p>
            <a:pPr lvl="1" algn="l">
              <a:buNone/>
            </a:pPr>
            <a:r>
              <a:rPr lang="en-GB" b="1" i="0" u="none" strike="noStrike" dirty="0">
                <a:solidFill>
                  <a:srgbClr val="000000"/>
                </a:solidFill>
                <a:effectLst/>
              </a:rPr>
              <a:t>Next</a:t>
            </a:r>
            <a:r>
              <a:rPr lang="en-GB" b="0" i="0" u="none" strike="noStrike" dirty="0">
                <a:solidFill>
                  <a:srgbClr val="000000"/>
                </a:solidFill>
                <a:effectLst/>
              </a:rPr>
              <a:t>, the </a:t>
            </a:r>
            <a:r>
              <a:rPr lang="en-GB" b="1" i="0" u="none" strike="noStrike" dirty="0">
                <a:solidFill>
                  <a:srgbClr val="000000"/>
                </a:solidFill>
                <a:effectLst/>
              </a:rPr>
              <a:t>Job</a:t>
            </a:r>
            <a:r>
              <a:rPr lang="en-GB" b="0" i="0" u="none" strike="noStrike" dirty="0">
                <a:solidFill>
                  <a:srgbClr val="000000"/>
                </a:solidFill>
                <a:effectLst/>
              </a:rPr>
              <a:t> class — it represents all the jobs posted on the platform.</a:t>
            </a:r>
          </a:p>
          <a:p>
            <a:pPr lvl="1" algn="l">
              <a:buNone/>
            </a:pPr>
            <a:r>
              <a:rPr lang="en-GB" b="1" i="0" u="none" strike="noStrike" dirty="0">
                <a:solidFill>
                  <a:srgbClr val="000000"/>
                </a:solidFill>
                <a:effectLst/>
              </a:rPr>
              <a:t>Then</a:t>
            </a:r>
            <a:r>
              <a:rPr lang="en-GB" b="0" i="0" u="none" strike="noStrike" dirty="0">
                <a:solidFill>
                  <a:srgbClr val="000000"/>
                </a:solidFill>
                <a:effectLst/>
              </a:rPr>
              <a:t>, the </a:t>
            </a:r>
            <a:r>
              <a:rPr lang="en-GB" b="1" i="0" u="none" strike="noStrike" dirty="0">
                <a:solidFill>
                  <a:srgbClr val="000000"/>
                </a:solidFill>
                <a:effectLst/>
              </a:rPr>
              <a:t>Application</a:t>
            </a:r>
            <a:r>
              <a:rPr lang="en-GB" b="0" i="0" u="none" strike="noStrike" dirty="0">
                <a:solidFill>
                  <a:srgbClr val="000000"/>
                </a:solidFill>
                <a:effectLst/>
              </a:rPr>
              <a:t> class — which connects workers to the jobs they apply for.</a:t>
            </a:r>
          </a:p>
          <a:p>
            <a:pPr lvl="1" algn="l">
              <a:buNone/>
            </a:pPr>
            <a:r>
              <a:rPr lang="en-GB" b="1" i="0" u="none" strike="noStrike" dirty="0">
                <a:solidFill>
                  <a:srgbClr val="000000"/>
                </a:solidFill>
                <a:effectLst/>
              </a:rPr>
              <a:t>The Message class</a:t>
            </a:r>
            <a:r>
              <a:rPr lang="en-GB" b="0" i="0" u="none" strike="noStrike" dirty="0">
                <a:solidFill>
                  <a:srgbClr val="000000"/>
                </a:solidFill>
                <a:effectLst/>
              </a:rPr>
              <a:t> manages communications between users, so they can easily discuss jobs.</a:t>
            </a:r>
          </a:p>
          <a:p>
            <a:pPr lvl="1" algn="l"/>
            <a:r>
              <a:rPr lang="en-GB" b="0" i="0" u="none" strike="noStrike" dirty="0">
                <a:solidFill>
                  <a:srgbClr val="000000"/>
                </a:solidFill>
                <a:effectLst/>
              </a:rPr>
              <a:t>And finally, the </a:t>
            </a:r>
            <a:r>
              <a:rPr lang="en-GB" b="1" i="0" u="none" strike="noStrike" dirty="0">
                <a:solidFill>
                  <a:srgbClr val="000000"/>
                </a:solidFill>
                <a:effectLst/>
              </a:rPr>
              <a:t>Review class</a:t>
            </a:r>
            <a:r>
              <a:rPr lang="en-GB" b="0" i="0" u="none" strike="noStrike" dirty="0">
                <a:solidFill>
                  <a:srgbClr val="000000"/>
                </a:solidFill>
                <a:effectLst/>
              </a:rPr>
              <a:t> captures feedback once a job is completed, helping to build worker profiles.</a:t>
            </a:r>
          </a:p>
          <a:p>
            <a:pPr lvl="1" algn="l"/>
            <a:endParaRPr lang="en-GB" b="0" i="0" u="none" strike="noStrike" dirty="0">
              <a:solidFill>
                <a:srgbClr val="000000"/>
              </a:solidFill>
              <a:effectLst/>
            </a:endParaRPr>
          </a:p>
          <a:p>
            <a:pPr lvl="0" algn="l"/>
            <a:r>
              <a:rPr lang="en-GB" b="1" i="0" u="none" strike="noStrike" dirty="0">
                <a:solidFill>
                  <a:srgbClr val="000000"/>
                </a:solidFill>
                <a:effectLst/>
              </a:rPr>
              <a:t>After understanding the key classes that shape the application's internal structure, it's important to zoom out and see how everything fits together technically.</a:t>
            </a:r>
            <a:br>
              <a:rPr lang="en-GB" b="1" i="0" u="none" strike="noStrike" dirty="0">
                <a:solidFill>
                  <a:srgbClr val="000000"/>
                </a:solidFill>
                <a:effectLst/>
              </a:rPr>
            </a:br>
            <a:r>
              <a:rPr lang="en-GB" b="1" i="0" u="none" strike="noStrike" dirty="0">
                <a:solidFill>
                  <a:srgbClr val="000000"/>
                </a:solidFill>
                <a:effectLst/>
              </a:rPr>
              <a:t>Now, let's look at the overall system architecture that brings these pieces to life.</a:t>
            </a:r>
            <a:endParaRPr lang="en-GB" b="0" i="0" u="none" strike="noStrike" dirty="0">
              <a:solidFill>
                <a:srgbClr val="000000"/>
              </a:solidFill>
              <a:effectLst/>
            </a:endParaRPr>
          </a:p>
          <a:p>
            <a:endParaRPr lang="en-LK" dirty="0"/>
          </a:p>
        </p:txBody>
      </p:sp>
      <p:sp>
        <p:nvSpPr>
          <p:cNvPr id="4" name="Slide Number Placeholder 3"/>
          <p:cNvSpPr>
            <a:spLocks noGrp="1"/>
          </p:cNvSpPr>
          <p:nvPr>
            <p:ph type="sldNum" sz="quarter" idx="5"/>
          </p:nvPr>
        </p:nvSpPr>
        <p:spPr/>
        <p:txBody>
          <a:bodyPr/>
          <a:lstStyle/>
          <a:p>
            <a:fld id="{52739B1A-6F84-2843-8D81-7C118869E480}" type="slidenum">
              <a:rPr lang="en-LK" smtClean="0"/>
              <a:t>7</a:t>
            </a:fld>
            <a:endParaRPr lang="en-LK"/>
          </a:p>
        </p:txBody>
      </p:sp>
    </p:spTree>
    <p:extLst>
      <p:ext uri="{BB962C8B-B14F-4D97-AF65-F5344CB8AC3E}">
        <p14:creationId xmlns:p14="http://schemas.microsoft.com/office/powerpoint/2010/main" val="539440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u="none" strike="noStrike" dirty="0">
                <a:solidFill>
                  <a:srgbClr val="000000"/>
                </a:solidFill>
                <a:effectLst/>
              </a:rPr>
              <a:t>This architecture diagram shows how different layers of the system interact — from the user interface, to the backend server, and finally to the database where all the information is stored.</a:t>
            </a:r>
            <a:br>
              <a:rPr lang="en-GB" b="1" i="0" u="none" strike="noStrike" dirty="0">
                <a:solidFill>
                  <a:srgbClr val="000000"/>
                </a:solidFill>
                <a:effectLst/>
              </a:rPr>
            </a:br>
            <a:r>
              <a:rPr lang="en-GB" b="1" i="0" u="none" strike="noStrike" dirty="0">
                <a:solidFill>
                  <a:srgbClr val="000000"/>
                </a:solidFill>
                <a:effectLst/>
              </a:rPr>
              <a:t>It ensures that users have a smooth, responsive experience while the system remains organized and scalable behind the scenes.</a:t>
            </a:r>
          </a:p>
          <a:p>
            <a:endParaRPr lang="en-GB" b="1" i="0" u="none" strike="noStrike" dirty="0">
              <a:solidFill>
                <a:srgbClr val="000000"/>
              </a:solidFill>
              <a:effectLst/>
            </a:endParaRPr>
          </a:p>
          <a:p>
            <a:pPr>
              <a:buNone/>
            </a:pPr>
            <a:r>
              <a:rPr lang="en-GB" b="1" dirty="0"/>
              <a:t>Frontend Layer:</a:t>
            </a:r>
            <a:r>
              <a:rPr lang="en-GB" dirty="0"/>
              <a:t> This is what users interact with — the browser, the job search page, messaging forms, etc.</a:t>
            </a:r>
          </a:p>
          <a:p>
            <a:pPr>
              <a:buNone/>
            </a:pPr>
            <a:r>
              <a:rPr lang="en-GB" b="1" dirty="0"/>
              <a:t>Backend Server:</a:t>
            </a:r>
            <a:r>
              <a:rPr lang="en-GB" dirty="0"/>
              <a:t> Handles user actions — applying for jobs, sending messages, posting tasks — and processes them securely.</a:t>
            </a:r>
          </a:p>
          <a:p>
            <a:r>
              <a:rPr lang="en-GB" b="1" dirty="0"/>
              <a:t>Database Layer:</a:t>
            </a:r>
            <a:r>
              <a:rPr lang="en-GB" dirty="0"/>
              <a:t> Stores persistent information like users, jobs, messages, and applications.</a:t>
            </a:r>
          </a:p>
          <a:p>
            <a:endParaRPr lang="en-GB" dirty="0"/>
          </a:p>
          <a:p>
            <a:r>
              <a:rPr lang="en-GB" b="1" i="0" u="none" strike="noStrike" dirty="0">
                <a:solidFill>
                  <a:srgbClr val="000000"/>
                </a:solidFill>
                <a:effectLst/>
              </a:rPr>
              <a:t>Now that we understand the system’s overall architecture the next step is to explore </a:t>
            </a:r>
            <a:r>
              <a:rPr lang="en-GB" b="1" i="1" u="none" strike="noStrike" dirty="0">
                <a:solidFill>
                  <a:srgbClr val="000000"/>
                </a:solidFill>
                <a:effectLst/>
              </a:rPr>
              <a:t>how</a:t>
            </a:r>
            <a:r>
              <a:rPr lang="en-GB" b="1" i="0" u="none" strike="noStrike" dirty="0">
                <a:solidFill>
                  <a:srgbClr val="000000"/>
                </a:solidFill>
                <a:effectLst/>
              </a:rPr>
              <a:t> these parts were actually built in practice.</a:t>
            </a:r>
            <a:br>
              <a:rPr lang="en-GB" b="1" i="0" u="none" strike="noStrike" dirty="0">
                <a:solidFill>
                  <a:srgbClr val="000000"/>
                </a:solidFill>
                <a:effectLst/>
              </a:rPr>
            </a:br>
            <a:r>
              <a:rPr lang="en-GB" b="1" i="0" u="none" strike="noStrike" dirty="0">
                <a:solidFill>
                  <a:srgbClr val="000000"/>
                </a:solidFill>
                <a:effectLst/>
              </a:rPr>
              <a:t>Let’s look at the key technologies and techniques used to bring this system to life.</a:t>
            </a:r>
            <a:endParaRPr lang="en-GB" dirty="0"/>
          </a:p>
          <a:p>
            <a:endParaRPr lang="en-LK" dirty="0"/>
          </a:p>
        </p:txBody>
      </p:sp>
      <p:sp>
        <p:nvSpPr>
          <p:cNvPr id="4" name="Slide Number Placeholder 3"/>
          <p:cNvSpPr>
            <a:spLocks noGrp="1"/>
          </p:cNvSpPr>
          <p:nvPr>
            <p:ph type="sldNum" sz="quarter" idx="5"/>
          </p:nvPr>
        </p:nvSpPr>
        <p:spPr/>
        <p:txBody>
          <a:bodyPr/>
          <a:lstStyle/>
          <a:p>
            <a:fld id="{52739B1A-6F84-2843-8D81-7C118869E480}" type="slidenum">
              <a:rPr lang="en-LK" smtClean="0"/>
              <a:t>8</a:t>
            </a:fld>
            <a:endParaRPr lang="en-LK"/>
          </a:p>
        </p:txBody>
      </p:sp>
    </p:spTree>
    <p:extLst>
      <p:ext uri="{BB962C8B-B14F-4D97-AF65-F5344CB8AC3E}">
        <p14:creationId xmlns:p14="http://schemas.microsoft.com/office/powerpoint/2010/main" val="3403195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GB" b="0" i="0" u="none" strike="noStrike" dirty="0">
                <a:solidFill>
                  <a:srgbClr val="000000"/>
                </a:solidFill>
                <a:effectLst/>
                <a:latin typeface="-webkit-standard"/>
              </a:rPr>
              <a:t>For the implementation, I chose a combination of proven web technologies</a:t>
            </a:r>
            <a:endParaRPr lang="en-GB" b="0" i="0" u="none" strike="noStrike" dirty="0">
              <a:solidFill>
                <a:srgbClr val="000000"/>
              </a:solidFill>
              <a:effectLst/>
            </a:endParaRPr>
          </a:p>
          <a:p>
            <a:pPr algn="l">
              <a:buNone/>
            </a:pPr>
            <a:r>
              <a:rPr lang="en-GB" b="0" i="0" u="none" strike="noStrike" dirty="0">
                <a:solidFill>
                  <a:srgbClr val="000000"/>
                </a:solidFill>
                <a:effectLst/>
              </a:rPr>
              <a:t>For the development environment, I used a MacBook running on macOS Sonoma 14.5, providing a stable and efficient setup for full-stack development.</a:t>
            </a:r>
          </a:p>
          <a:p>
            <a:pPr algn="l">
              <a:buNone/>
            </a:pPr>
            <a:r>
              <a:rPr lang="en-GB" b="0" i="0" u="none" strike="noStrike" dirty="0">
                <a:solidFill>
                  <a:srgbClr val="000000"/>
                </a:solidFill>
                <a:effectLst/>
              </a:rPr>
              <a:t>On the technology side:</a:t>
            </a:r>
          </a:p>
          <a:p>
            <a:pPr algn="l">
              <a:buFont typeface="Arial" panose="020B0604020202020204" pitchFamily="34" charset="0"/>
              <a:buChar char="•"/>
            </a:pPr>
            <a:r>
              <a:rPr lang="en-GB" b="1" i="0" u="none" strike="noStrike" dirty="0">
                <a:solidFill>
                  <a:srgbClr val="000000"/>
                </a:solidFill>
                <a:effectLst/>
              </a:rPr>
              <a:t>Frontend:</a:t>
            </a:r>
            <a:r>
              <a:rPr lang="en-GB" b="0" i="0" u="none" strike="noStrike" dirty="0">
                <a:solidFill>
                  <a:srgbClr val="000000"/>
                </a:solidFill>
                <a:effectLst/>
              </a:rPr>
              <a:t> I used HTML, CSS, and JavaScript to create a responsive and interactive user interface.</a:t>
            </a:r>
          </a:p>
          <a:p>
            <a:pPr algn="l">
              <a:buFont typeface="Arial" panose="020B0604020202020204" pitchFamily="34" charset="0"/>
              <a:buChar char="•"/>
            </a:pPr>
            <a:r>
              <a:rPr lang="en-GB" b="1" i="0" u="none" strike="noStrike" dirty="0">
                <a:solidFill>
                  <a:srgbClr val="000000"/>
                </a:solidFill>
                <a:effectLst/>
              </a:rPr>
              <a:t>Backend:</a:t>
            </a:r>
            <a:r>
              <a:rPr lang="en-GB" b="0" i="0" u="none" strike="noStrike" dirty="0">
                <a:solidFill>
                  <a:srgbClr val="000000"/>
                </a:solidFill>
                <a:effectLst/>
              </a:rPr>
              <a:t> PHP handled server-side operations, ensuring security and efficiency.</a:t>
            </a:r>
          </a:p>
          <a:p>
            <a:pPr algn="l">
              <a:buFont typeface="Arial" panose="020B0604020202020204" pitchFamily="34" charset="0"/>
              <a:buChar char="•"/>
            </a:pPr>
            <a:r>
              <a:rPr lang="en-GB" b="1" i="0" u="none" strike="noStrike" dirty="0">
                <a:solidFill>
                  <a:srgbClr val="000000"/>
                </a:solidFill>
                <a:effectLst/>
              </a:rPr>
              <a:t>Database:</a:t>
            </a:r>
            <a:r>
              <a:rPr lang="en-GB" b="0" i="0" u="none" strike="noStrike" dirty="0">
                <a:solidFill>
                  <a:srgbClr val="000000"/>
                </a:solidFill>
                <a:effectLst/>
              </a:rPr>
              <a:t> MySQL was used to manage structured relational data.</a:t>
            </a:r>
          </a:p>
          <a:p>
            <a:pPr algn="l">
              <a:buNone/>
            </a:pPr>
            <a:r>
              <a:rPr lang="en-GB" b="0" i="0" u="none" strike="noStrike" dirty="0">
                <a:solidFill>
                  <a:srgbClr val="000000"/>
                </a:solidFill>
                <a:effectLst/>
              </a:rPr>
              <a:t>Visual Studio Code served as my primary code editor, offering powerful extensions and tools to streamline coding, debugging, and version control.</a:t>
            </a:r>
          </a:p>
          <a:p>
            <a:pPr algn="l">
              <a:buNone/>
            </a:pPr>
            <a:r>
              <a:rPr lang="en-GB" b="0" i="0" u="none" strike="noStrike" dirty="0">
                <a:solidFill>
                  <a:srgbClr val="000000"/>
                </a:solidFill>
                <a:effectLst/>
              </a:rPr>
              <a:t>To simulate a live server environment locally, I used XAMPP, allowing me to work with Apache, PHP, and MySQL together during development.</a:t>
            </a:r>
          </a:p>
          <a:p>
            <a:pPr algn="l">
              <a:buNone/>
            </a:pPr>
            <a:endParaRPr lang="en-GB" b="0" i="0" u="none" strike="noStrike" dirty="0">
              <a:solidFill>
                <a:srgbClr val="000000"/>
              </a:solidFill>
              <a:effectLst/>
            </a:endParaRPr>
          </a:p>
          <a:p>
            <a:pPr algn="l">
              <a:buNone/>
            </a:pPr>
            <a:r>
              <a:rPr lang="en-GB" b="0" i="0" u="none" strike="noStrike" dirty="0">
                <a:solidFill>
                  <a:srgbClr val="000000"/>
                </a:solidFill>
                <a:effectLst/>
              </a:rPr>
              <a:t>Using this technology stack and setup, I was able to successfully start developing and building the different features of the system.</a:t>
            </a:r>
          </a:p>
          <a:p>
            <a:pPr algn="l">
              <a:buNone/>
            </a:pPr>
            <a:r>
              <a:rPr lang="en-GB" b="0" i="0" u="none" strike="noStrike" dirty="0">
                <a:solidFill>
                  <a:srgbClr val="000000"/>
                </a:solidFill>
                <a:effectLst/>
              </a:rPr>
              <a:t>However, like any real-world development process, everything did not go perfectly on the first try.</a:t>
            </a:r>
          </a:p>
          <a:p>
            <a:pPr algn="l"/>
            <a:r>
              <a:rPr lang="en-GB" b="0" i="0" u="none" strike="noStrike" dirty="0">
                <a:solidFill>
                  <a:srgbClr val="000000"/>
                </a:solidFill>
                <a:effectLst/>
              </a:rPr>
              <a:t>Along the way, I encountered several implementation challenges that required careful problem-solving and adaptation.</a:t>
            </a:r>
          </a:p>
          <a:p>
            <a:pPr algn="l">
              <a:buNone/>
            </a:pPr>
            <a:endParaRPr lang="en-GB" b="0" i="0" u="none" strike="noStrike" dirty="0">
              <a:solidFill>
                <a:srgbClr val="000000"/>
              </a:solidFill>
              <a:effectLst/>
            </a:endParaRPr>
          </a:p>
          <a:p>
            <a:endParaRPr lang="en-LK" dirty="0"/>
          </a:p>
        </p:txBody>
      </p:sp>
      <p:sp>
        <p:nvSpPr>
          <p:cNvPr id="4" name="Slide Number Placeholder 3"/>
          <p:cNvSpPr>
            <a:spLocks noGrp="1"/>
          </p:cNvSpPr>
          <p:nvPr>
            <p:ph type="sldNum" sz="quarter" idx="5"/>
          </p:nvPr>
        </p:nvSpPr>
        <p:spPr/>
        <p:txBody>
          <a:bodyPr/>
          <a:lstStyle/>
          <a:p>
            <a:fld id="{52739B1A-6F84-2843-8D81-7C118869E480}" type="slidenum">
              <a:rPr lang="en-LK" smtClean="0"/>
              <a:t>9</a:t>
            </a:fld>
            <a:endParaRPr lang="en-LK"/>
          </a:p>
        </p:txBody>
      </p:sp>
    </p:spTree>
    <p:extLst>
      <p:ext uri="{BB962C8B-B14F-4D97-AF65-F5344CB8AC3E}">
        <p14:creationId xmlns:p14="http://schemas.microsoft.com/office/powerpoint/2010/main" val="3276716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5F8A2FB-E33A-2549-B5E4-92E7A6A2CB53}" type="datetimeFigureOut">
              <a:rPr lang="en-LK" smtClean="0"/>
              <a:t>2025-04-27</a:t>
            </a:fld>
            <a:endParaRPr lang="en-LK"/>
          </a:p>
        </p:txBody>
      </p:sp>
      <p:sp>
        <p:nvSpPr>
          <p:cNvPr id="5" name="Footer Placeholder 4"/>
          <p:cNvSpPr>
            <a:spLocks noGrp="1"/>
          </p:cNvSpPr>
          <p:nvPr>
            <p:ph type="ftr" sz="quarter" idx="11"/>
          </p:nvPr>
        </p:nvSpPr>
        <p:spPr/>
        <p:txBody>
          <a:bodyPr/>
          <a:lstStyle/>
          <a:p>
            <a:endParaRPr lang="en-LK"/>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2C4E0B6-1E9C-4144-AEDB-215670C8E6B0}" type="slidenum">
              <a:rPr lang="en-LK" smtClean="0"/>
              <a:t>‹#›</a:t>
            </a:fld>
            <a:endParaRPr lang="en-LK"/>
          </a:p>
        </p:txBody>
      </p:sp>
    </p:spTree>
    <p:extLst>
      <p:ext uri="{BB962C8B-B14F-4D97-AF65-F5344CB8AC3E}">
        <p14:creationId xmlns:p14="http://schemas.microsoft.com/office/powerpoint/2010/main" val="2495267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5F8A2FB-E33A-2549-B5E4-92E7A6A2CB53}" type="datetimeFigureOut">
              <a:rPr lang="en-LK" smtClean="0"/>
              <a:t>2025-04-27</a:t>
            </a:fld>
            <a:endParaRPr lang="en-LK"/>
          </a:p>
        </p:txBody>
      </p:sp>
      <p:sp>
        <p:nvSpPr>
          <p:cNvPr id="5" name="Footer Placeholder 4"/>
          <p:cNvSpPr>
            <a:spLocks noGrp="1"/>
          </p:cNvSpPr>
          <p:nvPr>
            <p:ph type="ftr" sz="quarter" idx="11"/>
          </p:nvPr>
        </p:nvSpPr>
        <p:spPr/>
        <p:txBody>
          <a:bodyPr/>
          <a:lstStyle/>
          <a:p>
            <a:endParaRPr lang="en-L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C4E0B6-1E9C-4144-AEDB-215670C8E6B0}" type="slidenum">
              <a:rPr lang="en-LK" smtClean="0"/>
              <a:t>‹#›</a:t>
            </a:fld>
            <a:endParaRPr lang="en-LK"/>
          </a:p>
        </p:txBody>
      </p:sp>
    </p:spTree>
    <p:extLst>
      <p:ext uri="{BB962C8B-B14F-4D97-AF65-F5344CB8AC3E}">
        <p14:creationId xmlns:p14="http://schemas.microsoft.com/office/powerpoint/2010/main" val="390501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5F8A2FB-E33A-2549-B5E4-92E7A6A2CB53}" type="datetimeFigureOut">
              <a:rPr lang="en-LK" smtClean="0"/>
              <a:t>2025-04-27</a:t>
            </a:fld>
            <a:endParaRPr lang="en-LK"/>
          </a:p>
        </p:txBody>
      </p:sp>
      <p:sp>
        <p:nvSpPr>
          <p:cNvPr id="5" name="Footer Placeholder 4"/>
          <p:cNvSpPr>
            <a:spLocks noGrp="1"/>
          </p:cNvSpPr>
          <p:nvPr>
            <p:ph type="ftr" sz="quarter" idx="11"/>
          </p:nvPr>
        </p:nvSpPr>
        <p:spPr/>
        <p:txBody>
          <a:bodyPr/>
          <a:lstStyle/>
          <a:p>
            <a:endParaRPr lang="en-LK"/>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C4E0B6-1E9C-4144-AEDB-215670C8E6B0}" type="slidenum">
              <a:rPr lang="en-LK" smtClean="0"/>
              <a:t>‹#›</a:t>
            </a:fld>
            <a:endParaRPr lang="en-LK"/>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3793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5F8A2FB-E33A-2549-B5E4-92E7A6A2CB53}" type="datetimeFigureOut">
              <a:rPr lang="en-LK" smtClean="0"/>
              <a:t>2025-04-27</a:t>
            </a:fld>
            <a:endParaRPr lang="en-LK"/>
          </a:p>
        </p:txBody>
      </p:sp>
      <p:sp>
        <p:nvSpPr>
          <p:cNvPr id="6" name="Footer Placeholder 5"/>
          <p:cNvSpPr>
            <a:spLocks noGrp="1"/>
          </p:cNvSpPr>
          <p:nvPr>
            <p:ph type="ftr" sz="quarter" idx="11"/>
          </p:nvPr>
        </p:nvSpPr>
        <p:spPr/>
        <p:txBody>
          <a:bodyPr/>
          <a:lstStyle/>
          <a:p>
            <a:endParaRPr lang="en-L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C4E0B6-1E9C-4144-AEDB-215670C8E6B0}" type="slidenum">
              <a:rPr lang="en-LK" smtClean="0"/>
              <a:t>‹#›</a:t>
            </a:fld>
            <a:endParaRPr lang="en-LK"/>
          </a:p>
        </p:txBody>
      </p:sp>
    </p:spTree>
    <p:extLst>
      <p:ext uri="{BB962C8B-B14F-4D97-AF65-F5344CB8AC3E}">
        <p14:creationId xmlns:p14="http://schemas.microsoft.com/office/powerpoint/2010/main" val="420978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5F8A2FB-E33A-2549-B5E4-92E7A6A2CB53}" type="datetimeFigureOut">
              <a:rPr lang="en-LK" smtClean="0"/>
              <a:t>2025-04-27</a:t>
            </a:fld>
            <a:endParaRPr lang="en-LK"/>
          </a:p>
        </p:txBody>
      </p:sp>
      <p:sp>
        <p:nvSpPr>
          <p:cNvPr id="6" name="Footer Placeholder 5"/>
          <p:cNvSpPr>
            <a:spLocks noGrp="1"/>
          </p:cNvSpPr>
          <p:nvPr>
            <p:ph type="ftr" sz="quarter" idx="11"/>
          </p:nvPr>
        </p:nvSpPr>
        <p:spPr/>
        <p:txBody>
          <a:bodyPr/>
          <a:lstStyle/>
          <a:p>
            <a:endParaRPr lang="en-LK"/>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C4E0B6-1E9C-4144-AEDB-215670C8E6B0}" type="slidenum">
              <a:rPr lang="en-LK" smtClean="0"/>
              <a:t>‹#›</a:t>
            </a:fld>
            <a:endParaRPr lang="en-LK"/>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2731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5F8A2FB-E33A-2549-B5E4-92E7A6A2CB53}" type="datetimeFigureOut">
              <a:rPr lang="en-LK" smtClean="0"/>
              <a:t>2025-04-27</a:t>
            </a:fld>
            <a:endParaRPr lang="en-LK"/>
          </a:p>
        </p:txBody>
      </p:sp>
      <p:sp>
        <p:nvSpPr>
          <p:cNvPr id="6" name="Footer Placeholder 5"/>
          <p:cNvSpPr>
            <a:spLocks noGrp="1"/>
          </p:cNvSpPr>
          <p:nvPr>
            <p:ph type="ftr" sz="quarter" idx="11"/>
          </p:nvPr>
        </p:nvSpPr>
        <p:spPr/>
        <p:txBody>
          <a:bodyPr/>
          <a:lstStyle/>
          <a:p>
            <a:endParaRPr lang="en-L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C4E0B6-1E9C-4144-AEDB-215670C8E6B0}" type="slidenum">
              <a:rPr lang="en-LK" smtClean="0"/>
              <a:t>‹#›</a:t>
            </a:fld>
            <a:endParaRPr lang="en-LK"/>
          </a:p>
        </p:txBody>
      </p:sp>
    </p:spTree>
    <p:extLst>
      <p:ext uri="{BB962C8B-B14F-4D97-AF65-F5344CB8AC3E}">
        <p14:creationId xmlns:p14="http://schemas.microsoft.com/office/powerpoint/2010/main" val="3211388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5F8A2FB-E33A-2549-B5E4-92E7A6A2CB53}" type="datetimeFigureOut">
              <a:rPr lang="en-LK" smtClean="0"/>
              <a:t>2025-04-27</a:t>
            </a:fld>
            <a:endParaRPr lang="en-LK"/>
          </a:p>
        </p:txBody>
      </p:sp>
      <p:sp>
        <p:nvSpPr>
          <p:cNvPr id="5" name="Footer Placeholder 4"/>
          <p:cNvSpPr>
            <a:spLocks noGrp="1"/>
          </p:cNvSpPr>
          <p:nvPr>
            <p:ph type="ftr" sz="quarter" idx="11"/>
          </p:nvPr>
        </p:nvSpPr>
        <p:spPr/>
        <p:txBody>
          <a:bodyPr/>
          <a:lstStyle/>
          <a:p>
            <a:endParaRPr lang="en-L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C4E0B6-1E9C-4144-AEDB-215670C8E6B0}" type="slidenum">
              <a:rPr lang="en-LK" smtClean="0"/>
              <a:t>‹#›</a:t>
            </a:fld>
            <a:endParaRPr lang="en-LK"/>
          </a:p>
        </p:txBody>
      </p:sp>
    </p:spTree>
    <p:extLst>
      <p:ext uri="{BB962C8B-B14F-4D97-AF65-F5344CB8AC3E}">
        <p14:creationId xmlns:p14="http://schemas.microsoft.com/office/powerpoint/2010/main" val="4201064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5F8A2FB-E33A-2549-B5E4-92E7A6A2CB53}" type="datetimeFigureOut">
              <a:rPr lang="en-LK" smtClean="0"/>
              <a:t>2025-04-27</a:t>
            </a:fld>
            <a:endParaRPr lang="en-LK"/>
          </a:p>
        </p:txBody>
      </p:sp>
      <p:sp>
        <p:nvSpPr>
          <p:cNvPr id="5" name="Footer Placeholder 4"/>
          <p:cNvSpPr>
            <a:spLocks noGrp="1"/>
          </p:cNvSpPr>
          <p:nvPr>
            <p:ph type="ftr" sz="quarter" idx="11"/>
          </p:nvPr>
        </p:nvSpPr>
        <p:spPr/>
        <p:txBody>
          <a:bodyPr/>
          <a:lstStyle/>
          <a:p>
            <a:endParaRPr lang="en-L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C4E0B6-1E9C-4144-AEDB-215670C8E6B0}" type="slidenum">
              <a:rPr lang="en-LK" smtClean="0"/>
              <a:t>‹#›</a:t>
            </a:fld>
            <a:endParaRPr lang="en-LK"/>
          </a:p>
        </p:txBody>
      </p:sp>
    </p:spTree>
    <p:extLst>
      <p:ext uri="{BB962C8B-B14F-4D97-AF65-F5344CB8AC3E}">
        <p14:creationId xmlns:p14="http://schemas.microsoft.com/office/powerpoint/2010/main" val="967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5F8A2FB-E33A-2549-B5E4-92E7A6A2CB53}" type="datetimeFigureOut">
              <a:rPr lang="en-LK" smtClean="0"/>
              <a:t>2025-04-27</a:t>
            </a:fld>
            <a:endParaRPr lang="en-LK"/>
          </a:p>
        </p:txBody>
      </p:sp>
      <p:sp>
        <p:nvSpPr>
          <p:cNvPr id="5" name="Footer Placeholder 4"/>
          <p:cNvSpPr>
            <a:spLocks noGrp="1"/>
          </p:cNvSpPr>
          <p:nvPr>
            <p:ph type="ftr" sz="quarter" idx="11"/>
          </p:nvPr>
        </p:nvSpPr>
        <p:spPr/>
        <p:txBody>
          <a:bodyPr/>
          <a:lstStyle/>
          <a:p>
            <a:endParaRPr lang="en-L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2C4E0B6-1E9C-4144-AEDB-215670C8E6B0}" type="slidenum">
              <a:rPr lang="en-LK" smtClean="0"/>
              <a:t>‹#›</a:t>
            </a:fld>
            <a:endParaRPr lang="en-LK"/>
          </a:p>
        </p:txBody>
      </p:sp>
    </p:spTree>
    <p:extLst>
      <p:ext uri="{BB962C8B-B14F-4D97-AF65-F5344CB8AC3E}">
        <p14:creationId xmlns:p14="http://schemas.microsoft.com/office/powerpoint/2010/main" val="3396692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5F8A2FB-E33A-2549-B5E4-92E7A6A2CB53}" type="datetimeFigureOut">
              <a:rPr lang="en-LK" smtClean="0"/>
              <a:t>2025-04-27</a:t>
            </a:fld>
            <a:endParaRPr lang="en-LK"/>
          </a:p>
        </p:txBody>
      </p:sp>
      <p:sp>
        <p:nvSpPr>
          <p:cNvPr id="5" name="Footer Placeholder 4"/>
          <p:cNvSpPr>
            <a:spLocks noGrp="1"/>
          </p:cNvSpPr>
          <p:nvPr>
            <p:ph type="ftr" sz="quarter" idx="11"/>
          </p:nvPr>
        </p:nvSpPr>
        <p:spPr/>
        <p:txBody>
          <a:bodyPr/>
          <a:lstStyle/>
          <a:p>
            <a:endParaRPr lang="en-L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2C4E0B6-1E9C-4144-AEDB-215670C8E6B0}" type="slidenum">
              <a:rPr lang="en-LK" smtClean="0"/>
              <a:t>‹#›</a:t>
            </a:fld>
            <a:endParaRPr lang="en-LK"/>
          </a:p>
        </p:txBody>
      </p:sp>
    </p:spTree>
    <p:extLst>
      <p:ext uri="{BB962C8B-B14F-4D97-AF65-F5344CB8AC3E}">
        <p14:creationId xmlns:p14="http://schemas.microsoft.com/office/powerpoint/2010/main" val="815172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5F8A2FB-E33A-2549-B5E4-92E7A6A2CB53}" type="datetimeFigureOut">
              <a:rPr lang="en-LK" smtClean="0"/>
              <a:t>2025-04-27</a:t>
            </a:fld>
            <a:endParaRPr lang="en-LK"/>
          </a:p>
        </p:txBody>
      </p:sp>
      <p:sp>
        <p:nvSpPr>
          <p:cNvPr id="6" name="Footer Placeholder 5"/>
          <p:cNvSpPr>
            <a:spLocks noGrp="1"/>
          </p:cNvSpPr>
          <p:nvPr>
            <p:ph type="ftr" sz="quarter" idx="11"/>
          </p:nvPr>
        </p:nvSpPr>
        <p:spPr/>
        <p:txBody>
          <a:bodyPr/>
          <a:lstStyle/>
          <a:p>
            <a:endParaRPr lang="en-LK"/>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2C4E0B6-1E9C-4144-AEDB-215670C8E6B0}" type="slidenum">
              <a:rPr lang="en-LK" smtClean="0"/>
              <a:t>‹#›</a:t>
            </a:fld>
            <a:endParaRPr lang="en-LK"/>
          </a:p>
        </p:txBody>
      </p:sp>
    </p:spTree>
    <p:extLst>
      <p:ext uri="{BB962C8B-B14F-4D97-AF65-F5344CB8AC3E}">
        <p14:creationId xmlns:p14="http://schemas.microsoft.com/office/powerpoint/2010/main" val="1160989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5F8A2FB-E33A-2549-B5E4-92E7A6A2CB53}" type="datetimeFigureOut">
              <a:rPr lang="en-LK" smtClean="0"/>
              <a:t>2025-04-27</a:t>
            </a:fld>
            <a:endParaRPr lang="en-LK"/>
          </a:p>
        </p:txBody>
      </p:sp>
      <p:sp>
        <p:nvSpPr>
          <p:cNvPr id="8" name="Footer Placeholder 7"/>
          <p:cNvSpPr>
            <a:spLocks noGrp="1"/>
          </p:cNvSpPr>
          <p:nvPr>
            <p:ph type="ftr" sz="quarter" idx="11"/>
          </p:nvPr>
        </p:nvSpPr>
        <p:spPr/>
        <p:txBody>
          <a:bodyPr/>
          <a:lstStyle/>
          <a:p>
            <a:endParaRPr lang="en-LK"/>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2C4E0B6-1E9C-4144-AEDB-215670C8E6B0}" type="slidenum">
              <a:rPr lang="en-LK" smtClean="0"/>
              <a:t>‹#›</a:t>
            </a:fld>
            <a:endParaRPr lang="en-LK"/>
          </a:p>
        </p:txBody>
      </p:sp>
    </p:spTree>
    <p:extLst>
      <p:ext uri="{BB962C8B-B14F-4D97-AF65-F5344CB8AC3E}">
        <p14:creationId xmlns:p14="http://schemas.microsoft.com/office/powerpoint/2010/main" val="2309674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5F8A2FB-E33A-2549-B5E4-92E7A6A2CB53}" type="datetimeFigureOut">
              <a:rPr lang="en-LK" smtClean="0"/>
              <a:t>2025-04-27</a:t>
            </a:fld>
            <a:endParaRPr lang="en-LK"/>
          </a:p>
        </p:txBody>
      </p:sp>
      <p:sp>
        <p:nvSpPr>
          <p:cNvPr id="4" name="Footer Placeholder 3"/>
          <p:cNvSpPr>
            <a:spLocks noGrp="1"/>
          </p:cNvSpPr>
          <p:nvPr>
            <p:ph type="ftr" sz="quarter" idx="11"/>
          </p:nvPr>
        </p:nvSpPr>
        <p:spPr/>
        <p:txBody>
          <a:bodyPr/>
          <a:lstStyle/>
          <a:p>
            <a:endParaRPr lang="en-LK"/>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2C4E0B6-1E9C-4144-AEDB-215670C8E6B0}" type="slidenum">
              <a:rPr lang="en-LK" smtClean="0"/>
              <a:t>‹#›</a:t>
            </a:fld>
            <a:endParaRPr lang="en-LK"/>
          </a:p>
        </p:txBody>
      </p:sp>
    </p:spTree>
    <p:extLst>
      <p:ext uri="{BB962C8B-B14F-4D97-AF65-F5344CB8AC3E}">
        <p14:creationId xmlns:p14="http://schemas.microsoft.com/office/powerpoint/2010/main" val="1147859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8A2FB-E33A-2549-B5E4-92E7A6A2CB53}" type="datetimeFigureOut">
              <a:rPr lang="en-LK" smtClean="0"/>
              <a:t>2025-04-27</a:t>
            </a:fld>
            <a:endParaRPr lang="en-LK"/>
          </a:p>
        </p:txBody>
      </p:sp>
      <p:sp>
        <p:nvSpPr>
          <p:cNvPr id="3" name="Footer Placeholder 2"/>
          <p:cNvSpPr>
            <a:spLocks noGrp="1"/>
          </p:cNvSpPr>
          <p:nvPr>
            <p:ph type="ftr" sz="quarter" idx="11"/>
          </p:nvPr>
        </p:nvSpPr>
        <p:spPr/>
        <p:txBody>
          <a:bodyPr/>
          <a:lstStyle/>
          <a:p>
            <a:endParaRPr lang="en-LK"/>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2C4E0B6-1E9C-4144-AEDB-215670C8E6B0}" type="slidenum">
              <a:rPr lang="en-LK" smtClean="0"/>
              <a:t>‹#›</a:t>
            </a:fld>
            <a:endParaRPr lang="en-LK"/>
          </a:p>
        </p:txBody>
      </p:sp>
    </p:spTree>
    <p:extLst>
      <p:ext uri="{BB962C8B-B14F-4D97-AF65-F5344CB8AC3E}">
        <p14:creationId xmlns:p14="http://schemas.microsoft.com/office/powerpoint/2010/main" val="3594758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5F8A2FB-E33A-2549-B5E4-92E7A6A2CB53}" type="datetimeFigureOut">
              <a:rPr lang="en-LK" smtClean="0"/>
              <a:t>2025-04-27</a:t>
            </a:fld>
            <a:endParaRPr lang="en-LK"/>
          </a:p>
        </p:txBody>
      </p:sp>
      <p:sp>
        <p:nvSpPr>
          <p:cNvPr id="6" name="Footer Placeholder 5"/>
          <p:cNvSpPr>
            <a:spLocks noGrp="1"/>
          </p:cNvSpPr>
          <p:nvPr>
            <p:ph type="ftr" sz="quarter" idx="11"/>
          </p:nvPr>
        </p:nvSpPr>
        <p:spPr/>
        <p:txBody>
          <a:bodyPr/>
          <a:lstStyle/>
          <a:p>
            <a:endParaRPr lang="en-LK"/>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2C4E0B6-1E9C-4144-AEDB-215670C8E6B0}" type="slidenum">
              <a:rPr lang="en-LK" smtClean="0"/>
              <a:t>‹#›</a:t>
            </a:fld>
            <a:endParaRPr lang="en-LK"/>
          </a:p>
        </p:txBody>
      </p:sp>
    </p:spTree>
    <p:extLst>
      <p:ext uri="{BB962C8B-B14F-4D97-AF65-F5344CB8AC3E}">
        <p14:creationId xmlns:p14="http://schemas.microsoft.com/office/powerpoint/2010/main" val="1042184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5F8A2FB-E33A-2549-B5E4-92E7A6A2CB53}" type="datetimeFigureOut">
              <a:rPr lang="en-LK" smtClean="0"/>
              <a:t>2025-04-27</a:t>
            </a:fld>
            <a:endParaRPr lang="en-LK"/>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2C4E0B6-1E9C-4144-AEDB-215670C8E6B0}" type="slidenum">
              <a:rPr lang="en-LK" smtClean="0"/>
              <a:t>‹#›</a:t>
            </a:fld>
            <a:endParaRPr lang="en-LK"/>
          </a:p>
        </p:txBody>
      </p:sp>
    </p:spTree>
    <p:extLst>
      <p:ext uri="{BB962C8B-B14F-4D97-AF65-F5344CB8AC3E}">
        <p14:creationId xmlns:p14="http://schemas.microsoft.com/office/powerpoint/2010/main" val="3142410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5F8A2FB-E33A-2549-B5E4-92E7A6A2CB53}" type="datetimeFigureOut">
              <a:rPr lang="en-LK" smtClean="0"/>
              <a:t>2025-04-27</a:t>
            </a:fld>
            <a:endParaRPr lang="en-LK"/>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LK"/>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2C4E0B6-1E9C-4144-AEDB-215670C8E6B0}" type="slidenum">
              <a:rPr lang="en-LK" smtClean="0"/>
              <a:t>‹#›</a:t>
            </a:fld>
            <a:endParaRPr lang="en-LK"/>
          </a:p>
        </p:txBody>
      </p:sp>
    </p:spTree>
    <p:extLst>
      <p:ext uri="{BB962C8B-B14F-4D97-AF65-F5344CB8AC3E}">
        <p14:creationId xmlns:p14="http://schemas.microsoft.com/office/powerpoint/2010/main" val="1085688730"/>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 id="2147484013" r:id="rId13"/>
    <p:sldLayoutId id="2147484014" r:id="rId14"/>
    <p:sldLayoutId id="2147484015" r:id="rId15"/>
    <p:sldLayoutId id="214748401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emerald.com/insight/content/doi/10.1108/ijoa-08-2023-3946/full/pdf?title=the-gig-verse-building-a-sustainable-future" TargetMode="External"/><Relationship Id="rId3" Type="http://schemas.openxmlformats.org/officeDocument/2006/relationships/hyperlink" Target="https://careerfoundry.com/en/blog/web-%20%20development/what-is-css/" TargetMode="External"/><Relationship Id="rId7" Type="http://schemas.openxmlformats.org/officeDocument/2006/relationships/hyperlink" Target="https://developer.mozilla.org/en-US/docs/Learn_web_development/Howto/Tools_and_setup/What_software_do_I_nee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browserstack.com/guide/javascript-web-development" TargetMode="External"/><Relationship Id="rId5" Type="http://schemas.openxmlformats.org/officeDocument/2006/relationships/hyperlink" Target="https://www.researchgate.net/publication/330683831_European_legal_framework_for_digital_labour_platforms" TargetMode="External"/><Relationship Id="rId4" Type="http://schemas.openxmlformats.org/officeDocument/2006/relationships/hyperlink" Target="https://appmaster.io/blog/html-website-developmen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2.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3127-9E59-DDE6-18D1-DEC37EA247C4}"/>
              </a:ext>
            </a:extLst>
          </p:cNvPr>
          <p:cNvSpPr>
            <a:spLocks noGrp="1"/>
          </p:cNvSpPr>
          <p:nvPr>
            <p:ph type="ctrTitle"/>
          </p:nvPr>
        </p:nvSpPr>
        <p:spPr>
          <a:xfrm>
            <a:off x="1030347" y="752601"/>
            <a:ext cx="10304299" cy="5734696"/>
          </a:xfrm>
        </p:spPr>
        <p:txBody>
          <a:bodyPr>
            <a:normAutofit fontScale="90000"/>
          </a:bodyPr>
          <a:lstStyle/>
          <a:p>
            <a:pPr algn="ctr"/>
            <a:r>
              <a:rPr lang="en-GB" sz="3600" b="1" dirty="0">
                <a:solidFill>
                  <a:schemeClr val="tx1"/>
                </a:solidFill>
                <a:effectLst/>
                <a:latin typeface="Rockwell" panose="02060603020205020403" pitchFamily="18" charset="77"/>
              </a:rPr>
              <a:t>MSc Information Technology</a:t>
            </a:r>
            <a:br>
              <a:rPr lang="en-GB" sz="3600" b="1" dirty="0">
                <a:solidFill>
                  <a:schemeClr val="tx1"/>
                </a:solidFill>
                <a:effectLst/>
                <a:latin typeface="Rockwell" panose="02060603020205020403" pitchFamily="18" charset="77"/>
              </a:rPr>
            </a:br>
            <a:br>
              <a:rPr lang="en-GB" sz="3600" b="1" dirty="0">
                <a:solidFill>
                  <a:schemeClr val="tx1"/>
                </a:solidFill>
                <a:effectLst/>
                <a:latin typeface="Rockwell" panose="02060603020205020403" pitchFamily="18" charset="77"/>
              </a:rPr>
            </a:br>
            <a:r>
              <a:rPr lang="en-GB" sz="3600" b="1" dirty="0">
                <a:solidFill>
                  <a:schemeClr val="tx1"/>
                </a:solidFill>
                <a:latin typeface="Rockwell" panose="02060603020205020403" pitchFamily="18" charset="77"/>
              </a:rPr>
              <a:t>7SENG013C.Y </a:t>
            </a:r>
            <a:r>
              <a:rPr lang="en-GB" sz="3600" b="1" dirty="0">
                <a:solidFill>
                  <a:schemeClr val="tx1"/>
                </a:solidFill>
                <a:effectLst/>
                <a:latin typeface="Rockwell" panose="02060603020205020403" pitchFamily="18" charset="77"/>
              </a:rPr>
              <a:t>Software Development Project </a:t>
            </a:r>
            <a:br>
              <a:rPr lang="en-GB" sz="3600" b="1" dirty="0">
                <a:solidFill>
                  <a:schemeClr val="tx1"/>
                </a:solidFill>
                <a:effectLst/>
                <a:latin typeface="Rockwell" panose="02060603020205020403" pitchFamily="18" charset="77"/>
              </a:rPr>
            </a:br>
            <a:br>
              <a:rPr lang="en-GB" sz="3200" b="1" dirty="0">
                <a:solidFill>
                  <a:schemeClr val="tx1"/>
                </a:solidFill>
                <a:effectLst/>
                <a:latin typeface="Rockwell" panose="02060603020205020403" pitchFamily="18" charset="77"/>
              </a:rPr>
            </a:br>
            <a:r>
              <a:rPr lang="en-GB" sz="3600" dirty="0">
                <a:solidFill>
                  <a:schemeClr val="tx1"/>
                </a:solidFill>
                <a:latin typeface="Rockwell" panose="02060603020205020403" pitchFamily="18" charset="77"/>
              </a:rPr>
              <a:t>Gig Work Marketplace Software Project </a:t>
            </a:r>
            <a:br>
              <a:rPr lang="en-GB" sz="3200" b="1" dirty="0">
                <a:solidFill>
                  <a:schemeClr val="tx1"/>
                </a:solidFill>
                <a:effectLst/>
                <a:latin typeface="Rockwell" panose="02060603020205020403" pitchFamily="18" charset="77"/>
              </a:rPr>
            </a:br>
            <a:br>
              <a:rPr lang="en-GB" sz="3200" b="1" dirty="0">
                <a:solidFill>
                  <a:schemeClr val="tx1"/>
                </a:solidFill>
                <a:effectLst/>
                <a:latin typeface="Rockwell" panose="02060603020205020403" pitchFamily="18" charset="77"/>
              </a:rPr>
            </a:br>
            <a:br>
              <a:rPr lang="en-GB" sz="1400" dirty="0">
                <a:solidFill>
                  <a:schemeClr val="tx1"/>
                </a:solidFill>
                <a:effectLst/>
                <a:latin typeface="Helvetica" pitchFamily="2" charset="0"/>
              </a:rPr>
            </a:br>
            <a:r>
              <a:rPr lang="en-GB" sz="2200" b="1" dirty="0">
                <a:solidFill>
                  <a:schemeClr val="tx1"/>
                </a:solidFill>
                <a:effectLst/>
                <a:latin typeface="Rockwell" panose="02060603020205020403" pitchFamily="18" charset="77"/>
              </a:rPr>
              <a:t>Student: </a:t>
            </a:r>
            <a:r>
              <a:rPr lang="en-GB" sz="2200" dirty="0">
                <a:solidFill>
                  <a:schemeClr val="tx1"/>
                </a:solidFill>
                <a:effectLst/>
                <a:latin typeface="Rockwell" panose="02060603020205020403" pitchFamily="18" charset="77"/>
              </a:rPr>
              <a:t>Ms. </a:t>
            </a:r>
            <a:r>
              <a:rPr lang="en-GB" sz="2200" dirty="0" err="1">
                <a:solidFill>
                  <a:schemeClr val="tx1"/>
                </a:solidFill>
                <a:effectLst/>
                <a:latin typeface="Rockwell" panose="02060603020205020403" pitchFamily="18" charset="77"/>
              </a:rPr>
              <a:t>Poddiwela</a:t>
            </a:r>
            <a:r>
              <a:rPr lang="en-GB" sz="2200" dirty="0">
                <a:solidFill>
                  <a:schemeClr val="tx1"/>
                </a:solidFill>
                <a:effectLst/>
                <a:latin typeface="Rockwell" panose="02060603020205020403" pitchFamily="18" charset="77"/>
              </a:rPr>
              <a:t> Keerthirathna (20274450) </a:t>
            </a:r>
            <a:br>
              <a:rPr lang="en-GB" sz="2200" dirty="0">
                <a:solidFill>
                  <a:schemeClr val="tx1"/>
                </a:solidFill>
                <a:effectLst/>
                <a:latin typeface="Rockwell" panose="02060603020205020403" pitchFamily="18" charset="77"/>
              </a:rPr>
            </a:br>
            <a:br>
              <a:rPr lang="en-GB" sz="2200" dirty="0">
                <a:solidFill>
                  <a:schemeClr val="tx1"/>
                </a:solidFill>
                <a:effectLst/>
                <a:latin typeface="Rockwell" panose="02060603020205020403" pitchFamily="18" charset="77"/>
              </a:rPr>
            </a:br>
            <a:r>
              <a:rPr lang="en-GB" sz="2200" dirty="0">
                <a:solidFill>
                  <a:schemeClr val="tx1"/>
                </a:solidFill>
                <a:effectLst/>
                <a:latin typeface="Rockwell" panose="02060603020205020403" pitchFamily="18" charset="77"/>
              </a:rPr>
              <a:t>2023/24</a:t>
            </a:r>
            <a:br>
              <a:rPr lang="en-GB" sz="2200" dirty="0">
                <a:solidFill>
                  <a:schemeClr val="tx1"/>
                </a:solidFill>
                <a:effectLst/>
                <a:latin typeface="Rockwell" panose="02060603020205020403" pitchFamily="18" charset="77"/>
              </a:rPr>
            </a:br>
            <a:br>
              <a:rPr lang="en-GB" sz="2200" dirty="0">
                <a:solidFill>
                  <a:schemeClr val="tx1"/>
                </a:solidFill>
                <a:effectLst/>
                <a:latin typeface="Rockwell" panose="02060603020205020403" pitchFamily="18" charset="77"/>
              </a:rPr>
            </a:br>
            <a:r>
              <a:rPr lang="en-GB" sz="2200" b="1" dirty="0">
                <a:solidFill>
                  <a:schemeClr val="tx1"/>
                </a:solidFill>
                <a:effectLst/>
                <a:latin typeface="Rockwell" panose="02060603020205020403" pitchFamily="18" charset="77"/>
              </a:rPr>
              <a:t>Supervisor: </a:t>
            </a:r>
            <a:r>
              <a:rPr lang="en-GB" sz="2200" dirty="0">
                <a:solidFill>
                  <a:schemeClr val="tx1"/>
                </a:solidFill>
                <a:effectLst/>
                <a:latin typeface="Rockwell" panose="02060603020205020403" pitchFamily="18" charset="77"/>
              </a:rPr>
              <a:t>Ms. </a:t>
            </a:r>
            <a:r>
              <a:rPr lang="en-GB" sz="2200" dirty="0" err="1">
                <a:solidFill>
                  <a:schemeClr val="tx1"/>
                </a:solidFill>
                <a:effectLst/>
                <a:latin typeface="Rockwell" panose="02060603020205020403" pitchFamily="18" charset="77"/>
              </a:rPr>
              <a:t>Dileeka</a:t>
            </a:r>
            <a:r>
              <a:rPr lang="en-GB" sz="2200" dirty="0">
                <a:solidFill>
                  <a:schemeClr val="tx1"/>
                </a:solidFill>
                <a:effectLst/>
                <a:latin typeface="Rockwell" panose="02060603020205020403" pitchFamily="18" charset="77"/>
              </a:rPr>
              <a:t> </a:t>
            </a:r>
            <a:r>
              <a:rPr lang="en-GB" sz="2200" dirty="0" err="1">
                <a:solidFill>
                  <a:schemeClr val="tx1"/>
                </a:solidFill>
                <a:effectLst/>
                <a:latin typeface="Rockwell" panose="02060603020205020403" pitchFamily="18" charset="77"/>
              </a:rPr>
              <a:t>Alwis</a:t>
            </a:r>
            <a:br>
              <a:rPr lang="en-GB" sz="2200" dirty="0">
                <a:solidFill>
                  <a:schemeClr val="tx1"/>
                </a:solidFill>
                <a:effectLst/>
                <a:latin typeface="Rockwell" panose="02060603020205020403" pitchFamily="18" charset="77"/>
              </a:rPr>
            </a:br>
            <a:br>
              <a:rPr lang="en-GB" sz="1400" dirty="0">
                <a:solidFill>
                  <a:schemeClr val="tx1"/>
                </a:solidFill>
                <a:effectLst/>
                <a:latin typeface="Helvetica" pitchFamily="2" charset="0"/>
              </a:rPr>
            </a:br>
            <a:br>
              <a:rPr lang="en-GB" sz="1400" dirty="0">
                <a:solidFill>
                  <a:schemeClr val="tx1"/>
                </a:solidFill>
                <a:effectLst/>
                <a:latin typeface="Helvetica" pitchFamily="2" charset="0"/>
              </a:rPr>
            </a:br>
            <a:r>
              <a:rPr lang="en-GB" sz="1800" dirty="0">
                <a:solidFill>
                  <a:schemeClr val="tx1"/>
                </a:solidFill>
                <a:effectLst/>
                <a:latin typeface="Rockwell" panose="02060603020205020403" pitchFamily="18" charset="77"/>
              </a:rPr>
              <a:t>School of Computer Science &amp; Engineering </a:t>
            </a:r>
            <a:br>
              <a:rPr lang="en-GB" sz="1800" dirty="0">
                <a:solidFill>
                  <a:schemeClr val="tx1"/>
                </a:solidFill>
                <a:effectLst/>
                <a:latin typeface="Rockwell" panose="02060603020205020403" pitchFamily="18" charset="77"/>
              </a:rPr>
            </a:br>
            <a:r>
              <a:rPr lang="en-GB" sz="1800" dirty="0">
                <a:solidFill>
                  <a:schemeClr val="tx1"/>
                </a:solidFill>
                <a:effectLst/>
                <a:latin typeface="Rockwell" panose="02060603020205020403" pitchFamily="18" charset="77"/>
              </a:rPr>
              <a:t>University of Westminster </a:t>
            </a:r>
            <a:endParaRPr lang="en-GB" sz="1400" dirty="0">
              <a:solidFill>
                <a:schemeClr val="tx1"/>
              </a:solidFill>
              <a:effectLst/>
              <a:latin typeface="Rockwell" panose="02060603020205020403" pitchFamily="18" charset="77"/>
            </a:endParaRPr>
          </a:p>
        </p:txBody>
      </p:sp>
    </p:spTree>
    <p:extLst>
      <p:ext uri="{BB962C8B-B14F-4D97-AF65-F5344CB8AC3E}">
        <p14:creationId xmlns:p14="http://schemas.microsoft.com/office/powerpoint/2010/main" val="3136587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A5758-4FF2-7585-F1AB-2EF5E78DEE78}"/>
              </a:ext>
            </a:extLst>
          </p:cNvPr>
          <p:cNvSpPr>
            <a:spLocks noGrp="1"/>
          </p:cNvSpPr>
          <p:nvPr>
            <p:ph type="title"/>
          </p:nvPr>
        </p:nvSpPr>
        <p:spPr/>
        <p:txBody>
          <a:bodyPr/>
          <a:lstStyle/>
          <a:p>
            <a:r>
              <a:rPr lang="en-GB" dirty="0">
                <a:solidFill>
                  <a:srgbClr val="00000A"/>
                </a:solidFill>
                <a:effectLst/>
                <a:latin typeface="Helvetica" pitchFamily="2" charset="0"/>
              </a:rPr>
              <a:t>Implementation Issues</a:t>
            </a:r>
            <a:endParaRPr lang="en-LK" dirty="0"/>
          </a:p>
        </p:txBody>
      </p:sp>
      <p:sp>
        <p:nvSpPr>
          <p:cNvPr id="3" name="Content Placeholder 2">
            <a:extLst>
              <a:ext uri="{FF2B5EF4-FFF2-40B4-BE49-F238E27FC236}">
                <a16:creationId xmlns:a16="http://schemas.microsoft.com/office/drawing/2014/main" id="{438E7F61-591E-C981-C70C-DE6A06851E04}"/>
              </a:ext>
            </a:extLst>
          </p:cNvPr>
          <p:cNvSpPr>
            <a:spLocks noGrp="1"/>
          </p:cNvSpPr>
          <p:nvPr>
            <p:ph idx="1"/>
          </p:nvPr>
        </p:nvSpPr>
        <p:spPr/>
        <p:txBody>
          <a:bodyPr/>
          <a:lstStyle/>
          <a:p>
            <a:r>
              <a:rPr lang="en-GB" dirty="0">
                <a:solidFill>
                  <a:srgbClr val="00000A"/>
                </a:solidFill>
                <a:effectLst/>
                <a:latin typeface="Helvetica" pitchFamily="2" charset="0"/>
              </a:rPr>
              <a:t>Issue 1</a:t>
            </a:r>
            <a:r>
              <a:rPr lang="en-GB" dirty="0">
                <a:solidFill>
                  <a:srgbClr val="00000A"/>
                </a:solidFill>
                <a:latin typeface="Helvetica" pitchFamily="2" charset="0"/>
              </a:rPr>
              <a:t> - </a:t>
            </a:r>
            <a:r>
              <a:rPr lang="en-GB" sz="1800" dirty="0">
                <a:solidFill>
                  <a:srgbClr val="00000A"/>
                </a:solidFill>
                <a:effectLst/>
                <a:latin typeface="Arial" panose="020B0604020202020204" pitchFamily="34" charset="0"/>
                <a:ea typeface="WenQuanYi Micro Hei"/>
                <a:cs typeface="Mangal" panose="02040503050203030202" pitchFamily="18" charset="0"/>
              </a:rPr>
              <a:t>Choosing frontend and backend development tools. </a:t>
            </a:r>
            <a:endParaRPr lang="en-GB" dirty="0">
              <a:solidFill>
                <a:srgbClr val="00000A"/>
              </a:solidFill>
              <a:effectLst/>
              <a:latin typeface="Helvetica" pitchFamily="2" charset="0"/>
            </a:endParaRPr>
          </a:p>
          <a:p>
            <a:r>
              <a:rPr lang="en-GB" dirty="0">
                <a:solidFill>
                  <a:srgbClr val="00000A"/>
                </a:solidFill>
                <a:effectLst/>
                <a:latin typeface="Helvetica" pitchFamily="2" charset="0"/>
              </a:rPr>
              <a:t>Issue 2 - </a:t>
            </a:r>
            <a:r>
              <a:rPr lang="en-GB" sz="1800" dirty="0">
                <a:solidFill>
                  <a:srgbClr val="00000A"/>
                </a:solidFill>
                <a:effectLst/>
                <a:latin typeface="Arial" panose="020B0604020202020204" pitchFamily="34" charset="0"/>
                <a:ea typeface="WenQuanYi Micro Hei"/>
                <a:cs typeface="Mangal" panose="02040503050203030202" pitchFamily="18" charset="0"/>
              </a:rPr>
              <a:t>Protecting user data from unauthorized access. </a:t>
            </a:r>
            <a:endParaRPr lang="en-GB" dirty="0">
              <a:solidFill>
                <a:srgbClr val="00000A"/>
              </a:solidFill>
              <a:effectLst/>
              <a:latin typeface="Helvetica" pitchFamily="2" charset="0"/>
            </a:endParaRPr>
          </a:p>
          <a:p>
            <a:r>
              <a:rPr lang="en-GB" dirty="0">
                <a:solidFill>
                  <a:srgbClr val="00000A"/>
                </a:solidFill>
                <a:effectLst/>
                <a:latin typeface="Helvetica" pitchFamily="2" charset="0"/>
              </a:rPr>
              <a:t>Issue 3 - </a:t>
            </a:r>
            <a:r>
              <a:rPr lang="en-GB" sz="1800" dirty="0">
                <a:solidFill>
                  <a:srgbClr val="00000A"/>
                </a:solidFill>
                <a:effectLst/>
                <a:latin typeface="Arial" panose="020B0604020202020204" pitchFamily="34" charset="0"/>
                <a:ea typeface="WenQuanYi Micro Hei"/>
                <a:cs typeface="Lohit Devanagari"/>
              </a:rPr>
              <a:t>Designing a responsive and user-friendly client interface.</a:t>
            </a:r>
          </a:p>
          <a:p>
            <a:r>
              <a:rPr lang="en-GB" dirty="0">
                <a:solidFill>
                  <a:srgbClr val="00000A"/>
                </a:solidFill>
                <a:effectLst/>
                <a:latin typeface="Helvetica" pitchFamily="2" charset="0"/>
              </a:rPr>
              <a:t>Issue 4 - </a:t>
            </a:r>
            <a:r>
              <a:rPr lang="en-GB" sz="1800" dirty="0">
                <a:solidFill>
                  <a:srgbClr val="00000A"/>
                </a:solidFill>
                <a:effectLst/>
                <a:latin typeface="Arial" panose="020B0604020202020204" pitchFamily="34" charset="0"/>
                <a:ea typeface="WenQuanYi Micro Hei"/>
                <a:cs typeface="Lohit Devanagari"/>
              </a:rPr>
              <a:t>Implementing messaging capabilities.</a:t>
            </a:r>
          </a:p>
          <a:p>
            <a:r>
              <a:rPr lang="en-GB" dirty="0">
                <a:solidFill>
                  <a:srgbClr val="00000A"/>
                </a:solidFill>
                <a:effectLst/>
                <a:latin typeface="Helvetica" pitchFamily="2" charset="0"/>
              </a:rPr>
              <a:t>Issue 5 - </a:t>
            </a:r>
            <a:r>
              <a:rPr lang="en-GB" sz="1800" dirty="0">
                <a:solidFill>
                  <a:srgbClr val="00000A"/>
                </a:solidFill>
                <a:effectLst/>
                <a:latin typeface="Arial" panose="020B0604020202020204" pitchFamily="34" charset="0"/>
                <a:ea typeface="WenQuanYi Micro Hei"/>
                <a:cs typeface="Lohit Devanagari"/>
              </a:rPr>
              <a:t>Implementing a rating system </a:t>
            </a:r>
          </a:p>
          <a:p>
            <a:endParaRPr lang="en-GB" dirty="0">
              <a:solidFill>
                <a:srgbClr val="00000A"/>
              </a:solidFill>
              <a:effectLst/>
              <a:latin typeface="Helvetica" pitchFamily="2" charset="0"/>
            </a:endParaRPr>
          </a:p>
          <a:p>
            <a:endParaRPr lang="en-GB" sz="1800" dirty="0">
              <a:solidFill>
                <a:srgbClr val="00000A"/>
              </a:solidFill>
              <a:effectLst/>
              <a:latin typeface="Arial" panose="020B0604020202020204" pitchFamily="34" charset="0"/>
              <a:ea typeface="WenQuanYi Micro Hei"/>
              <a:cs typeface="Lohit Devanagari"/>
            </a:endParaRPr>
          </a:p>
          <a:p>
            <a:endParaRPr lang="en-GB" dirty="0">
              <a:solidFill>
                <a:srgbClr val="00000A"/>
              </a:solidFill>
              <a:effectLst/>
              <a:latin typeface="Helvetica" pitchFamily="2" charset="0"/>
            </a:endParaRPr>
          </a:p>
          <a:p>
            <a:endParaRPr lang="en-LK" dirty="0"/>
          </a:p>
        </p:txBody>
      </p:sp>
    </p:spTree>
    <p:extLst>
      <p:ext uri="{BB962C8B-B14F-4D97-AF65-F5344CB8AC3E}">
        <p14:creationId xmlns:p14="http://schemas.microsoft.com/office/powerpoint/2010/main" val="1091127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BAA1-5BB8-1E04-7912-26B4AE2F968D}"/>
              </a:ext>
            </a:extLst>
          </p:cNvPr>
          <p:cNvSpPr>
            <a:spLocks noGrp="1"/>
          </p:cNvSpPr>
          <p:nvPr>
            <p:ph type="title"/>
          </p:nvPr>
        </p:nvSpPr>
        <p:spPr/>
        <p:txBody>
          <a:bodyPr/>
          <a:lstStyle/>
          <a:p>
            <a:r>
              <a:rPr lang="en-LK" dirty="0">
                <a:solidFill>
                  <a:srgbClr val="00000A"/>
                </a:solidFill>
                <a:latin typeface="Helvetica" pitchFamily="2" charset="0"/>
              </a:rPr>
              <a:t>Application</a:t>
            </a:r>
            <a:r>
              <a:rPr lang="en-LK" dirty="0"/>
              <a:t> </a:t>
            </a:r>
            <a:r>
              <a:rPr lang="en-LK" dirty="0">
                <a:solidFill>
                  <a:srgbClr val="00000A"/>
                </a:solidFill>
                <a:latin typeface="Helvetica" pitchFamily="2" charset="0"/>
              </a:rPr>
              <a:t>Demonstration</a:t>
            </a:r>
          </a:p>
        </p:txBody>
      </p:sp>
      <p:sp>
        <p:nvSpPr>
          <p:cNvPr id="3" name="Content Placeholder 2">
            <a:extLst>
              <a:ext uri="{FF2B5EF4-FFF2-40B4-BE49-F238E27FC236}">
                <a16:creationId xmlns:a16="http://schemas.microsoft.com/office/drawing/2014/main" id="{A4796915-EF9D-1072-C0E8-8EC6665A4957}"/>
              </a:ext>
            </a:extLst>
          </p:cNvPr>
          <p:cNvSpPr>
            <a:spLocks noGrp="1"/>
          </p:cNvSpPr>
          <p:nvPr>
            <p:ph idx="1"/>
          </p:nvPr>
        </p:nvSpPr>
        <p:spPr/>
        <p:txBody>
          <a:bodyPr>
            <a:normAutofit/>
          </a:bodyPr>
          <a:lstStyle/>
          <a:p>
            <a:r>
              <a:rPr lang="en-LK" sz="2400" dirty="0">
                <a:solidFill>
                  <a:srgbClr val="C00000"/>
                </a:solidFill>
              </a:rPr>
              <a:t>Rachel and Kate’s journey on WorkNet.</a:t>
            </a:r>
          </a:p>
        </p:txBody>
      </p:sp>
    </p:spTree>
    <p:extLst>
      <p:ext uri="{BB962C8B-B14F-4D97-AF65-F5344CB8AC3E}">
        <p14:creationId xmlns:p14="http://schemas.microsoft.com/office/powerpoint/2010/main" val="3779354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B5F6A-E972-D8D5-D404-2C8D0870A406}"/>
              </a:ext>
            </a:extLst>
          </p:cNvPr>
          <p:cNvSpPr>
            <a:spLocks noGrp="1"/>
          </p:cNvSpPr>
          <p:nvPr>
            <p:ph type="title"/>
          </p:nvPr>
        </p:nvSpPr>
        <p:spPr/>
        <p:txBody>
          <a:bodyPr/>
          <a:lstStyle/>
          <a:p>
            <a:r>
              <a:rPr lang="en-GB" dirty="0">
                <a:solidFill>
                  <a:srgbClr val="00000A"/>
                </a:solidFill>
                <a:effectLst/>
                <a:latin typeface="Helvetica" pitchFamily="2" charset="0"/>
              </a:rPr>
              <a:t>Conclusion</a:t>
            </a:r>
            <a:endParaRPr lang="en-LK" dirty="0"/>
          </a:p>
        </p:txBody>
      </p:sp>
      <p:sp>
        <p:nvSpPr>
          <p:cNvPr id="3" name="Content Placeholder 2">
            <a:extLst>
              <a:ext uri="{FF2B5EF4-FFF2-40B4-BE49-F238E27FC236}">
                <a16:creationId xmlns:a16="http://schemas.microsoft.com/office/drawing/2014/main" id="{76A13928-55F8-44DE-D77D-D5C3B4554647}"/>
              </a:ext>
            </a:extLst>
          </p:cNvPr>
          <p:cNvSpPr>
            <a:spLocks noGrp="1"/>
          </p:cNvSpPr>
          <p:nvPr>
            <p:ph idx="1"/>
          </p:nvPr>
        </p:nvSpPr>
        <p:spPr/>
        <p:txBody>
          <a:bodyPr/>
          <a:lstStyle/>
          <a:p>
            <a:r>
              <a:rPr lang="en-GB" dirty="0">
                <a:solidFill>
                  <a:srgbClr val="00000A"/>
                </a:solidFill>
                <a:effectLst/>
                <a:latin typeface="Helvetica" pitchFamily="2" charset="0"/>
              </a:rPr>
              <a:t>Seamless, visually appealing and intuitive platform for on-demand job seeking and hiring.</a:t>
            </a:r>
          </a:p>
          <a:p>
            <a:r>
              <a:rPr lang="en-GB" dirty="0">
                <a:solidFill>
                  <a:srgbClr val="00000A"/>
                </a:solidFill>
                <a:latin typeface="Helvetica" pitchFamily="2" charset="0"/>
              </a:rPr>
              <a:t>In-app messaging and notification capabilities for focused communication.</a:t>
            </a:r>
          </a:p>
          <a:p>
            <a:r>
              <a:rPr lang="en-GB" dirty="0">
                <a:solidFill>
                  <a:srgbClr val="00000A"/>
                </a:solidFill>
                <a:effectLst/>
                <a:latin typeface="Helvetica" pitchFamily="2" charset="0"/>
              </a:rPr>
              <a:t>Convenient user journey through enhanced accessibility – job search without logging in, redirecting to login when necessary.</a:t>
            </a:r>
          </a:p>
          <a:p>
            <a:r>
              <a:rPr lang="en-GB" dirty="0">
                <a:solidFill>
                  <a:srgbClr val="00000A"/>
                </a:solidFill>
                <a:latin typeface="Helvetica" pitchFamily="2" charset="0"/>
              </a:rPr>
              <a:t>Rating capabilities to help workers establish their gig work footprint. </a:t>
            </a:r>
            <a:endParaRPr lang="en-GB" dirty="0">
              <a:solidFill>
                <a:srgbClr val="00000A"/>
              </a:solidFill>
              <a:effectLst/>
              <a:latin typeface="Helvetica" pitchFamily="2" charset="0"/>
            </a:endParaRPr>
          </a:p>
          <a:p>
            <a:endParaRPr lang="en-LK" dirty="0"/>
          </a:p>
        </p:txBody>
      </p:sp>
    </p:spTree>
    <p:extLst>
      <p:ext uri="{BB962C8B-B14F-4D97-AF65-F5344CB8AC3E}">
        <p14:creationId xmlns:p14="http://schemas.microsoft.com/office/powerpoint/2010/main" val="1718657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66D3-55E9-E157-9304-6CCFBEE4C0C0}"/>
              </a:ext>
            </a:extLst>
          </p:cNvPr>
          <p:cNvSpPr>
            <a:spLocks noGrp="1"/>
          </p:cNvSpPr>
          <p:nvPr>
            <p:ph type="title"/>
          </p:nvPr>
        </p:nvSpPr>
        <p:spPr/>
        <p:txBody>
          <a:bodyPr/>
          <a:lstStyle/>
          <a:p>
            <a:r>
              <a:rPr lang="en-GB" dirty="0">
                <a:solidFill>
                  <a:srgbClr val="00000A"/>
                </a:solidFill>
                <a:effectLst/>
                <a:latin typeface="Helvetica" pitchFamily="2" charset="0"/>
              </a:rPr>
              <a:t>References</a:t>
            </a:r>
            <a:endParaRPr lang="en-LK" dirty="0"/>
          </a:p>
        </p:txBody>
      </p:sp>
      <p:sp>
        <p:nvSpPr>
          <p:cNvPr id="3" name="Content Placeholder 2">
            <a:extLst>
              <a:ext uri="{FF2B5EF4-FFF2-40B4-BE49-F238E27FC236}">
                <a16:creationId xmlns:a16="http://schemas.microsoft.com/office/drawing/2014/main" id="{226B88B4-6594-7DF0-161F-DBBDCA05F7BF}"/>
              </a:ext>
            </a:extLst>
          </p:cNvPr>
          <p:cNvSpPr>
            <a:spLocks noGrp="1"/>
          </p:cNvSpPr>
          <p:nvPr>
            <p:ph idx="1"/>
          </p:nvPr>
        </p:nvSpPr>
        <p:spPr>
          <a:xfrm>
            <a:off x="2589212" y="1540189"/>
            <a:ext cx="8915400" cy="4960624"/>
          </a:xfrm>
        </p:spPr>
        <p:txBody>
          <a:bodyPr>
            <a:normAutofit fontScale="85000" lnSpcReduction="10000"/>
          </a:bodyPr>
          <a:lstStyle/>
          <a:p>
            <a:r>
              <a:rPr lang="en-LK" dirty="0">
                <a:solidFill>
                  <a:srgbClr val="00000A"/>
                </a:solidFill>
                <a:latin typeface="Helvetica" pitchFamily="2" charset="0"/>
              </a:rPr>
              <a:t>Abramowski, N. (2023). What is CSS? A Beginner's Guide. </a:t>
            </a:r>
            <a:r>
              <a:rPr lang="en-LK" i="1" dirty="0">
                <a:solidFill>
                  <a:srgbClr val="00000A"/>
                </a:solidFill>
                <a:latin typeface="Helvetica" pitchFamily="2" charset="0"/>
              </a:rPr>
              <a:t>CareerFoundry</a:t>
            </a:r>
            <a:r>
              <a:rPr lang="en-LK" dirty="0">
                <a:solidFill>
                  <a:srgbClr val="00000A"/>
                </a:solidFill>
                <a:latin typeface="Helvetica" pitchFamily="2" charset="0"/>
              </a:rPr>
              <a:t>. Available from </a:t>
            </a:r>
            <a:r>
              <a:rPr lang="en-LK" dirty="0">
                <a:solidFill>
                  <a:srgbClr val="00000A"/>
                </a:solidFill>
                <a:latin typeface="Helvetica" pitchFamily="2" charset="0"/>
                <a:hlinkClick r:id="rId3">
                  <a:extLst>
                    <a:ext uri="{A12FA001-AC4F-418D-AE19-62706E023703}">
                      <ahyp:hlinkClr xmlns:ahyp="http://schemas.microsoft.com/office/drawing/2018/hyperlinkcolor" val="tx"/>
                    </a:ext>
                  </a:extLst>
                </a:hlinkClick>
              </a:rPr>
              <a:t>https://careerfoundry.com/en/blog/web-%20%20development/what-is-css/</a:t>
            </a:r>
            <a:r>
              <a:rPr lang="en-LK" dirty="0">
                <a:solidFill>
                  <a:srgbClr val="00000A"/>
                </a:solidFill>
                <a:latin typeface="Helvetica" pitchFamily="2" charset="0"/>
              </a:rPr>
              <a:t> [Accessed 23 March 2025]. </a:t>
            </a:r>
          </a:p>
          <a:p>
            <a:r>
              <a:rPr lang="en-LK" dirty="0">
                <a:solidFill>
                  <a:srgbClr val="00000A"/>
                </a:solidFill>
                <a:latin typeface="Helvetica" pitchFamily="2" charset="0"/>
              </a:rPr>
              <a:t>AppMaster (2023). The Role of HTML in Website Development. </a:t>
            </a:r>
            <a:r>
              <a:rPr lang="en-LK" i="1" dirty="0">
                <a:solidFill>
                  <a:srgbClr val="00000A"/>
                </a:solidFill>
                <a:latin typeface="Helvetica" pitchFamily="2" charset="0"/>
              </a:rPr>
              <a:t>AppMaster</a:t>
            </a:r>
            <a:r>
              <a:rPr lang="en-LK" dirty="0">
                <a:solidFill>
                  <a:srgbClr val="00000A"/>
                </a:solidFill>
                <a:latin typeface="Helvetica" pitchFamily="2" charset="0"/>
              </a:rPr>
              <a:t>. Available from </a:t>
            </a:r>
            <a:r>
              <a:rPr lang="en-LK" dirty="0">
                <a:solidFill>
                  <a:srgbClr val="00000A"/>
                </a:solidFill>
                <a:latin typeface="Helvetica" pitchFamily="2" charset="0"/>
                <a:hlinkClick r:id="rId4">
                  <a:extLst>
                    <a:ext uri="{A12FA001-AC4F-418D-AE19-62706E023703}">
                      <ahyp:hlinkClr xmlns:ahyp="http://schemas.microsoft.com/office/drawing/2018/hyperlinkcolor" val="tx"/>
                    </a:ext>
                  </a:extLst>
                </a:hlinkClick>
              </a:rPr>
              <a:t>https://appmaster.io/blog/html-website-development</a:t>
            </a:r>
            <a:r>
              <a:rPr lang="en-LK" dirty="0">
                <a:solidFill>
                  <a:srgbClr val="00000A"/>
                </a:solidFill>
                <a:latin typeface="Helvetica" pitchFamily="2" charset="0"/>
              </a:rPr>
              <a:t> [Accessed 23 March 2025]. </a:t>
            </a:r>
          </a:p>
          <a:p>
            <a:r>
              <a:rPr lang="en-LK" dirty="0">
                <a:solidFill>
                  <a:srgbClr val="00000A"/>
                </a:solidFill>
                <a:latin typeface="Helvetica" pitchFamily="2" charset="0"/>
              </a:rPr>
              <a:t>De Stefano, V. &amp; Aloisi, A. (2018). </a:t>
            </a:r>
            <a:r>
              <a:rPr lang="en-LK" i="1" dirty="0">
                <a:solidFill>
                  <a:srgbClr val="00000A"/>
                </a:solidFill>
                <a:latin typeface="Helvetica" pitchFamily="2" charset="0"/>
              </a:rPr>
              <a:t>European legal framework for ‘digital labour platforms’. </a:t>
            </a:r>
            <a:r>
              <a:rPr lang="en-LK" dirty="0">
                <a:solidFill>
                  <a:srgbClr val="00000A"/>
                </a:solidFill>
                <a:latin typeface="Helvetica" pitchFamily="2" charset="0"/>
              </a:rPr>
              <a:t>Luxembourg: Publications Office of the European Union. Available from </a:t>
            </a:r>
            <a:r>
              <a:rPr lang="en-LK" dirty="0">
                <a:solidFill>
                  <a:srgbClr val="00000A"/>
                </a:solidFill>
                <a:latin typeface="Helvetica" pitchFamily="2" charset="0"/>
                <a:hlinkClick r:id="rId5">
                  <a:extLst>
                    <a:ext uri="{A12FA001-AC4F-418D-AE19-62706E023703}">
                      <ahyp:hlinkClr xmlns:ahyp="http://schemas.microsoft.com/office/drawing/2018/hyperlinkcolor" val="tx"/>
                    </a:ext>
                  </a:extLst>
                </a:hlinkClick>
              </a:rPr>
              <a:t>https://www.researchgate.net/publication/330683831_European_legal_framework_for_digital_labour_platforms</a:t>
            </a:r>
            <a:r>
              <a:rPr lang="en-LK" dirty="0">
                <a:solidFill>
                  <a:srgbClr val="00000A"/>
                </a:solidFill>
                <a:latin typeface="Helvetica" pitchFamily="2" charset="0"/>
              </a:rPr>
              <a:t> [Accessed 03 February 2025]. </a:t>
            </a:r>
          </a:p>
          <a:p>
            <a:r>
              <a:rPr lang="en-LK" dirty="0">
                <a:solidFill>
                  <a:srgbClr val="00000A"/>
                </a:solidFill>
                <a:latin typeface="Helvetica" pitchFamily="2" charset="0"/>
              </a:rPr>
              <a:t>Joshi, M. (2023). A detailed guide on JavaScript Web Development. </a:t>
            </a:r>
            <a:r>
              <a:rPr lang="en-LK" i="1" dirty="0">
                <a:solidFill>
                  <a:srgbClr val="00000A"/>
                </a:solidFill>
                <a:latin typeface="Helvetica" pitchFamily="2" charset="0"/>
              </a:rPr>
              <a:t>BrowserStack</a:t>
            </a:r>
            <a:r>
              <a:rPr lang="en-LK" dirty="0">
                <a:solidFill>
                  <a:srgbClr val="00000A"/>
                </a:solidFill>
                <a:latin typeface="Helvetica" pitchFamily="2" charset="0"/>
              </a:rPr>
              <a:t>. Available from </a:t>
            </a:r>
            <a:r>
              <a:rPr lang="en-LK" dirty="0">
                <a:solidFill>
                  <a:srgbClr val="00000A"/>
                </a:solidFill>
                <a:latin typeface="Helvetica" pitchFamily="2" charset="0"/>
                <a:hlinkClick r:id="rId6">
                  <a:extLst>
                    <a:ext uri="{A12FA001-AC4F-418D-AE19-62706E023703}">
                      <ahyp:hlinkClr xmlns:ahyp="http://schemas.microsoft.com/office/drawing/2018/hyperlinkcolor" val="tx"/>
                    </a:ext>
                  </a:extLst>
                </a:hlinkClick>
              </a:rPr>
              <a:t>https://www.browserstack.com/guide/javascript-web-development</a:t>
            </a:r>
            <a:r>
              <a:rPr lang="en-LK" dirty="0">
                <a:solidFill>
                  <a:srgbClr val="00000A"/>
                </a:solidFill>
                <a:latin typeface="Helvetica" pitchFamily="2" charset="0"/>
              </a:rPr>
              <a:t> [Accessed 23 March 2025]. </a:t>
            </a:r>
          </a:p>
          <a:p>
            <a:r>
              <a:rPr lang="en-GB" dirty="0">
                <a:solidFill>
                  <a:srgbClr val="00000A"/>
                </a:solidFill>
                <a:latin typeface="Helvetica" pitchFamily="2" charset="0"/>
              </a:rPr>
              <a:t>MDN Web Docs (no date). What software do I need to build a website?. </a:t>
            </a:r>
            <a:r>
              <a:rPr lang="en-GB" i="1" dirty="0">
                <a:solidFill>
                  <a:srgbClr val="00000A"/>
                </a:solidFill>
                <a:latin typeface="Helvetica" pitchFamily="2" charset="0"/>
              </a:rPr>
              <a:t>MDN Web Docs</a:t>
            </a:r>
            <a:r>
              <a:rPr lang="en-GB" dirty="0">
                <a:solidFill>
                  <a:srgbClr val="00000A"/>
                </a:solidFill>
                <a:latin typeface="Helvetica" pitchFamily="2" charset="0"/>
              </a:rPr>
              <a:t>. Available from </a:t>
            </a:r>
            <a:r>
              <a:rPr lang="en-GB" dirty="0">
                <a:solidFill>
                  <a:srgbClr val="00000A"/>
                </a:solidFill>
                <a:latin typeface="Helvetica" pitchFamily="2" charset="0"/>
                <a:hlinkClick r:id="rId7">
                  <a:extLst>
                    <a:ext uri="{A12FA001-AC4F-418D-AE19-62706E023703}">
                      <ahyp:hlinkClr xmlns:ahyp="http://schemas.microsoft.com/office/drawing/2018/hyperlinkcolor" val="tx"/>
                    </a:ext>
                  </a:extLst>
                </a:hlinkClick>
              </a:rPr>
              <a:t>https://developer.mozilla.org/en-US/docs/Learn_web_development/Howto/Tools_and_setup/What_software_do_I_need</a:t>
            </a:r>
            <a:r>
              <a:rPr lang="en-GB" dirty="0">
                <a:solidFill>
                  <a:srgbClr val="00000A"/>
                </a:solidFill>
                <a:latin typeface="Helvetica" pitchFamily="2" charset="0"/>
              </a:rPr>
              <a:t> [Accessed 16 February 2025].</a:t>
            </a:r>
            <a:endParaRPr lang="en-LK" dirty="0">
              <a:solidFill>
                <a:srgbClr val="00000A"/>
              </a:solidFill>
              <a:latin typeface="Helvetica" pitchFamily="2" charset="0"/>
            </a:endParaRPr>
          </a:p>
          <a:p>
            <a:r>
              <a:rPr lang="en-LK" dirty="0">
                <a:solidFill>
                  <a:srgbClr val="00000A"/>
                </a:solidFill>
                <a:latin typeface="Helvetica" pitchFamily="2" charset="0"/>
              </a:rPr>
              <a:t>Ray, B., Sengupta, A. and Varma, A. (2024). The gig verse: building a sustainable future. </a:t>
            </a:r>
            <a:r>
              <a:rPr lang="en-LK" i="1" dirty="0">
                <a:solidFill>
                  <a:srgbClr val="00000A"/>
                </a:solidFill>
                <a:latin typeface="Helvetica" pitchFamily="2" charset="0"/>
              </a:rPr>
              <a:t>International Journal of Organizational Analysis</a:t>
            </a:r>
            <a:r>
              <a:rPr lang="en-LK" dirty="0">
                <a:solidFill>
                  <a:srgbClr val="00000A"/>
                </a:solidFill>
                <a:latin typeface="Helvetica" pitchFamily="2" charset="0"/>
              </a:rPr>
              <a:t>, 32 (</a:t>
            </a:r>
            <a:r>
              <a:rPr lang="en-LK" i="1" dirty="0">
                <a:solidFill>
                  <a:srgbClr val="00000A"/>
                </a:solidFill>
                <a:latin typeface="Helvetica" pitchFamily="2" charset="0"/>
              </a:rPr>
              <a:t>10</a:t>
            </a:r>
            <a:r>
              <a:rPr lang="en-LK" dirty="0">
                <a:solidFill>
                  <a:srgbClr val="00000A"/>
                </a:solidFill>
                <a:latin typeface="Helvetica" pitchFamily="2" charset="0"/>
              </a:rPr>
              <a:t>), 2275-2298. Available from </a:t>
            </a:r>
            <a:r>
              <a:rPr lang="en-LK" dirty="0">
                <a:solidFill>
                  <a:srgbClr val="00000A"/>
                </a:solidFill>
                <a:latin typeface="Helvetica" pitchFamily="2" charset="0"/>
                <a:hlinkClick r:id="rId8">
                  <a:extLst>
                    <a:ext uri="{A12FA001-AC4F-418D-AE19-62706E023703}">
                      <ahyp:hlinkClr xmlns:ahyp="http://schemas.microsoft.com/office/drawing/2018/hyperlinkcolor" val="tx"/>
                    </a:ext>
                  </a:extLst>
                </a:hlinkClick>
              </a:rPr>
              <a:t>https://www.emerald.com/insight/content/doi/10.1108/ijoa-08-2023-3946/full/pdf?title=the-gig-verse-building-a-sustainable-future</a:t>
            </a:r>
            <a:r>
              <a:rPr lang="en-LK" dirty="0">
                <a:solidFill>
                  <a:srgbClr val="00000A"/>
                </a:solidFill>
                <a:latin typeface="Helvetica" pitchFamily="2" charset="0"/>
              </a:rPr>
              <a:t> [Accessed 26 January 2025]. </a:t>
            </a:r>
          </a:p>
          <a:p>
            <a:endParaRPr lang="en-LK" dirty="0">
              <a:solidFill>
                <a:srgbClr val="00000A"/>
              </a:solidFill>
              <a:latin typeface="Helvetica" pitchFamily="2" charset="0"/>
            </a:endParaRPr>
          </a:p>
          <a:p>
            <a:endParaRPr lang="en-GB" dirty="0">
              <a:solidFill>
                <a:srgbClr val="00000A"/>
              </a:solidFill>
              <a:effectLst/>
              <a:latin typeface="Helvetica" pitchFamily="2" charset="0"/>
            </a:endParaRPr>
          </a:p>
          <a:p>
            <a:endParaRPr lang="en-LK" dirty="0"/>
          </a:p>
        </p:txBody>
      </p:sp>
    </p:spTree>
    <p:extLst>
      <p:ext uri="{BB962C8B-B14F-4D97-AF65-F5344CB8AC3E}">
        <p14:creationId xmlns:p14="http://schemas.microsoft.com/office/powerpoint/2010/main" val="2973004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18421-9EC6-41E3-A2D9-23AF6BE02623}"/>
              </a:ext>
            </a:extLst>
          </p:cNvPr>
          <p:cNvSpPr>
            <a:spLocks noGrp="1"/>
          </p:cNvSpPr>
          <p:nvPr>
            <p:ph type="title"/>
          </p:nvPr>
        </p:nvSpPr>
        <p:spPr>
          <a:xfrm>
            <a:off x="3827655" y="533400"/>
            <a:ext cx="6373620" cy="2895600"/>
          </a:xfrm>
        </p:spPr>
        <p:txBody>
          <a:bodyPr>
            <a:normAutofit/>
          </a:bodyPr>
          <a:lstStyle/>
          <a:p>
            <a:r>
              <a:rPr lang="en-LK" sz="8800" dirty="0"/>
              <a:t>Thank you!</a:t>
            </a:r>
          </a:p>
        </p:txBody>
      </p:sp>
    </p:spTree>
    <p:extLst>
      <p:ext uri="{BB962C8B-B14F-4D97-AF65-F5344CB8AC3E}">
        <p14:creationId xmlns:p14="http://schemas.microsoft.com/office/powerpoint/2010/main" val="1443420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5C6E-0055-A556-A204-ED9B8B13B48A}"/>
              </a:ext>
            </a:extLst>
          </p:cNvPr>
          <p:cNvSpPr>
            <a:spLocks noGrp="1"/>
          </p:cNvSpPr>
          <p:nvPr>
            <p:ph type="title"/>
          </p:nvPr>
        </p:nvSpPr>
        <p:spPr/>
        <p:txBody>
          <a:bodyPr/>
          <a:lstStyle/>
          <a:p>
            <a:r>
              <a:rPr lang="en-GB" dirty="0">
                <a:solidFill>
                  <a:srgbClr val="00000A"/>
                </a:solidFill>
                <a:effectLst/>
                <a:latin typeface="Helvetica" pitchFamily="2" charset="0"/>
              </a:rPr>
              <a:t>Overview of Project Topic</a:t>
            </a:r>
            <a:endParaRPr lang="en-LK" dirty="0"/>
          </a:p>
        </p:txBody>
      </p:sp>
      <p:pic>
        <p:nvPicPr>
          <p:cNvPr id="11" name="Content Placeholder 10">
            <a:extLst>
              <a:ext uri="{FF2B5EF4-FFF2-40B4-BE49-F238E27FC236}">
                <a16:creationId xmlns:a16="http://schemas.microsoft.com/office/drawing/2014/main" id="{6809DB05-BDA1-808C-ACCC-A137DA611F50}"/>
              </a:ext>
            </a:extLst>
          </p:cNvPr>
          <p:cNvPicPr>
            <a:picLocks noGrp="1" noChangeAspect="1"/>
          </p:cNvPicPr>
          <p:nvPr>
            <p:ph sz="half" idx="2"/>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7411640" y="3071703"/>
            <a:ext cx="3546127" cy="3546127"/>
          </a:xfrm>
        </p:spPr>
      </p:pic>
      <p:sp>
        <p:nvSpPr>
          <p:cNvPr id="6" name="Cloud Callout 5">
            <a:extLst>
              <a:ext uri="{FF2B5EF4-FFF2-40B4-BE49-F238E27FC236}">
                <a16:creationId xmlns:a16="http://schemas.microsoft.com/office/drawing/2014/main" id="{EE889FAC-3C7A-AFA1-D8C1-9184551168F7}"/>
              </a:ext>
            </a:extLst>
          </p:cNvPr>
          <p:cNvSpPr/>
          <p:nvPr/>
        </p:nvSpPr>
        <p:spPr>
          <a:xfrm>
            <a:off x="7938851" y="2455640"/>
            <a:ext cx="1485900" cy="641803"/>
          </a:xfrm>
          <a:prstGeom prst="cloudCallout">
            <a:avLst>
              <a:gd name="adj1" fmla="val 18727"/>
              <a:gd name="adj2" fmla="val 141369"/>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LK" sz="1100" dirty="0">
                <a:solidFill>
                  <a:schemeClr val="tx1"/>
                </a:solidFill>
              </a:rPr>
              <a:t>Irrelevant candidates</a:t>
            </a:r>
          </a:p>
        </p:txBody>
      </p:sp>
      <p:sp>
        <p:nvSpPr>
          <p:cNvPr id="12" name="Cloud Callout 11">
            <a:extLst>
              <a:ext uri="{FF2B5EF4-FFF2-40B4-BE49-F238E27FC236}">
                <a16:creationId xmlns:a16="http://schemas.microsoft.com/office/drawing/2014/main" id="{A528A7D1-3253-1700-4E56-B42A4509ECA3}"/>
              </a:ext>
            </a:extLst>
          </p:cNvPr>
          <p:cNvSpPr/>
          <p:nvPr/>
        </p:nvSpPr>
        <p:spPr>
          <a:xfrm>
            <a:off x="9311305" y="1819282"/>
            <a:ext cx="1976379" cy="641803"/>
          </a:xfrm>
          <a:prstGeom prst="cloudCallout">
            <a:avLst>
              <a:gd name="adj1" fmla="val -29921"/>
              <a:gd name="adj2" fmla="val 82853"/>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LK" sz="1100" dirty="0">
                <a:solidFill>
                  <a:schemeClr val="tx1"/>
                </a:solidFill>
              </a:rPr>
              <a:t>Poor communication</a:t>
            </a:r>
          </a:p>
        </p:txBody>
      </p:sp>
      <p:sp>
        <p:nvSpPr>
          <p:cNvPr id="13" name="Cloud Callout 12">
            <a:extLst>
              <a:ext uri="{FF2B5EF4-FFF2-40B4-BE49-F238E27FC236}">
                <a16:creationId xmlns:a16="http://schemas.microsoft.com/office/drawing/2014/main" id="{394EDA95-9454-3E47-A64E-A902A20D03DE}"/>
              </a:ext>
            </a:extLst>
          </p:cNvPr>
          <p:cNvSpPr/>
          <p:nvPr/>
        </p:nvSpPr>
        <p:spPr>
          <a:xfrm>
            <a:off x="9696726" y="2693078"/>
            <a:ext cx="1645786" cy="641803"/>
          </a:xfrm>
          <a:prstGeom prst="cloudCallout">
            <a:avLst>
              <a:gd name="adj1" fmla="val -50597"/>
              <a:gd name="adj2" fmla="val 93030"/>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LK" sz="1100" dirty="0">
                <a:solidFill>
                  <a:schemeClr val="tx1"/>
                </a:solidFill>
              </a:rPr>
              <a:t>Manage applications</a:t>
            </a:r>
          </a:p>
        </p:txBody>
      </p:sp>
      <p:sp>
        <p:nvSpPr>
          <p:cNvPr id="14" name="Cloud Callout 13">
            <a:extLst>
              <a:ext uri="{FF2B5EF4-FFF2-40B4-BE49-F238E27FC236}">
                <a16:creationId xmlns:a16="http://schemas.microsoft.com/office/drawing/2014/main" id="{4C5E60C5-39EC-019F-215F-6FA6A4D2A1A4}"/>
              </a:ext>
            </a:extLst>
          </p:cNvPr>
          <p:cNvSpPr/>
          <p:nvPr/>
        </p:nvSpPr>
        <p:spPr>
          <a:xfrm>
            <a:off x="10072336" y="3523120"/>
            <a:ext cx="1770862" cy="641803"/>
          </a:xfrm>
          <a:prstGeom prst="cloudCallout">
            <a:avLst>
              <a:gd name="adj1" fmla="val -41119"/>
              <a:gd name="adj2" fmla="val 82853"/>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LK" sz="1100" dirty="0">
                <a:solidFill>
                  <a:schemeClr val="tx1"/>
                </a:solidFill>
              </a:rPr>
              <a:t>Complicated interface</a:t>
            </a:r>
          </a:p>
        </p:txBody>
      </p:sp>
      <p:pic>
        <p:nvPicPr>
          <p:cNvPr id="20" name="Content Placeholder 19">
            <a:extLst>
              <a:ext uri="{FF2B5EF4-FFF2-40B4-BE49-F238E27FC236}">
                <a16:creationId xmlns:a16="http://schemas.microsoft.com/office/drawing/2014/main" id="{56D10CDC-E56C-97B6-5C85-A63E1971B3F9}"/>
              </a:ext>
            </a:extLst>
          </p:cNvPr>
          <p:cNvPicPr>
            <a:picLocks noGrp="1" noChangeAspect="1"/>
          </p:cNvPicPr>
          <p:nvPr>
            <p:ph sz="half" idx="1"/>
          </p:nvPr>
        </p:nvPicPr>
        <p:blipFill>
          <a:blip r:embed="rId5">
            <a:clrChange>
              <a:clrFrom>
                <a:srgbClr val="FFFFFF"/>
              </a:clrFrom>
              <a:clrTo>
                <a:srgbClr val="FFFFFF">
                  <a:alpha val="0"/>
                </a:srgbClr>
              </a:clrTo>
            </a:clrChange>
          </a:blip>
          <a:stretch>
            <a:fillRect/>
          </a:stretch>
        </p:blipFill>
        <p:spPr>
          <a:xfrm>
            <a:off x="2592924" y="3097443"/>
            <a:ext cx="3136447" cy="3136447"/>
          </a:xfrm>
        </p:spPr>
      </p:pic>
      <p:sp>
        <p:nvSpPr>
          <p:cNvPr id="17" name="TextBox 16">
            <a:extLst>
              <a:ext uri="{FF2B5EF4-FFF2-40B4-BE49-F238E27FC236}">
                <a16:creationId xmlns:a16="http://schemas.microsoft.com/office/drawing/2014/main" id="{C5D879F3-0298-19AB-C1CB-11F57DDEDD5D}"/>
              </a:ext>
            </a:extLst>
          </p:cNvPr>
          <p:cNvSpPr txBox="1"/>
          <p:nvPr/>
        </p:nvSpPr>
        <p:spPr>
          <a:xfrm>
            <a:off x="7411640" y="1504249"/>
            <a:ext cx="1846660" cy="461665"/>
          </a:xfrm>
          <a:prstGeom prst="rect">
            <a:avLst/>
          </a:prstGeom>
          <a:noFill/>
        </p:spPr>
        <p:txBody>
          <a:bodyPr wrap="square" rtlCol="0">
            <a:spAutoFit/>
          </a:bodyPr>
          <a:lstStyle/>
          <a:p>
            <a:r>
              <a:rPr lang="en-LK" sz="2400" b="1" dirty="0"/>
              <a:t>Meet Kate</a:t>
            </a:r>
          </a:p>
        </p:txBody>
      </p:sp>
      <p:sp>
        <p:nvSpPr>
          <p:cNvPr id="18" name="TextBox 17">
            <a:extLst>
              <a:ext uri="{FF2B5EF4-FFF2-40B4-BE49-F238E27FC236}">
                <a16:creationId xmlns:a16="http://schemas.microsoft.com/office/drawing/2014/main" id="{858ED6F0-1860-40DB-9250-5BA821452EC8}"/>
              </a:ext>
            </a:extLst>
          </p:cNvPr>
          <p:cNvSpPr txBox="1"/>
          <p:nvPr/>
        </p:nvSpPr>
        <p:spPr>
          <a:xfrm>
            <a:off x="2522079" y="1504249"/>
            <a:ext cx="2258281" cy="461665"/>
          </a:xfrm>
          <a:prstGeom prst="rect">
            <a:avLst/>
          </a:prstGeom>
          <a:noFill/>
        </p:spPr>
        <p:txBody>
          <a:bodyPr wrap="square" rtlCol="0">
            <a:spAutoFit/>
          </a:bodyPr>
          <a:lstStyle/>
          <a:p>
            <a:r>
              <a:rPr lang="en-LK" sz="2400" b="1" dirty="0"/>
              <a:t>Meet Rachel</a:t>
            </a:r>
          </a:p>
        </p:txBody>
      </p:sp>
      <p:sp>
        <p:nvSpPr>
          <p:cNvPr id="21" name="Cloud Callout 20">
            <a:extLst>
              <a:ext uri="{FF2B5EF4-FFF2-40B4-BE49-F238E27FC236}">
                <a16:creationId xmlns:a16="http://schemas.microsoft.com/office/drawing/2014/main" id="{98CE5090-1BF2-C67D-DFFA-46D2D056DBF9}"/>
              </a:ext>
            </a:extLst>
          </p:cNvPr>
          <p:cNvSpPr/>
          <p:nvPr/>
        </p:nvSpPr>
        <p:spPr>
          <a:xfrm>
            <a:off x="4976731" y="3334881"/>
            <a:ext cx="1485900" cy="641803"/>
          </a:xfrm>
          <a:prstGeom prst="cloudCallout">
            <a:avLst>
              <a:gd name="adj1" fmla="val -41712"/>
              <a:gd name="adj2" fmla="val 65044"/>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LK" sz="1100" dirty="0">
                <a:solidFill>
                  <a:schemeClr val="tx1"/>
                </a:solidFill>
              </a:rPr>
              <a:t>Irrelevant tasks</a:t>
            </a:r>
          </a:p>
        </p:txBody>
      </p:sp>
      <p:sp>
        <p:nvSpPr>
          <p:cNvPr id="22" name="Cloud Callout 21">
            <a:extLst>
              <a:ext uri="{FF2B5EF4-FFF2-40B4-BE49-F238E27FC236}">
                <a16:creationId xmlns:a16="http://schemas.microsoft.com/office/drawing/2014/main" id="{AC318338-DEFA-C462-92E9-89A37717A6FE}"/>
              </a:ext>
            </a:extLst>
          </p:cNvPr>
          <p:cNvSpPr/>
          <p:nvPr/>
        </p:nvSpPr>
        <p:spPr>
          <a:xfrm>
            <a:off x="1707492" y="3023501"/>
            <a:ext cx="1835807" cy="641803"/>
          </a:xfrm>
          <a:prstGeom prst="cloudCallout">
            <a:avLst>
              <a:gd name="adj1" fmla="val 43899"/>
              <a:gd name="adj2" fmla="val 72676"/>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LK" sz="1100" dirty="0">
                <a:solidFill>
                  <a:schemeClr val="tx1"/>
                </a:solidFill>
              </a:rPr>
              <a:t>Complicated signup</a:t>
            </a:r>
          </a:p>
        </p:txBody>
      </p:sp>
      <p:sp>
        <p:nvSpPr>
          <p:cNvPr id="23" name="Cloud Callout 22">
            <a:extLst>
              <a:ext uri="{FF2B5EF4-FFF2-40B4-BE49-F238E27FC236}">
                <a16:creationId xmlns:a16="http://schemas.microsoft.com/office/drawing/2014/main" id="{721A3AB7-4FC5-D351-394E-F56677A22596}"/>
              </a:ext>
            </a:extLst>
          </p:cNvPr>
          <p:cNvSpPr/>
          <p:nvPr/>
        </p:nvSpPr>
        <p:spPr>
          <a:xfrm>
            <a:off x="2522079" y="2171701"/>
            <a:ext cx="1976379" cy="769142"/>
          </a:xfrm>
          <a:prstGeom prst="cloudCallout">
            <a:avLst>
              <a:gd name="adj1" fmla="val 35004"/>
              <a:gd name="adj2" fmla="val 103206"/>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LK" sz="1100" dirty="0">
                <a:solidFill>
                  <a:schemeClr val="tx1"/>
                </a:solidFill>
              </a:rPr>
              <a:t>Messay communication</a:t>
            </a:r>
          </a:p>
        </p:txBody>
      </p:sp>
      <p:sp>
        <p:nvSpPr>
          <p:cNvPr id="24" name="Cloud Callout 23">
            <a:extLst>
              <a:ext uri="{FF2B5EF4-FFF2-40B4-BE49-F238E27FC236}">
                <a16:creationId xmlns:a16="http://schemas.microsoft.com/office/drawing/2014/main" id="{C8F601A9-B5F1-8C0F-1579-634CC3548FF9}"/>
              </a:ext>
            </a:extLst>
          </p:cNvPr>
          <p:cNvSpPr/>
          <p:nvPr/>
        </p:nvSpPr>
        <p:spPr>
          <a:xfrm>
            <a:off x="4610101" y="2525151"/>
            <a:ext cx="1485900" cy="641803"/>
          </a:xfrm>
          <a:prstGeom prst="cloudCallout">
            <a:avLst>
              <a:gd name="adj1" fmla="val -43910"/>
              <a:gd name="adj2" fmla="val 93030"/>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LK" sz="1100" dirty="0">
                <a:solidFill>
                  <a:schemeClr val="tx1"/>
                </a:solidFill>
              </a:rPr>
              <a:t>Unrelated messages</a:t>
            </a:r>
          </a:p>
        </p:txBody>
      </p:sp>
    </p:spTree>
    <p:extLst>
      <p:ext uri="{BB962C8B-B14F-4D97-AF65-F5344CB8AC3E}">
        <p14:creationId xmlns:p14="http://schemas.microsoft.com/office/powerpoint/2010/main" val="222015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7AC56-A1B4-BA47-B845-7952652B4A8E}"/>
              </a:ext>
            </a:extLst>
          </p:cNvPr>
          <p:cNvSpPr>
            <a:spLocks noGrp="1"/>
          </p:cNvSpPr>
          <p:nvPr>
            <p:ph type="title"/>
          </p:nvPr>
        </p:nvSpPr>
        <p:spPr>
          <a:xfrm>
            <a:off x="2592925" y="460825"/>
            <a:ext cx="8911687" cy="1280890"/>
          </a:xfrm>
        </p:spPr>
        <p:txBody>
          <a:bodyPr/>
          <a:lstStyle/>
          <a:p>
            <a:r>
              <a:rPr lang="en-GB" dirty="0">
                <a:solidFill>
                  <a:srgbClr val="00000A"/>
                </a:solidFill>
                <a:effectLst/>
                <a:latin typeface="Helvetica" pitchFamily="2" charset="0"/>
              </a:rPr>
              <a:t>Project Aims &amp; Objectives</a:t>
            </a:r>
            <a:endParaRPr lang="en-LK" dirty="0"/>
          </a:p>
        </p:txBody>
      </p:sp>
      <p:sp>
        <p:nvSpPr>
          <p:cNvPr id="3" name="Content Placeholder 2">
            <a:extLst>
              <a:ext uri="{FF2B5EF4-FFF2-40B4-BE49-F238E27FC236}">
                <a16:creationId xmlns:a16="http://schemas.microsoft.com/office/drawing/2014/main" id="{A70F78CC-96D5-A50E-BD6D-0C14B930A219}"/>
              </a:ext>
            </a:extLst>
          </p:cNvPr>
          <p:cNvSpPr>
            <a:spLocks noGrp="1"/>
          </p:cNvSpPr>
          <p:nvPr>
            <p:ph idx="1"/>
          </p:nvPr>
        </p:nvSpPr>
        <p:spPr>
          <a:xfrm>
            <a:off x="2589212" y="1469570"/>
            <a:ext cx="8915400" cy="5045529"/>
          </a:xfrm>
        </p:spPr>
        <p:txBody>
          <a:bodyPr>
            <a:normAutofit fontScale="92500" lnSpcReduction="10000"/>
          </a:bodyPr>
          <a:lstStyle/>
          <a:p>
            <a:pPr algn="just"/>
            <a:r>
              <a:rPr lang="en-LK" sz="1800" b="1" dirty="0">
                <a:effectLst/>
                <a:latin typeface="Arial" panose="020B0604020202020204" pitchFamily="34" charset="0"/>
                <a:ea typeface="Times New Roman" panose="02020603050405020304" pitchFamily="18" charset="0"/>
              </a:rPr>
              <a:t>(PA1) </a:t>
            </a:r>
            <a:r>
              <a:rPr lang="en-LK" sz="1800" dirty="0">
                <a:effectLst/>
                <a:latin typeface="ArialMT"/>
                <a:ea typeface="Times New Roman" panose="02020603050405020304" pitchFamily="18" charset="0"/>
              </a:rPr>
              <a:t>– Design and develop a user friendly, simple and intuitive digital platform that enables seamless task outsourcing for employers. </a:t>
            </a:r>
          </a:p>
          <a:p>
            <a:pPr lvl="1" indent="-342900" algn="just">
              <a:spcAft>
                <a:spcPts val="500"/>
              </a:spcAft>
              <a:buSzPts val="1000"/>
              <a:buFont typeface="Symbol" pitchFamily="2" charset="2"/>
              <a:buChar char=""/>
              <a:tabLst>
                <a:tab pos="228600" algn="l"/>
              </a:tabLst>
            </a:pPr>
            <a:r>
              <a:rPr lang="en-LK" b="1" dirty="0">
                <a:effectLst/>
                <a:latin typeface="ArialMT"/>
                <a:ea typeface="Times New Roman" panose="02020603050405020304" pitchFamily="18" charset="0"/>
              </a:rPr>
              <a:t>(PO1.1)</a:t>
            </a:r>
            <a:r>
              <a:rPr lang="en-LK" dirty="0">
                <a:effectLst/>
                <a:latin typeface="ArialMT"/>
                <a:ea typeface="Times New Roman" panose="02020603050405020304" pitchFamily="18" charset="0"/>
              </a:rPr>
              <a:t> Implement a responsive user interface that allows employers to easily post jobs. </a:t>
            </a:r>
            <a:endParaRPr lang="en-LK" dirty="0">
              <a:effectLst/>
              <a:latin typeface="Times New Roman" panose="02020603050405020304" pitchFamily="18" charset="0"/>
              <a:ea typeface="Times New Roman" panose="02020603050405020304" pitchFamily="18" charset="0"/>
            </a:endParaRPr>
          </a:p>
          <a:p>
            <a:pPr lvl="1" indent="-342900" algn="just">
              <a:spcAft>
                <a:spcPts val="500"/>
              </a:spcAft>
              <a:buSzPts val="1000"/>
              <a:buFont typeface="Symbol" pitchFamily="2" charset="2"/>
              <a:buChar char=""/>
              <a:tabLst>
                <a:tab pos="228600" algn="l"/>
              </a:tabLst>
            </a:pPr>
            <a:r>
              <a:rPr lang="en-LK" b="1" dirty="0">
                <a:effectLst/>
                <a:latin typeface="ArialMT"/>
                <a:ea typeface="Times New Roman" panose="02020603050405020304" pitchFamily="18" charset="0"/>
              </a:rPr>
              <a:t>(PO1.2)</a:t>
            </a:r>
            <a:r>
              <a:rPr lang="en-LK" dirty="0">
                <a:effectLst/>
                <a:latin typeface="ArialMT"/>
                <a:ea typeface="Times New Roman" panose="02020603050405020304" pitchFamily="18" charset="0"/>
              </a:rPr>
              <a:t> Develop a database to manage employer data and job postings securely and efficiently.  </a:t>
            </a:r>
            <a:endParaRPr lang="en-LK" b="1" dirty="0">
              <a:effectLst/>
              <a:latin typeface="Arial" panose="020B0604020202020204" pitchFamily="34" charset="0"/>
              <a:ea typeface="Times New Roman" panose="02020603050405020304" pitchFamily="18" charset="0"/>
            </a:endParaRPr>
          </a:p>
          <a:p>
            <a:pPr algn="just"/>
            <a:r>
              <a:rPr lang="en-LK" sz="1800" b="1" dirty="0">
                <a:effectLst/>
                <a:latin typeface="Arial" panose="020B0604020202020204" pitchFamily="34" charset="0"/>
                <a:ea typeface="Times New Roman" panose="02020603050405020304" pitchFamily="18" charset="0"/>
              </a:rPr>
              <a:t>(PA2) </a:t>
            </a:r>
            <a:r>
              <a:rPr lang="en-LK" sz="1800" dirty="0">
                <a:effectLst/>
                <a:latin typeface="ArialMT"/>
                <a:ea typeface="Times New Roman" panose="02020603050405020304" pitchFamily="18" charset="0"/>
              </a:rPr>
              <a:t>– Design and develop a user friendly, simple and intuitive digital platform that facilitates efficient job seeking for part-time workers. </a:t>
            </a:r>
          </a:p>
          <a:p>
            <a:pPr lvl="1" indent="-342900" algn="just">
              <a:spcAft>
                <a:spcPts val="500"/>
              </a:spcAft>
              <a:buFont typeface="Symbol" pitchFamily="2" charset="2"/>
              <a:buChar char=""/>
            </a:pPr>
            <a:r>
              <a:rPr lang="en-LK" b="1" dirty="0">
                <a:effectLst/>
                <a:latin typeface="ArialMT"/>
                <a:ea typeface="Times New Roman" panose="02020603050405020304" pitchFamily="18" charset="0"/>
              </a:rPr>
              <a:t>(PO2.1) </a:t>
            </a:r>
            <a:r>
              <a:rPr lang="en-LK" dirty="0">
                <a:effectLst/>
                <a:latin typeface="ArialMT"/>
                <a:ea typeface="Times New Roman" panose="02020603050405020304" pitchFamily="18" charset="0"/>
              </a:rPr>
              <a:t>Implement a responsive user interface that allows part-time workers to easily search and apply for jobs. </a:t>
            </a:r>
            <a:endParaRPr lang="en-LK" dirty="0">
              <a:effectLst/>
              <a:latin typeface="Times New Roman" panose="02020603050405020304" pitchFamily="18" charset="0"/>
              <a:ea typeface="Times New Roman" panose="02020603050405020304" pitchFamily="18" charset="0"/>
            </a:endParaRPr>
          </a:p>
          <a:p>
            <a:pPr lvl="1" indent="-342900" algn="just">
              <a:spcAft>
                <a:spcPts val="500"/>
              </a:spcAft>
              <a:buFont typeface="Symbol" pitchFamily="2" charset="2"/>
              <a:buChar char=""/>
            </a:pPr>
            <a:r>
              <a:rPr lang="en-LK" b="1" dirty="0">
                <a:effectLst/>
                <a:latin typeface="ArialMT"/>
                <a:ea typeface="Times New Roman" panose="02020603050405020304" pitchFamily="18" charset="0"/>
              </a:rPr>
              <a:t>(PO2.2) </a:t>
            </a:r>
            <a:r>
              <a:rPr lang="en-LK" dirty="0">
                <a:effectLst/>
                <a:latin typeface="ArialMT"/>
                <a:ea typeface="Times New Roman" panose="02020603050405020304" pitchFamily="18" charset="0"/>
              </a:rPr>
              <a:t>Develop a database to manage employee data and applications securely and efficiently.  </a:t>
            </a:r>
          </a:p>
          <a:p>
            <a:pPr algn="just"/>
            <a:r>
              <a:rPr lang="en-LK" sz="1800" b="1" dirty="0">
                <a:effectLst/>
                <a:latin typeface="Arial" panose="020B0604020202020204" pitchFamily="34" charset="0"/>
                <a:ea typeface="Times New Roman" panose="02020603050405020304" pitchFamily="18" charset="0"/>
              </a:rPr>
              <a:t>(PA3) </a:t>
            </a:r>
            <a:r>
              <a:rPr lang="en-LK" sz="1800" dirty="0">
                <a:effectLst/>
                <a:latin typeface="ArialMT"/>
                <a:ea typeface="Times New Roman" panose="02020603050405020304" pitchFamily="18" charset="0"/>
              </a:rPr>
              <a:t>- Enhance communication between employers and part-time workers to improve task outsourcing. </a:t>
            </a:r>
            <a:r>
              <a:rPr lang="en-LK" sz="1800" dirty="0">
                <a:effectLst/>
                <a:latin typeface="Arial" panose="020B0604020202020204" pitchFamily="34" charset="0"/>
                <a:ea typeface="Times New Roman" panose="02020603050405020304" pitchFamily="18" charset="0"/>
                <a:cs typeface="Times New Roman" panose="02020603050405020304" pitchFamily="18" charset="0"/>
              </a:rPr>
              <a:t>  </a:t>
            </a:r>
          </a:p>
          <a:p>
            <a:pPr lvl="1" indent="-342900" algn="just">
              <a:buFont typeface="Symbol" pitchFamily="2" charset="2"/>
              <a:buChar char=""/>
            </a:pPr>
            <a:r>
              <a:rPr lang="en-LK" b="1" dirty="0">
                <a:effectLst/>
                <a:latin typeface="ArialMT"/>
                <a:ea typeface="Times New Roman" panose="02020603050405020304" pitchFamily="18" charset="0"/>
              </a:rPr>
              <a:t>(PO3.1) </a:t>
            </a:r>
            <a:r>
              <a:rPr lang="en-LK" dirty="0">
                <a:effectLst/>
                <a:latin typeface="ArialMT"/>
                <a:ea typeface="Times New Roman" panose="02020603050405020304" pitchFamily="18" charset="0"/>
              </a:rPr>
              <a:t>Implement an in-app messaging system to facilitate seamless communication between employers and part-time workers.</a:t>
            </a:r>
            <a:endParaRPr lang="en-LK" dirty="0">
              <a:effectLst/>
              <a:latin typeface="Times New Roman" panose="02020603050405020304" pitchFamily="18" charset="0"/>
              <a:ea typeface="Times New Roman" panose="02020603050405020304" pitchFamily="18" charset="0"/>
            </a:endParaRPr>
          </a:p>
          <a:p>
            <a:pPr lvl="1" indent="-342900" algn="just">
              <a:buFont typeface="Symbol" pitchFamily="2" charset="2"/>
              <a:buChar char=""/>
            </a:pPr>
            <a:r>
              <a:rPr lang="en-LK" b="1" dirty="0">
                <a:effectLst/>
                <a:latin typeface="ArialMT"/>
                <a:ea typeface="Times New Roman" panose="02020603050405020304" pitchFamily="18" charset="0"/>
              </a:rPr>
              <a:t>(PO3.2) </a:t>
            </a:r>
            <a:r>
              <a:rPr lang="en-LK" dirty="0">
                <a:effectLst/>
                <a:latin typeface="ArialMT"/>
                <a:ea typeface="Times New Roman" panose="02020603050405020304" pitchFamily="18" charset="0"/>
              </a:rPr>
              <a:t>Develop a notification system to notify users about application statuses and messages. </a:t>
            </a:r>
            <a:r>
              <a:rPr lang="en-LK" dirty="0">
                <a:effectLst/>
                <a:latin typeface="Arial" panose="020B0604020202020204" pitchFamily="34" charset="0"/>
                <a:ea typeface="Times New Roman" panose="02020603050405020304" pitchFamily="18" charset="0"/>
                <a:cs typeface="Times New Roman" panose="02020603050405020304" pitchFamily="18" charset="0"/>
              </a:rPr>
              <a:t>  </a:t>
            </a:r>
            <a:endParaRPr lang="en-LK" dirty="0">
              <a:effectLst/>
              <a:latin typeface="Times New Roman" panose="02020603050405020304" pitchFamily="18" charset="0"/>
              <a:ea typeface="Times New Roman" panose="02020603050405020304" pitchFamily="18" charset="0"/>
            </a:endParaRPr>
          </a:p>
          <a:p>
            <a:pPr algn="just"/>
            <a:endParaRPr lang="en-LK"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3374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49970-F26F-5761-474E-4AD93BF122B6}"/>
              </a:ext>
            </a:extLst>
          </p:cNvPr>
          <p:cNvSpPr>
            <a:spLocks noGrp="1"/>
          </p:cNvSpPr>
          <p:nvPr>
            <p:ph type="title"/>
          </p:nvPr>
        </p:nvSpPr>
        <p:spPr/>
        <p:txBody>
          <a:bodyPr/>
          <a:lstStyle/>
          <a:p>
            <a:r>
              <a:rPr lang="en-GB" dirty="0">
                <a:solidFill>
                  <a:srgbClr val="00000A"/>
                </a:solidFill>
                <a:effectLst/>
                <a:latin typeface="Helvetica" pitchFamily="2" charset="0"/>
              </a:rPr>
              <a:t>Essential System Functional Requirements</a:t>
            </a:r>
            <a:endParaRPr lang="en-LK" dirty="0"/>
          </a:p>
        </p:txBody>
      </p:sp>
      <p:sp>
        <p:nvSpPr>
          <p:cNvPr id="3" name="Content Placeholder 2">
            <a:extLst>
              <a:ext uri="{FF2B5EF4-FFF2-40B4-BE49-F238E27FC236}">
                <a16:creationId xmlns:a16="http://schemas.microsoft.com/office/drawing/2014/main" id="{3591056B-0F11-FADB-20D7-5E1AFC3DA4B5}"/>
              </a:ext>
            </a:extLst>
          </p:cNvPr>
          <p:cNvSpPr>
            <a:spLocks noGrp="1"/>
          </p:cNvSpPr>
          <p:nvPr>
            <p:ph idx="1"/>
          </p:nvPr>
        </p:nvSpPr>
        <p:spPr>
          <a:xfrm>
            <a:off x="2592925" y="1540189"/>
            <a:ext cx="9149707" cy="3777622"/>
          </a:xfrm>
        </p:spPr>
        <p:txBody>
          <a:bodyPr>
            <a:noAutofit/>
          </a:bodyPr>
          <a:lstStyle/>
          <a:p>
            <a:pPr algn="just">
              <a:buNone/>
            </a:pPr>
            <a:r>
              <a:rPr lang="en-LK" dirty="0">
                <a:effectLst/>
                <a:latin typeface="Arial" panose="020B0604020202020204" pitchFamily="34" charset="0"/>
                <a:ea typeface="Times New Roman" panose="02020603050405020304" pitchFamily="18" charset="0"/>
                <a:cs typeface="Arial" panose="020B0604020202020204" pitchFamily="34" charset="0"/>
              </a:rPr>
              <a:t>(FR1)  User Registration and Authentication </a:t>
            </a:r>
          </a:p>
          <a:p>
            <a:pPr lvl="1" indent="-342900" algn="just">
              <a:buFont typeface="Symbol" pitchFamily="2" charset="2"/>
              <a:buChar char=""/>
            </a:pPr>
            <a:r>
              <a:rPr lang="en-LK" dirty="0">
                <a:effectLst/>
                <a:latin typeface="Arial" panose="020B0604020202020204" pitchFamily="34" charset="0"/>
                <a:ea typeface="Times New Roman" panose="02020603050405020304" pitchFamily="18" charset="0"/>
                <a:cs typeface="Arial" panose="020B0604020202020204" pitchFamily="34" charset="0"/>
              </a:rPr>
              <a:t>Employers and workers can create accounts. </a:t>
            </a:r>
          </a:p>
          <a:p>
            <a:pPr lvl="1" indent="-342900" algn="just">
              <a:buFont typeface="Symbol" pitchFamily="2" charset="2"/>
              <a:buChar char=""/>
            </a:pPr>
            <a:r>
              <a:rPr lang="en-LK" dirty="0">
                <a:effectLst/>
                <a:latin typeface="Arial" panose="020B0604020202020204" pitchFamily="34" charset="0"/>
                <a:ea typeface="Times New Roman" panose="02020603050405020304" pitchFamily="18" charset="0"/>
                <a:cs typeface="Arial" panose="020B0604020202020204" pitchFamily="34" charset="0"/>
              </a:rPr>
              <a:t>Secure login and password maintenance. </a:t>
            </a:r>
          </a:p>
          <a:p>
            <a:pPr algn="just">
              <a:buNone/>
            </a:pPr>
            <a:r>
              <a:rPr lang="en-LK" dirty="0">
                <a:effectLst/>
                <a:latin typeface="Arial" panose="020B0604020202020204" pitchFamily="34" charset="0"/>
                <a:ea typeface="Times New Roman" panose="02020603050405020304" pitchFamily="18" charset="0"/>
                <a:cs typeface="Arial" panose="020B0604020202020204" pitchFamily="34" charset="0"/>
              </a:rPr>
              <a:t>(FR2) Profile Management </a:t>
            </a:r>
          </a:p>
          <a:p>
            <a:pPr lvl="1" indent="-342900" algn="just">
              <a:buFont typeface="Symbol" pitchFamily="2" charset="2"/>
              <a:buChar char=""/>
            </a:pPr>
            <a:r>
              <a:rPr lang="en-LK" dirty="0">
                <a:latin typeface="Arial" panose="020B0604020202020204" pitchFamily="34" charset="0"/>
                <a:cs typeface="Arial" panose="020B0604020202020204" pitchFamily="34" charset="0"/>
              </a:rPr>
              <a:t>Employers can create and manage company or individual profiles. </a:t>
            </a:r>
          </a:p>
          <a:p>
            <a:pPr lvl="1" indent="-342900" algn="just">
              <a:buFont typeface="Symbol" pitchFamily="2" charset="2"/>
              <a:buChar char=""/>
            </a:pPr>
            <a:r>
              <a:rPr lang="en-LK" dirty="0">
                <a:latin typeface="Arial" panose="020B0604020202020204" pitchFamily="34" charset="0"/>
                <a:cs typeface="Arial" panose="020B0604020202020204" pitchFamily="34" charset="0"/>
              </a:rPr>
              <a:t>Workers can create and update personal profiles, including skills and experience. </a:t>
            </a:r>
          </a:p>
          <a:p>
            <a:pPr algn="just">
              <a:buNone/>
            </a:pPr>
            <a:r>
              <a:rPr lang="en-LK" dirty="0">
                <a:effectLst/>
                <a:latin typeface="Arial" panose="020B0604020202020204" pitchFamily="34" charset="0"/>
                <a:ea typeface="Times New Roman" panose="02020603050405020304" pitchFamily="18" charset="0"/>
                <a:cs typeface="Arial" panose="020B0604020202020204" pitchFamily="34" charset="0"/>
              </a:rPr>
              <a:t>(FR3)  Job Posting and Management </a:t>
            </a:r>
          </a:p>
          <a:p>
            <a:pPr lvl="1" indent="-342900" algn="just">
              <a:buFont typeface="Symbol" pitchFamily="2" charset="2"/>
              <a:buChar char=""/>
            </a:pPr>
            <a:r>
              <a:rPr lang="en-LK" dirty="0">
                <a:latin typeface="Arial" panose="020B0604020202020204" pitchFamily="34" charset="0"/>
                <a:cs typeface="Arial" panose="020B0604020202020204" pitchFamily="34" charset="0"/>
              </a:rPr>
              <a:t>Employers can post jobs with details such as job description, requirements, and budget. </a:t>
            </a:r>
          </a:p>
          <a:p>
            <a:pPr lvl="1" indent="-342900" algn="just">
              <a:buFont typeface="Symbol" pitchFamily="2" charset="2"/>
              <a:buChar char=""/>
            </a:pPr>
            <a:r>
              <a:rPr lang="en-LK" dirty="0">
                <a:latin typeface="Arial" panose="020B0604020202020204" pitchFamily="34" charset="0"/>
                <a:cs typeface="Arial" panose="020B0604020202020204" pitchFamily="34" charset="0"/>
              </a:rPr>
              <a:t>Employers can manage and edit job postings. </a:t>
            </a:r>
          </a:p>
          <a:p>
            <a:pPr algn="just">
              <a:buNone/>
            </a:pPr>
            <a:r>
              <a:rPr lang="en-LK" dirty="0">
                <a:effectLst/>
                <a:latin typeface="Arial" panose="020B0604020202020204" pitchFamily="34" charset="0"/>
                <a:ea typeface="Times New Roman" panose="02020603050405020304" pitchFamily="18" charset="0"/>
                <a:cs typeface="Arial" panose="020B0604020202020204" pitchFamily="34" charset="0"/>
              </a:rPr>
              <a:t>(FR4)  Job Search and Application </a:t>
            </a:r>
          </a:p>
          <a:p>
            <a:pPr lvl="1" indent="-342900" algn="just">
              <a:buFont typeface="Symbol" pitchFamily="2" charset="2"/>
              <a:buChar char=""/>
            </a:pPr>
            <a:r>
              <a:rPr lang="en-LK" dirty="0">
                <a:latin typeface="Arial" panose="020B0604020202020204" pitchFamily="34" charset="0"/>
                <a:cs typeface="Arial" panose="020B0604020202020204" pitchFamily="34" charset="0"/>
              </a:rPr>
              <a:t>Gig workers can search for jobs based on various filters (location, pay, job type). </a:t>
            </a:r>
          </a:p>
          <a:p>
            <a:pPr lvl="1" indent="-342900" algn="just">
              <a:buFont typeface="Symbol" pitchFamily="2" charset="2"/>
              <a:buChar char=""/>
            </a:pPr>
            <a:r>
              <a:rPr lang="en-LK" dirty="0">
                <a:latin typeface="Arial" panose="020B0604020202020204" pitchFamily="34" charset="0"/>
                <a:cs typeface="Arial" panose="020B0604020202020204" pitchFamily="34" charset="0"/>
              </a:rPr>
              <a:t>Workers can apply for jobs directly through the platform. </a:t>
            </a:r>
          </a:p>
        </p:txBody>
      </p:sp>
    </p:spTree>
    <p:extLst>
      <p:ext uri="{BB962C8B-B14F-4D97-AF65-F5344CB8AC3E}">
        <p14:creationId xmlns:p14="http://schemas.microsoft.com/office/powerpoint/2010/main" val="991385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BDBB-A512-F7B6-EB9D-211C57E0E5E6}"/>
              </a:ext>
            </a:extLst>
          </p:cNvPr>
          <p:cNvSpPr>
            <a:spLocks noGrp="1"/>
          </p:cNvSpPr>
          <p:nvPr>
            <p:ph type="title"/>
          </p:nvPr>
        </p:nvSpPr>
        <p:spPr/>
        <p:txBody>
          <a:bodyPr/>
          <a:lstStyle/>
          <a:p>
            <a:r>
              <a:rPr lang="en-GB" dirty="0">
                <a:solidFill>
                  <a:srgbClr val="00000A"/>
                </a:solidFill>
                <a:effectLst/>
                <a:latin typeface="Helvetica" pitchFamily="2" charset="0"/>
              </a:rPr>
              <a:t>Essential System Functional Requirements (</a:t>
            </a:r>
            <a:r>
              <a:rPr lang="en-GB" dirty="0" err="1">
                <a:solidFill>
                  <a:srgbClr val="00000A"/>
                </a:solidFill>
                <a:effectLst/>
                <a:latin typeface="Helvetica" pitchFamily="2" charset="0"/>
              </a:rPr>
              <a:t>contd</a:t>
            </a:r>
            <a:r>
              <a:rPr lang="en-GB" dirty="0">
                <a:solidFill>
                  <a:srgbClr val="00000A"/>
                </a:solidFill>
                <a:effectLst/>
                <a:latin typeface="Helvetica" pitchFamily="2" charset="0"/>
              </a:rPr>
              <a:t>….)</a:t>
            </a:r>
            <a:endParaRPr lang="en-LK" dirty="0"/>
          </a:p>
        </p:txBody>
      </p:sp>
      <p:sp>
        <p:nvSpPr>
          <p:cNvPr id="3" name="Content Placeholder 2">
            <a:extLst>
              <a:ext uri="{FF2B5EF4-FFF2-40B4-BE49-F238E27FC236}">
                <a16:creationId xmlns:a16="http://schemas.microsoft.com/office/drawing/2014/main" id="{65D63A53-43E2-B1E5-8DCA-81833C447522}"/>
              </a:ext>
            </a:extLst>
          </p:cNvPr>
          <p:cNvSpPr>
            <a:spLocks noGrp="1"/>
          </p:cNvSpPr>
          <p:nvPr>
            <p:ph idx="1"/>
          </p:nvPr>
        </p:nvSpPr>
        <p:spPr>
          <a:xfrm>
            <a:off x="2589212" y="2306594"/>
            <a:ext cx="8915400" cy="3777622"/>
          </a:xfrm>
        </p:spPr>
        <p:txBody>
          <a:bodyPr/>
          <a:lstStyle/>
          <a:p>
            <a:pPr algn="just">
              <a:buNone/>
            </a:pPr>
            <a:r>
              <a:rPr lang="en-LK" sz="1800" dirty="0">
                <a:effectLst/>
                <a:latin typeface="ArialMT"/>
                <a:ea typeface="Times New Roman" panose="02020603050405020304" pitchFamily="18" charset="0"/>
              </a:rPr>
              <a:t>(FR5)  Communication Tools </a:t>
            </a:r>
            <a:endParaRPr lang="en-LK" sz="1800" dirty="0">
              <a:effectLst/>
              <a:latin typeface="Times New Roman" panose="02020603050405020304" pitchFamily="18" charset="0"/>
              <a:ea typeface="Times New Roman" panose="02020603050405020304" pitchFamily="18" charset="0"/>
            </a:endParaRPr>
          </a:p>
          <a:p>
            <a:pPr lvl="1" indent="-342900" algn="just">
              <a:buFont typeface="Symbol" pitchFamily="2" charset="2"/>
              <a:buChar char=""/>
            </a:pPr>
            <a:r>
              <a:rPr lang="en-LK" dirty="0">
                <a:effectLst/>
                <a:latin typeface="ArialMT"/>
                <a:ea typeface="Times New Roman" panose="02020603050405020304" pitchFamily="18" charset="0"/>
              </a:rPr>
              <a:t>In-app messaging between employers and workers. </a:t>
            </a:r>
            <a:endParaRPr lang="en-LK" dirty="0">
              <a:effectLst/>
              <a:latin typeface="Times New Roman" panose="02020603050405020304" pitchFamily="18" charset="0"/>
              <a:ea typeface="Times New Roman" panose="02020603050405020304" pitchFamily="18" charset="0"/>
            </a:endParaRPr>
          </a:p>
          <a:p>
            <a:pPr lvl="1" indent="-342900" algn="just">
              <a:buFont typeface="Symbol" pitchFamily="2" charset="2"/>
              <a:buChar char=""/>
            </a:pPr>
            <a:r>
              <a:rPr lang="en-LK" dirty="0">
                <a:effectLst/>
                <a:latin typeface="ArialMT"/>
                <a:ea typeface="Times New Roman" panose="02020603050405020304" pitchFamily="18" charset="0"/>
              </a:rPr>
              <a:t>Notifications for job postings, applications, and messages. </a:t>
            </a:r>
            <a:endParaRPr lang="en-LK" dirty="0">
              <a:effectLst/>
              <a:latin typeface="Times New Roman" panose="02020603050405020304" pitchFamily="18" charset="0"/>
              <a:ea typeface="Times New Roman" panose="02020603050405020304" pitchFamily="18" charset="0"/>
            </a:endParaRPr>
          </a:p>
          <a:p>
            <a:pPr algn="just">
              <a:buNone/>
            </a:pPr>
            <a:r>
              <a:rPr lang="en-LK" sz="1800" dirty="0">
                <a:effectLst/>
                <a:latin typeface="ArialMT"/>
                <a:ea typeface="Times New Roman" panose="02020603050405020304" pitchFamily="18" charset="0"/>
              </a:rPr>
              <a:t>(FR6)  Application Tracking </a:t>
            </a:r>
            <a:endParaRPr lang="en-LK" sz="1800" dirty="0">
              <a:effectLst/>
              <a:latin typeface="Times New Roman" panose="02020603050405020304" pitchFamily="18" charset="0"/>
              <a:ea typeface="Times New Roman" panose="02020603050405020304" pitchFamily="18" charset="0"/>
            </a:endParaRPr>
          </a:p>
          <a:p>
            <a:pPr lvl="1" indent="-342900" algn="just">
              <a:buFont typeface="Symbol" pitchFamily="2" charset="2"/>
              <a:buChar char=""/>
            </a:pPr>
            <a:r>
              <a:rPr lang="en-LK" dirty="0">
                <a:latin typeface="ArialMT"/>
              </a:rPr>
              <a:t>Employers can track applications and manage the hiring process. </a:t>
            </a:r>
          </a:p>
          <a:p>
            <a:pPr lvl="1" indent="-342900" algn="just">
              <a:buFont typeface="Symbol" pitchFamily="2" charset="2"/>
              <a:buChar char=""/>
            </a:pPr>
            <a:r>
              <a:rPr lang="en-LK" dirty="0">
                <a:latin typeface="ArialMT"/>
              </a:rPr>
              <a:t>Workers can track the status of their applications. </a:t>
            </a:r>
          </a:p>
          <a:p>
            <a:pPr algn="just">
              <a:buNone/>
            </a:pPr>
            <a:r>
              <a:rPr lang="en-LK" sz="1800" dirty="0">
                <a:effectLst/>
                <a:latin typeface="ArialMT"/>
                <a:ea typeface="Times New Roman" panose="02020603050405020304" pitchFamily="18" charset="0"/>
              </a:rPr>
              <a:t>(FR7)  Ratings and Reviews </a:t>
            </a:r>
            <a:endParaRPr lang="en-LK" sz="1800" dirty="0">
              <a:effectLst/>
              <a:latin typeface="Times New Roman" panose="02020603050405020304" pitchFamily="18" charset="0"/>
              <a:ea typeface="Times New Roman" panose="02020603050405020304" pitchFamily="18" charset="0"/>
            </a:endParaRPr>
          </a:p>
          <a:p>
            <a:pPr lvl="1" indent="-342900" algn="just">
              <a:buFont typeface="Symbol" pitchFamily="2" charset="2"/>
              <a:buChar char=""/>
            </a:pPr>
            <a:r>
              <a:rPr lang="en-LK" dirty="0">
                <a:latin typeface="ArialMT"/>
              </a:rPr>
              <a:t>Employers can rate and review workers.       </a:t>
            </a:r>
          </a:p>
        </p:txBody>
      </p:sp>
    </p:spTree>
    <p:extLst>
      <p:ext uri="{BB962C8B-B14F-4D97-AF65-F5344CB8AC3E}">
        <p14:creationId xmlns:p14="http://schemas.microsoft.com/office/powerpoint/2010/main" val="3821062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417ED-9BC1-6C0E-F42C-F658BC856429}"/>
              </a:ext>
            </a:extLst>
          </p:cNvPr>
          <p:cNvSpPr>
            <a:spLocks noGrp="1"/>
          </p:cNvSpPr>
          <p:nvPr>
            <p:ph type="title"/>
          </p:nvPr>
        </p:nvSpPr>
        <p:spPr>
          <a:xfrm>
            <a:off x="2592925" y="327548"/>
            <a:ext cx="8911687" cy="1280890"/>
          </a:xfrm>
        </p:spPr>
        <p:txBody>
          <a:bodyPr/>
          <a:lstStyle/>
          <a:p>
            <a:r>
              <a:rPr lang="en-GB" dirty="0">
                <a:solidFill>
                  <a:srgbClr val="00000A"/>
                </a:solidFill>
                <a:effectLst/>
                <a:latin typeface="Helvetica" pitchFamily="2" charset="0"/>
              </a:rPr>
              <a:t>System Use Case Diagram</a:t>
            </a:r>
            <a:endParaRPr lang="en-LK" dirty="0"/>
          </a:p>
        </p:txBody>
      </p:sp>
      <p:pic>
        <p:nvPicPr>
          <p:cNvPr id="5" name="Content Placeholder 4">
            <a:extLst>
              <a:ext uri="{FF2B5EF4-FFF2-40B4-BE49-F238E27FC236}">
                <a16:creationId xmlns:a16="http://schemas.microsoft.com/office/drawing/2014/main" id="{09260083-BA73-BE18-664A-2CD5C013AD03}"/>
              </a:ext>
            </a:extLst>
          </p:cNvPr>
          <p:cNvPicPr>
            <a:picLocks noGrp="1" noChangeAspect="1"/>
          </p:cNvPicPr>
          <p:nvPr>
            <p:ph idx="1"/>
          </p:nvPr>
        </p:nvPicPr>
        <p:blipFill>
          <a:blip r:embed="rId3"/>
          <a:srcRect l="1111" t="1639" r="1398" b="2151"/>
          <a:stretch/>
        </p:blipFill>
        <p:spPr>
          <a:xfrm>
            <a:off x="2592925" y="994839"/>
            <a:ext cx="8014116" cy="5664335"/>
          </a:xfrm>
        </p:spPr>
      </p:pic>
    </p:spTree>
    <p:extLst>
      <p:ext uri="{BB962C8B-B14F-4D97-AF65-F5344CB8AC3E}">
        <p14:creationId xmlns:p14="http://schemas.microsoft.com/office/powerpoint/2010/main" val="783493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0334A-9084-F9B2-0004-0FDFDFBFC954}"/>
              </a:ext>
            </a:extLst>
          </p:cNvPr>
          <p:cNvSpPr>
            <a:spLocks noGrp="1"/>
          </p:cNvSpPr>
          <p:nvPr>
            <p:ph type="title"/>
          </p:nvPr>
        </p:nvSpPr>
        <p:spPr>
          <a:xfrm>
            <a:off x="2576299" y="258985"/>
            <a:ext cx="8911687" cy="1280890"/>
          </a:xfrm>
        </p:spPr>
        <p:txBody>
          <a:bodyPr/>
          <a:lstStyle/>
          <a:p>
            <a:r>
              <a:rPr lang="en-GB" dirty="0">
                <a:solidFill>
                  <a:srgbClr val="00000A"/>
                </a:solidFill>
                <a:effectLst/>
                <a:latin typeface="Helvetica" pitchFamily="2" charset="0"/>
              </a:rPr>
              <a:t>System Class Diagram</a:t>
            </a:r>
            <a:endParaRPr lang="en-LK" dirty="0"/>
          </a:p>
        </p:txBody>
      </p:sp>
      <p:pic>
        <p:nvPicPr>
          <p:cNvPr id="6" name="Content Placeholder 5">
            <a:extLst>
              <a:ext uri="{FF2B5EF4-FFF2-40B4-BE49-F238E27FC236}">
                <a16:creationId xmlns:a16="http://schemas.microsoft.com/office/drawing/2014/main" id="{CD1EF081-7F52-880B-231F-51CAE4D79D24}"/>
              </a:ext>
            </a:extLst>
          </p:cNvPr>
          <p:cNvPicPr>
            <a:picLocks noGrp="1" noChangeAspect="1"/>
          </p:cNvPicPr>
          <p:nvPr>
            <p:ph idx="1"/>
          </p:nvPr>
        </p:nvPicPr>
        <p:blipFill>
          <a:blip r:embed="rId3"/>
          <a:stretch>
            <a:fillRect/>
          </a:stretch>
        </p:blipFill>
        <p:spPr>
          <a:xfrm>
            <a:off x="2576299" y="984804"/>
            <a:ext cx="8272188" cy="5614211"/>
          </a:xfrm>
        </p:spPr>
      </p:pic>
    </p:spTree>
    <p:extLst>
      <p:ext uri="{BB962C8B-B14F-4D97-AF65-F5344CB8AC3E}">
        <p14:creationId xmlns:p14="http://schemas.microsoft.com/office/powerpoint/2010/main" val="413752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B03A-1CE1-49B8-E4B4-8990811DF9DA}"/>
              </a:ext>
            </a:extLst>
          </p:cNvPr>
          <p:cNvSpPr>
            <a:spLocks noGrp="1"/>
          </p:cNvSpPr>
          <p:nvPr>
            <p:ph type="title"/>
          </p:nvPr>
        </p:nvSpPr>
        <p:spPr>
          <a:xfrm>
            <a:off x="2591069" y="291262"/>
            <a:ext cx="8911687" cy="1280890"/>
          </a:xfrm>
        </p:spPr>
        <p:txBody>
          <a:bodyPr/>
          <a:lstStyle/>
          <a:p>
            <a:r>
              <a:rPr lang="en-GB" dirty="0">
                <a:solidFill>
                  <a:srgbClr val="00000A"/>
                </a:solidFill>
                <a:effectLst/>
                <a:latin typeface="Helvetica" pitchFamily="2" charset="0"/>
              </a:rPr>
              <a:t>System Architecture Diagram</a:t>
            </a:r>
            <a:endParaRPr lang="en-LK" dirty="0"/>
          </a:p>
        </p:txBody>
      </p:sp>
      <p:pic>
        <p:nvPicPr>
          <p:cNvPr id="16" name="Content Placeholder 15" descr="A diagram of a web application&#10;&#10;AI-generated content may be incorrect.">
            <a:extLst>
              <a:ext uri="{FF2B5EF4-FFF2-40B4-BE49-F238E27FC236}">
                <a16:creationId xmlns:a16="http://schemas.microsoft.com/office/drawing/2014/main" id="{9DE93A4F-CF7E-C3CF-977B-1CADA3A3AACC}"/>
              </a:ext>
            </a:extLst>
          </p:cNvPr>
          <p:cNvPicPr>
            <a:picLocks noGrp="1" noChangeAspect="1"/>
          </p:cNvPicPr>
          <p:nvPr>
            <p:ph idx="1"/>
          </p:nvPr>
        </p:nvPicPr>
        <p:blipFill>
          <a:blip r:embed="rId3"/>
          <a:srcRect l="15847" t="3146" r="15431" b="2620"/>
          <a:stretch/>
        </p:blipFill>
        <p:spPr>
          <a:xfrm>
            <a:off x="2714170" y="1132115"/>
            <a:ext cx="7257143" cy="5597541"/>
          </a:xfrm>
        </p:spPr>
      </p:pic>
    </p:spTree>
    <p:extLst>
      <p:ext uri="{BB962C8B-B14F-4D97-AF65-F5344CB8AC3E}">
        <p14:creationId xmlns:p14="http://schemas.microsoft.com/office/powerpoint/2010/main" val="1994364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914D1-A847-7269-15B2-3A4EE5970552}"/>
              </a:ext>
            </a:extLst>
          </p:cNvPr>
          <p:cNvSpPr>
            <a:spLocks noGrp="1"/>
          </p:cNvSpPr>
          <p:nvPr>
            <p:ph type="title"/>
          </p:nvPr>
        </p:nvSpPr>
        <p:spPr>
          <a:xfrm>
            <a:off x="2547761" y="576485"/>
            <a:ext cx="9298769" cy="1280890"/>
          </a:xfrm>
        </p:spPr>
        <p:txBody>
          <a:bodyPr>
            <a:normAutofit/>
          </a:bodyPr>
          <a:lstStyle/>
          <a:p>
            <a:r>
              <a:rPr lang="en-GB" dirty="0">
                <a:solidFill>
                  <a:srgbClr val="00000A"/>
                </a:solidFill>
                <a:effectLst/>
                <a:latin typeface="Helvetica" pitchFamily="2" charset="0"/>
              </a:rPr>
              <a:t>Implementation Techniques &amp; Technologies</a:t>
            </a:r>
            <a:endParaRPr lang="en-LK" dirty="0"/>
          </a:p>
        </p:txBody>
      </p:sp>
      <p:sp>
        <p:nvSpPr>
          <p:cNvPr id="3" name="Content Placeholder 2">
            <a:extLst>
              <a:ext uri="{FF2B5EF4-FFF2-40B4-BE49-F238E27FC236}">
                <a16:creationId xmlns:a16="http://schemas.microsoft.com/office/drawing/2014/main" id="{8E747377-BE29-0720-7B4B-C365DCD292BF}"/>
              </a:ext>
            </a:extLst>
          </p:cNvPr>
          <p:cNvSpPr>
            <a:spLocks noGrp="1"/>
          </p:cNvSpPr>
          <p:nvPr>
            <p:ph sz="half" idx="1"/>
          </p:nvPr>
        </p:nvSpPr>
        <p:spPr>
          <a:xfrm>
            <a:off x="2431621" y="1905000"/>
            <a:ext cx="2911476" cy="3777622"/>
          </a:xfrm>
        </p:spPr>
        <p:txBody>
          <a:bodyPr/>
          <a:lstStyle/>
          <a:p>
            <a:pPr marL="0" indent="0">
              <a:buNone/>
            </a:pPr>
            <a:r>
              <a:rPr lang="en-GB" sz="1800" b="1" dirty="0">
                <a:solidFill>
                  <a:srgbClr val="00000A"/>
                </a:solidFill>
                <a:effectLst/>
                <a:latin typeface="ArialMT"/>
                <a:ea typeface="WenQuanYi Micro Hei"/>
                <a:cs typeface="Lohit Devanagari"/>
              </a:rPr>
              <a:t>Hardware</a:t>
            </a:r>
            <a:r>
              <a:rPr lang="en-LK" dirty="0">
                <a:effectLst/>
              </a:rPr>
              <a:t> </a:t>
            </a:r>
          </a:p>
        </p:txBody>
      </p:sp>
      <p:sp>
        <p:nvSpPr>
          <p:cNvPr id="7" name="Content Placeholder 2">
            <a:extLst>
              <a:ext uri="{FF2B5EF4-FFF2-40B4-BE49-F238E27FC236}">
                <a16:creationId xmlns:a16="http://schemas.microsoft.com/office/drawing/2014/main" id="{DB7A0638-7649-5D06-978C-EB4A83570EAE}"/>
              </a:ext>
            </a:extLst>
          </p:cNvPr>
          <p:cNvSpPr txBox="1">
            <a:spLocks/>
          </p:cNvSpPr>
          <p:nvPr/>
        </p:nvSpPr>
        <p:spPr>
          <a:xfrm>
            <a:off x="5593029" y="1905000"/>
            <a:ext cx="2911476" cy="4456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GB" b="1" dirty="0">
                <a:solidFill>
                  <a:srgbClr val="00000A"/>
                </a:solidFill>
                <a:latin typeface="ArialMT"/>
                <a:ea typeface="WenQuanYi Micro Hei"/>
                <a:cs typeface="Lohit Devanagari"/>
              </a:rPr>
              <a:t>Frontend development</a:t>
            </a:r>
            <a:r>
              <a:rPr lang="en-LK" dirty="0"/>
              <a:t> </a:t>
            </a:r>
          </a:p>
        </p:txBody>
      </p:sp>
      <p:sp>
        <p:nvSpPr>
          <p:cNvPr id="8" name="Content Placeholder 2">
            <a:extLst>
              <a:ext uri="{FF2B5EF4-FFF2-40B4-BE49-F238E27FC236}">
                <a16:creationId xmlns:a16="http://schemas.microsoft.com/office/drawing/2014/main" id="{124D79E2-1B77-05C6-36BE-518347A2B310}"/>
              </a:ext>
            </a:extLst>
          </p:cNvPr>
          <p:cNvSpPr txBox="1">
            <a:spLocks/>
          </p:cNvSpPr>
          <p:nvPr/>
        </p:nvSpPr>
        <p:spPr>
          <a:xfrm>
            <a:off x="8980217" y="1919287"/>
            <a:ext cx="2911476" cy="44536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GB" b="1" dirty="0">
                <a:solidFill>
                  <a:srgbClr val="00000A"/>
                </a:solidFill>
                <a:latin typeface="ArialMT"/>
                <a:ea typeface="WenQuanYi Micro Hei"/>
                <a:cs typeface="Lohit Devanagari"/>
              </a:rPr>
              <a:t>Backend development</a:t>
            </a:r>
            <a:r>
              <a:rPr lang="en-LK" dirty="0"/>
              <a:t> </a:t>
            </a:r>
            <a:endParaRPr lang="en-GB" b="1" dirty="0">
              <a:solidFill>
                <a:srgbClr val="00000A"/>
              </a:solidFill>
              <a:latin typeface="ArialMT"/>
              <a:ea typeface="WenQuanYi Micro Hei"/>
              <a:cs typeface="Lohit Devanagari"/>
            </a:endParaRPr>
          </a:p>
        </p:txBody>
      </p:sp>
      <p:pic>
        <p:nvPicPr>
          <p:cNvPr id="1030" name="Picture 6" descr="MacBook Air M2 16GB RAM Just $1,249, $40 off AppleCare">
            <a:extLst>
              <a:ext uri="{FF2B5EF4-FFF2-40B4-BE49-F238E27FC236}">
                <a16:creationId xmlns:a16="http://schemas.microsoft.com/office/drawing/2014/main" id="{344BAD09-E216-10BC-41F2-70D867F358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1621" y="2350633"/>
            <a:ext cx="2372460" cy="1334509"/>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D1535079-676D-99DA-C12B-140CB0CF0E52}"/>
              </a:ext>
            </a:extLst>
          </p:cNvPr>
          <p:cNvSpPr txBox="1">
            <a:spLocks/>
          </p:cNvSpPr>
          <p:nvPr/>
        </p:nvSpPr>
        <p:spPr>
          <a:xfrm>
            <a:off x="2383632" y="4130775"/>
            <a:ext cx="2911476" cy="4696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GB" b="1" dirty="0">
                <a:solidFill>
                  <a:srgbClr val="00000A"/>
                </a:solidFill>
                <a:latin typeface="ArialMT"/>
                <a:ea typeface="WenQuanYi Micro Hei"/>
                <a:cs typeface="Lohit Devanagari"/>
              </a:rPr>
              <a:t>Database management</a:t>
            </a:r>
            <a:r>
              <a:rPr lang="en-LK" dirty="0"/>
              <a:t> </a:t>
            </a:r>
          </a:p>
        </p:txBody>
      </p:sp>
      <p:sp>
        <p:nvSpPr>
          <p:cNvPr id="10" name="Content Placeholder 2">
            <a:extLst>
              <a:ext uri="{FF2B5EF4-FFF2-40B4-BE49-F238E27FC236}">
                <a16:creationId xmlns:a16="http://schemas.microsoft.com/office/drawing/2014/main" id="{8EA3B36B-21DD-8B57-7F2A-40C3DC635CB6}"/>
              </a:ext>
            </a:extLst>
          </p:cNvPr>
          <p:cNvSpPr txBox="1">
            <a:spLocks/>
          </p:cNvSpPr>
          <p:nvPr/>
        </p:nvSpPr>
        <p:spPr>
          <a:xfrm>
            <a:off x="5741408" y="4177732"/>
            <a:ext cx="2911476" cy="44563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GB" b="1" dirty="0">
                <a:solidFill>
                  <a:srgbClr val="00000A"/>
                </a:solidFill>
                <a:latin typeface="ArialMT"/>
                <a:ea typeface="WenQuanYi Micro Hei"/>
                <a:cs typeface="Lohit Devanagari"/>
              </a:rPr>
              <a:t>Text editor</a:t>
            </a:r>
            <a:r>
              <a:rPr lang="en-LK" dirty="0"/>
              <a:t> </a:t>
            </a:r>
          </a:p>
        </p:txBody>
      </p:sp>
      <p:sp>
        <p:nvSpPr>
          <p:cNvPr id="11" name="Content Placeholder 2">
            <a:extLst>
              <a:ext uri="{FF2B5EF4-FFF2-40B4-BE49-F238E27FC236}">
                <a16:creationId xmlns:a16="http://schemas.microsoft.com/office/drawing/2014/main" id="{FD335415-DAC7-D247-BC02-017C62671FC3}"/>
              </a:ext>
            </a:extLst>
          </p:cNvPr>
          <p:cNvSpPr txBox="1">
            <a:spLocks/>
          </p:cNvSpPr>
          <p:nvPr/>
        </p:nvSpPr>
        <p:spPr>
          <a:xfrm>
            <a:off x="8822366" y="4099521"/>
            <a:ext cx="3227178" cy="5321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GB" b="1" dirty="0">
                <a:solidFill>
                  <a:srgbClr val="00000A"/>
                </a:solidFill>
                <a:latin typeface="ArialMT"/>
                <a:ea typeface="WenQuanYi Micro Hei"/>
                <a:cs typeface="Lohit Devanagari"/>
              </a:rPr>
              <a:t>Development environment</a:t>
            </a:r>
            <a:r>
              <a:rPr lang="en-LK" dirty="0"/>
              <a:t> </a:t>
            </a:r>
          </a:p>
        </p:txBody>
      </p:sp>
      <p:pic>
        <p:nvPicPr>
          <p:cNvPr id="1032" name="Picture 8" descr="Amazingly Useful HTML, CSS and JavaScript Tools and Libraries | by Bradley  Nice | Level Up! | Medium">
            <a:extLst>
              <a:ext uri="{FF2B5EF4-FFF2-40B4-BE49-F238E27FC236}">
                <a16:creationId xmlns:a16="http://schemas.microsoft.com/office/drawing/2014/main" id="{BD7469F8-C5F0-7A6A-44DA-3296CA249B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4036" y="2299785"/>
            <a:ext cx="2589212" cy="143620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HP - Wikipedia">
            <a:extLst>
              <a:ext uri="{FF2B5EF4-FFF2-40B4-BE49-F238E27FC236}">
                <a16:creationId xmlns:a16="http://schemas.microsoft.com/office/drawing/2014/main" id="{BC304D4D-C87D-8BD2-82F8-61570C17D9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7173" y="2459903"/>
            <a:ext cx="2363236" cy="127608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at is MySQL? | OVHcloud Asia">
            <a:extLst>
              <a:ext uri="{FF2B5EF4-FFF2-40B4-BE49-F238E27FC236}">
                <a16:creationId xmlns:a16="http://schemas.microsoft.com/office/drawing/2014/main" id="{50CABB0B-6E13-3FB2-B26B-EB59787C353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837" r="6596"/>
          <a:stretch/>
        </p:blipFill>
        <p:spPr bwMode="auto">
          <a:xfrm>
            <a:off x="2285281" y="4600394"/>
            <a:ext cx="3009827" cy="14564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Elevate🚀Your Data Science📊Game: VS Code Setup Guide ✨ | by Ravi Kumar |  Dev Genius">
            <a:extLst>
              <a:ext uri="{FF2B5EF4-FFF2-40B4-BE49-F238E27FC236}">
                <a16:creationId xmlns:a16="http://schemas.microsoft.com/office/drawing/2014/main" id="{C354B70E-5394-CBFF-D581-BF38BAD8342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7552" b="19639"/>
          <a:stretch/>
        </p:blipFill>
        <p:spPr bwMode="auto">
          <a:xfrm>
            <a:off x="5489437" y="4765120"/>
            <a:ext cx="2911476" cy="86352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XAMPP Tutorial: How to use XAMPP to set up WordPress on localhost - Undsgn™">
            <a:extLst>
              <a:ext uri="{FF2B5EF4-FFF2-40B4-BE49-F238E27FC236}">
                <a16:creationId xmlns:a16="http://schemas.microsoft.com/office/drawing/2014/main" id="{31B48AE5-E7A7-22A6-605D-66CF1DEBDC9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7173" y="4631646"/>
            <a:ext cx="2469472" cy="1373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45507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1682</TotalTime>
  <Words>3106</Words>
  <Application>Microsoft Macintosh PowerPoint</Application>
  <PresentationFormat>Widescreen</PresentationFormat>
  <Paragraphs>234</Paragraphs>
  <Slides>14</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-webkit-standard</vt:lpstr>
      <vt:lpstr>Aptos</vt:lpstr>
      <vt:lpstr>Arial</vt:lpstr>
      <vt:lpstr>ArialMT</vt:lpstr>
      <vt:lpstr>Century Gothic</vt:lpstr>
      <vt:lpstr>Helvetica</vt:lpstr>
      <vt:lpstr>Rockwell</vt:lpstr>
      <vt:lpstr>Symbol</vt:lpstr>
      <vt:lpstr>Times New Roman</vt:lpstr>
      <vt:lpstr>Wingdings 3</vt:lpstr>
      <vt:lpstr>Wisp</vt:lpstr>
      <vt:lpstr>MSc Information Technology  7SENG013C.Y Software Development Project   Gig Work Marketplace Software Project    Student: Ms. Poddiwela Keerthirathna (20274450)   2023/24  Supervisor: Ms. Dileeka Alwis   School of Computer Science &amp; Engineering  University of Westminster </vt:lpstr>
      <vt:lpstr>Overview of Project Topic</vt:lpstr>
      <vt:lpstr>Project Aims &amp; Objectives</vt:lpstr>
      <vt:lpstr>Essential System Functional Requirements</vt:lpstr>
      <vt:lpstr>Essential System Functional Requirements (contd….)</vt:lpstr>
      <vt:lpstr>System Use Case Diagram</vt:lpstr>
      <vt:lpstr>System Class Diagram</vt:lpstr>
      <vt:lpstr>System Architecture Diagram</vt:lpstr>
      <vt:lpstr>Implementation Techniques &amp; Technologies</vt:lpstr>
      <vt:lpstr>Implementation Issues</vt:lpstr>
      <vt:lpstr>Application Demonstration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Nirmani Keerthirathna</dc:creator>
  <cp:lastModifiedBy>Nirmani Keerthirathna</cp:lastModifiedBy>
  <cp:revision>94</cp:revision>
  <dcterms:created xsi:type="dcterms:W3CDTF">2025-02-22T04:59:34Z</dcterms:created>
  <dcterms:modified xsi:type="dcterms:W3CDTF">2025-04-27T15:27:42Z</dcterms:modified>
</cp:coreProperties>
</file>