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7" r:id="rId7"/>
    <p:sldId id="268" r:id="rId8"/>
    <p:sldId id="269" r:id="rId9"/>
    <p:sldId id="270" r:id="rId10"/>
    <p:sldId id="271" r:id="rId11"/>
    <p:sldId id="266" r:id="rId12"/>
    <p:sldId id="262" r:id="rId13"/>
    <p:sldId id="261" r:id="rId14"/>
    <p:sldId id="263" r:id="rId15"/>
    <p:sldId id="272" r:id="rId16"/>
    <p:sldId id="274" r:id="rId17"/>
    <p:sldId id="273" r:id="rId18"/>
    <p:sldId id="275" r:id="rId19"/>
    <p:sldId id="276" r:id="rId20"/>
    <p:sldId id="264" r:id="rId21"/>
    <p:sldId id="277" r:id="rId22"/>
    <p:sldId id="265" r:id="rId23"/>
  </p:sldIdLst>
  <p:sldSz cx="18288000" cy="10287000"/>
  <p:notesSz cx="6858000" cy="9144000"/>
  <p:embeddedFontLst>
    <p:embeddedFont>
      <p:font typeface="DM Sans" pitchFamily="2" charset="0"/>
      <p:regular r:id="rId24"/>
      <p:bold r:id="rId25"/>
      <p:italic r:id="rId26"/>
      <p:boldItalic r:id="rId27"/>
    </p:embeddedFont>
    <p:embeddedFont>
      <p:font typeface="DM Sans Bold"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787" y="-6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31.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32.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33.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34.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35.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36.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37.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38.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6.svg"/><Relationship Id="rId3" Type="http://schemas.openxmlformats.org/officeDocument/2006/relationships/image" Target="../media/image30.svg"/><Relationship Id="rId7" Type="http://schemas.openxmlformats.org/officeDocument/2006/relationships/image" Target="../media/image10.svg"/><Relationship Id="rId12"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0.svg"/><Relationship Id="rId5" Type="http://schemas.openxmlformats.org/officeDocument/2006/relationships/image" Target="../media/image8.svg"/><Relationship Id="rId10" Type="http://schemas.openxmlformats.org/officeDocument/2006/relationships/image" Target="../media/image19.png"/><Relationship Id="rId4" Type="http://schemas.openxmlformats.org/officeDocument/2006/relationships/image" Target="../media/image7.png"/><Relationship Id="rId9" Type="http://schemas.openxmlformats.org/officeDocument/2006/relationships/image" Target="../media/image14.svg"/></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3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8.sv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a:stretch>
          </a:blipFill>
          <a:ln cap="sq">
            <a:noFill/>
            <a:prstDash val="solid"/>
            <a:miter/>
          </a:ln>
        </p:spPr>
      </p:sp>
      <p:sp>
        <p:nvSpPr>
          <p:cNvPr id="16" name="TextBox 16"/>
          <p:cNvSpPr txBox="1"/>
          <p:nvPr/>
        </p:nvSpPr>
        <p:spPr>
          <a:xfrm>
            <a:off x="3688802" y="3218430"/>
            <a:ext cx="10910396" cy="3200970"/>
          </a:xfrm>
          <a:prstGeom prst="rect">
            <a:avLst/>
          </a:prstGeom>
        </p:spPr>
        <p:txBody>
          <a:bodyPr lIns="0" tIns="0" rIns="0" bIns="0" rtlCol="0" anchor="t">
            <a:spAutoFit/>
          </a:bodyPr>
          <a:lstStyle/>
          <a:p>
            <a:pPr algn="ctr">
              <a:lnSpc>
                <a:spcPts val="12218"/>
              </a:lnSpc>
            </a:pPr>
            <a:r>
              <a:rPr lang="en-US" sz="12998" b="1">
                <a:solidFill>
                  <a:srgbClr val="000000"/>
                </a:solidFill>
                <a:latin typeface="DM Sans Bold"/>
                <a:ea typeface="DM Sans Bold"/>
                <a:cs typeface="DM Sans Bold"/>
                <a:sym typeface="DM Sans Bold"/>
              </a:rPr>
              <a:t>Quiz</a:t>
            </a:r>
          </a:p>
          <a:p>
            <a:pPr algn="ctr">
              <a:lnSpc>
                <a:spcPts val="12218"/>
              </a:lnSpc>
            </a:pPr>
            <a:r>
              <a:rPr lang="en-US" sz="12998" b="1">
                <a:solidFill>
                  <a:srgbClr val="000000"/>
                </a:solidFill>
                <a:latin typeface="DM Sans Bold"/>
                <a:ea typeface="DM Sans Bold"/>
                <a:cs typeface="DM Sans Bold"/>
                <a:sym typeface="DM Sans Bold"/>
              </a:rPr>
              <a:t>Application</a:t>
            </a:r>
          </a:p>
        </p:txBody>
      </p:sp>
      <p:sp>
        <p:nvSpPr>
          <p:cNvPr id="17" name="Freeform 17"/>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a:extLst>
            <a:ext uri="{FF2B5EF4-FFF2-40B4-BE49-F238E27FC236}">
              <a16:creationId xmlns:a16="http://schemas.microsoft.com/office/drawing/2014/main" id="{1F31479C-D72A-D988-F992-9549CC69129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0EC7F6C-A8FC-DCA1-86F1-E69C9B53CDDA}"/>
              </a:ext>
            </a:extLst>
          </p:cNvPr>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72F6DCD1-4FED-0300-7B46-F2020CB3C26A}"/>
              </a:ext>
            </a:extLst>
          </p:cNvPr>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76D7C474-D790-D371-9ED1-A7935497D149}"/>
              </a:ext>
            </a:extLst>
          </p:cNvPr>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a:extLst>
              <a:ext uri="{FF2B5EF4-FFF2-40B4-BE49-F238E27FC236}">
                <a16:creationId xmlns:a16="http://schemas.microsoft.com/office/drawing/2014/main" id="{9BA0D10A-7EA6-0B70-3921-042F9588A8E1}"/>
              </a:ext>
            </a:extLst>
          </p:cNvPr>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a:extLst>
              <a:ext uri="{FF2B5EF4-FFF2-40B4-BE49-F238E27FC236}">
                <a16:creationId xmlns:a16="http://schemas.microsoft.com/office/drawing/2014/main" id="{3FBDB30B-F126-E436-81F0-B1F60D10517D}"/>
              </a:ext>
            </a:extLst>
          </p:cNvPr>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a:extLst>
              <a:ext uri="{FF2B5EF4-FFF2-40B4-BE49-F238E27FC236}">
                <a16:creationId xmlns:a16="http://schemas.microsoft.com/office/drawing/2014/main" id="{4D894A43-14AA-439C-0A98-CB034760DBF1}"/>
              </a:ext>
            </a:extLst>
          </p:cNvPr>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a:extLst>
              <a:ext uri="{FF2B5EF4-FFF2-40B4-BE49-F238E27FC236}">
                <a16:creationId xmlns:a16="http://schemas.microsoft.com/office/drawing/2014/main" id="{4993371D-F3F6-D836-C731-36FFE4DBB65C}"/>
              </a:ext>
            </a:extLst>
          </p:cNvPr>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a:extLst>
              <a:ext uri="{FF2B5EF4-FFF2-40B4-BE49-F238E27FC236}">
                <a16:creationId xmlns:a16="http://schemas.microsoft.com/office/drawing/2014/main" id="{20EB5804-107E-6FA8-8222-00A80D575FDF}"/>
              </a:ext>
            </a:extLst>
          </p:cNvPr>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a:extLst>
              <a:ext uri="{FF2B5EF4-FFF2-40B4-BE49-F238E27FC236}">
                <a16:creationId xmlns:a16="http://schemas.microsoft.com/office/drawing/2014/main" id="{CCE7E5DA-C14C-ED95-0B00-645F2EE611F9}"/>
              </a:ext>
            </a:extLst>
          </p:cNvPr>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a:extLst>
              <a:ext uri="{FF2B5EF4-FFF2-40B4-BE49-F238E27FC236}">
                <a16:creationId xmlns:a16="http://schemas.microsoft.com/office/drawing/2014/main" id="{C53C2F7D-3857-4443-259C-D87E4C201BDE}"/>
              </a:ext>
            </a:extLst>
          </p:cNvPr>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a:extLst>
              <a:ext uri="{FF2B5EF4-FFF2-40B4-BE49-F238E27FC236}">
                <a16:creationId xmlns:a16="http://schemas.microsoft.com/office/drawing/2014/main" id="{D9B6177D-05A2-A722-91B2-2D2C14C19733}"/>
              </a:ext>
            </a:extLst>
          </p:cNvPr>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a:extLst>
              <a:ext uri="{FF2B5EF4-FFF2-40B4-BE49-F238E27FC236}">
                <a16:creationId xmlns:a16="http://schemas.microsoft.com/office/drawing/2014/main" id="{5DF5A99F-3D8D-CBBE-F6F6-D7BC9EBDCE7D}"/>
              </a:ext>
            </a:extLst>
          </p:cNvPr>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a:extLst>
              <a:ext uri="{FF2B5EF4-FFF2-40B4-BE49-F238E27FC236}">
                <a16:creationId xmlns:a16="http://schemas.microsoft.com/office/drawing/2014/main" id="{0E0D17D7-2E62-500E-64A6-8AD39499E6C5}"/>
              </a:ext>
            </a:extLst>
          </p:cNvPr>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a:extLst>
              <a:ext uri="{FF2B5EF4-FFF2-40B4-BE49-F238E27FC236}">
                <a16:creationId xmlns:a16="http://schemas.microsoft.com/office/drawing/2014/main" id="{3E0B84A6-CF55-9B21-E435-C61B0EB3F957}"/>
              </a:ext>
            </a:extLst>
          </p:cNvPr>
          <p:cNvSpPr txBox="1"/>
          <p:nvPr/>
        </p:nvSpPr>
        <p:spPr>
          <a:xfrm>
            <a:off x="4168515" y="2329180"/>
            <a:ext cx="10014901" cy="909320"/>
          </a:xfrm>
          <a:prstGeom prst="rect">
            <a:avLst/>
          </a:prstGeom>
        </p:spPr>
        <p:txBody>
          <a:bodyPr lIns="0" tIns="0" rIns="0" bIns="0" rtlCol="0" anchor="t">
            <a:spAutoFit/>
          </a:bodyPr>
          <a:lstStyle/>
          <a:p>
            <a:pPr algn="ctr">
              <a:lnSpc>
                <a:spcPts val="6789"/>
              </a:lnSpc>
            </a:pPr>
            <a:r>
              <a:rPr lang="en-US" sz="6999" b="1" dirty="0">
                <a:solidFill>
                  <a:srgbClr val="000000"/>
                </a:solidFill>
                <a:latin typeface="DM Sans Bold"/>
                <a:ea typeface="DM Sans Bold"/>
                <a:cs typeface="DM Sans Bold"/>
                <a:sym typeface="DM Sans Bold"/>
              </a:rPr>
              <a:t>Database Design</a:t>
            </a:r>
          </a:p>
        </p:txBody>
      </p:sp>
      <p:sp>
        <p:nvSpPr>
          <p:cNvPr id="16" name="TextBox 16">
            <a:extLst>
              <a:ext uri="{FF2B5EF4-FFF2-40B4-BE49-F238E27FC236}">
                <a16:creationId xmlns:a16="http://schemas.microsoft.com/office/drawing/2014/main" id="{96AD6F3A-1EF8-1DEC-EB82-685FEA78E6A9}"/>
              </a:ext>
            </a:extLst>
          </p:cNvPr>
          <p:cNvSpPr txBox="1"/>
          <p:nvPr/>
        </p:nvSpPr>
        <p:spPr>
          <a:xfrm>
            <a:off x="1981200" y="4124788"/>
            <a:ext cx="6534152" cy="332912"/>
          </a:xfrm>
          <a:prstGeom prst="rect">
            <a:avLst/>
          </a:prstGeom>
        </p:spPr>
        <p:txBody>
          <a:bodyPr wrap="square" lIns="0" tIns="0" rIns="0" bIns="0" rtlCol="0" anchor="t">
            <a:spAutoFit/>
          </a:bodyPr>
          <a:lstStyle/>
          <a:p>
            <a:pPr marL="0" lvl="0" indent="0" algn="ctr">
              <a:lnSpc>
                <a:spcPts val="2699"/>
              </a:lnSpc>
              <a:spcBef>
                <a:spcPct val="0"/>
              </a:spcBef>
            </a:pPr>
            <a:r>
              <a:rPr lang="en-US" sz="1999" b="1" u="none" spc="119" dirty="0">
                <a:solidFill>
                  <a:srgbClr val="000000"/>
                </a:solidFill>
                <a:latin typeface="DM Sans"/>
                <a:ea typeface="DM Sans"/>
                <a:cs typeface="DM Sans"/>
                <a:sym typeface="DM Sans"/>
              </a:rPr>
              <a:t>TABLE FOR </a:t>
            </a:r>
            <a:r>
              <a:rPr lang="en-US" sz="1999" b="1" spc="119" dirty="0">
                <a:solidFill>
                  <a:srgbClr val="000000"/>
                </a:solidFill>
                <a:latin typeface="DM Sans"/>
                <a:ea typeface="DM Sans"/>
                <a:cs typeface="DM Sans"/>
                <a:sym typeface="DM Sans"/>
              </a:rPr>
              <a:t>RESPONSES</a:t>
            </a:r>
            <a:r>
              <a:rPr lang="en-US" sz="1999" b="1" u="none" spc="119" dirty="0">
                <a:solidFill>
                  <a:srgbClr val="000000"/>
                </a:solidFill>
                <a:latin typeface="DM Sans"/>
                <a:ea typeface="DM Sans"/>
                <a:cs typeface="DM Sans"/>
                <a:sym typeface="DM Sans"/>
              </a:rPr>
              <a:t>:</a:t>
            </a:r>
          </a:p>
        </p:txBody>
      </p:sp>
      <p:sp>
        <p:nvSpPr>
          <p:cNvPr id="21" name="TextBox 16">
            <a:extLst>
              <a:ext uri="{FF2B5EF4-FFF2-40B4-BE49-F238E27FC236}">
                <a16:creationId xmlns:a16="http://schemas.microsoft.com/office/drawing/2014/main" id="{A4B87E4B-F39E-3CEC-52D4-1B84C611D743}"/>
              </a:ext>
            </a:extLst>
          </p:cNvPr>
          <p:cNvSpPr txBox="1"/>
          <p:nvPr/>
        </p:nvSpPr>
        <p:spPr>
          <a:xfrm>
            <a:off x="9220200" y="4124788"/>
            <a:ext cx="6534152" cy="332912"/>
          </a:xfrm>
          <a:prstGeom prst="rect">
            <a:avLst/>
          </a:prstGeom>
        </p:spPr>
        <p:txBody>
          <a:bodyPr wrap="square" lIns="0" tIns="0" rIns="0" bIns="0" rtlCol="0" anchor="t">
            <a:spAutoFit/>
          </a:bodyPr>
          <a:lstStyle/>
          <a:p>
            <a:pPr marL="0" lvl="0" indent="0" algn="ctr">
              <a:lnSpc>
                <a:spcPts val="2699"/>
              </a:lnSpc>
              <a:spcBef>
                <a:spcPct val="0"/>
              </a:spcBef>
            </a:pPr>
            <a:r>
              <a:rPr lang="en-US" sz="1999" b="1" u="none" spc="119" dirty="0">
                <a:solidFill>
                  <a:srgbClr val="000000"/>
                </a:solidFill>
                <a:latin typeface="DM Sans"/>
                <a:ea typeface="DM Sans"/>
                <a:cs typeface="DM Sans"/>
                <a:sym typeface="DM Sans"/>
              </a:rPr>
              <a:t>TABLE FOR RESULTS:</a:t>
            </a:r>
          </a:p>
        </p:txBody>
      </p:sp>
      <p:graphicFrame>
        <p:nvGraphicFramePr>
          <p:cNvPr id="19" name="Table 18">
            <a:extLst>
              <a:ext uri="{FF2B5EF4-FFF2-40B4-BE49-F238E27FC236}">
                <a16:creationId xmlns:a16="http://schemas.microsoft.com/office/drawing/2014/main" id="{2921EFF3-5497-F7A4-A770-3FBFDB5527D6}"/>
              </a:ext>
            </a:extLst>
          </p:cNvPr>
          <p:cNvGraphicFramePr>
            <a:graphicFrameLocks noGrp="1"/>
          </p:cNvGraphicFramePr>
          <p:nvPr>
            <p:extLst>
              <p:ext uri="{D42A27DB-BD31-4B8C-83A1-F6EECF244321}">
                <p14:modId xmlns:p14="http://schemas.microsoft.com/office/powerpoint/2010/main" val="3966461744"/>
              </p:ext>
            </p:extLst>
          </p:nvPr>
        </p:nvGraphicFramePr>
        <p:xfrm>
          <a:off x="1990091" y="4530207"/>
          <a:ext cx="6477635" cy="2052623"/>
        </p:xfrm>
        <a:graphic>
          <a:graphicData uri="http://schemas.openxmlformats.org/drawingml/2006/table">
            <a:tbl>
              <a:tblPr firstRow="1" firstCol="1" bandRow="1">
                <a:tableStyleId>{5C22544A-7EE6-4342-B048-85BDC9FD1C3A}</a:tableStyleId>
              </a:tblPr>
              <a:tblGrid>
                <a:gridCol w="1433529">
                  <a:extLst>
                    <a:ext uri="{9D8B030D-6E8A-4147-A177-3AD203B41FA5}">
                      <a16:colId xmlns:a16="http://schemas.microsoft.com/office/drawing/2014/main" val="161832142"/>
                    </a:ext>
                  </a:extLst>
                </a:gridCol>
                <a:gridCol w="2877384">
                  <a:extLst>
                    <a:ext uri="{9D8B030D-6E8A-4147-A177-3AD203B41FA5}">
                      <a16:colId xmlns:a16="http://schemas.microsoft.com/office/drawing/2014/main" val="3580745339"/>
                    </a:ext>
                  </a:extLst>
                </a:gridCol>
                <a:gridCol w="2166722">
                  <a:extLst>
                    <a:ext uri="{9D8B030D-6E8A-4147-A177-3AD203B41FA5}">
                      <a16:colId xmlns:a16="http://schemas.microsoft.com/office/drawing/2014/main" val="456575793"/>
                    </a:ext>
                  </a:extLst>
                </a:gridCol>
              </a:tblGrid>
              <a:tr h="346547">
                <a:tc gridSpan="3">
                  <a:txBody>
                    <a:bodyPr/>
                    <a:lstStyle/>
                    <a:p>
                      <a:pPr algn="ctr">
                        <a:buNone/>
                      </a:pPr>
                      <a:r>
                        <a:rPr lang="en-US" sz="1400">
                          <a:effectLst/>
                        </a:rPr>
                        <a:t>tbl_userResponses</a:t>
                      </a:r>
                      <a:endParaRPr lang="en-IN" sz="1200">
                        <a:effectLst/>
                        <a:latin typeface="Nimbus Roman No9 L"/>
                        <a:ea typeface="Bitstream Vera Sans"/>
                        <a:cs typeface="Times New Roman" panose="02020603050405020304" pitchFamily="18" charset="0"/>
                      </a:endParaRPr>
                    </a:p>
                  </a:txBody>
                  <a:tcPr marL="83127" marR="83127"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82104150"/>
                  </a:ext>
                </a:extLst>
              </a:tr>
              <a:tr h="359875">
                <a:tc>
                  <a:txBody>
                    <a:bodyPr/>
                    <a:lstStyle/>
                    <a:p>
                      <a:pPr>
                        <a:buNone/>
                      </a:pPr>
                      <a:r>
                        <a:rPr lang="en-US" sz="1400">
                          <a:effectLst/>
                        </a:rPr>
                        <a:t>Constraint</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Fields</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Data Types</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3199079823"/>
                  </a:ext>
                </a:extLst>
              </a:tr>
              <a:tr h="346547">
                <a:tc>
                  <a:txBody>
                    <a:bodyPr/>
                    <a:lstStyle/>
                    <a:p>
                      <a:pPr algn="r">
                        <a:buNone/>
                      </a:pPr>
                      <a:r>
                        <a:rPr lang="en-US" sz="1400">
                          <a:effectLst/>
                        </a:rPr>
                        <a:t>P.K</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response_id</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int</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196912365"/>
                  </a:ext>
                </a:extLst>
              </a:tr>
              <a:tr h="333218">
                <a:tc>
                  <a:txBody>
                    <a:bodyPr/>
                    <a:lstStyle/>
                    <a:p>
                      <a:pPr algn="r">
                        <a:buNone/>
                      </a:pPr>
                      <a:r>
                        <a:rPr lang="en-US" sz="1400">
                          <a:effectLst/>
                        </a:rPr>
                        <a:t>F.K</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option_id</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int</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418848217"/>
                  </a:ext>
                </a:extLst>
              </a:tr>
              <a:tr h="333218">
                <a:tc>
                  <a:txBody>
                    <a:bodyPr/>
                    <a:lstStyle/>
                    <a:p>
                      <a:pPr algn="r">
                        <a:buNone/>
                      </a:pPr>
                      <a:r>
                        <a:rPr lang="en-US" sz="1400">
                          <a:effectLst/>
                        </a:rPr>
                        <a:t> F.K</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question_id</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int</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1110979791"/>
                  </a:ext>
                </a:extLst>
              </a:tr>
              <a:tr h="333218">
                <a:tc>
                  <a:txBody>
                    <a:bodyPr/>
                    <a:lstStyle/>
                    <a:p>
                      <a:pPr algn="r">
                        <a:buNone/>
                      </a:pPr>
                      <a:r>
                        <a:rPr lang="en-US" sz="1400">
                          <a:effectLst/>
                        </a:rPr>
                        <a:t> F.K</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dirty="0" err="1">
                          <a:effectLst/>
                        </a:rPr>
                        <a:t>user_id</a:t>
                      </a:r>
                      <a:endParaRPr lang="en-IN" sz="1200" dirty="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dirty="0">
                          <a:effectLst/>
                        </a:rPr>
                        <a:t>int</a:t>
                      </a:r>
                      <a:endParaRPr lang="en-IN" sz="1200" dirty="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1832720378"/>
                  </a:ext>
                </a:extLst>
              </a:tr>
            </a:tbl>
          </a:graphicData>
        </a:graphic>
      </p:graphicFrame>
      <p:graphicFrame>
        <p:nvGraphicFramePr>
          <p:cNvPr id="20" name="Table 19">
            <a:extLst>
              <a:ext uri="{FF2B5EF4-FFF2-40B4-BE49-F238E27FC236}">
                <a16:creationId xmlns:a16="http://schemas.microsoft.com/office/drawing/2014/main" id="{3ADB7AA8-9B2B-0166-4325-36ECCEB47ADF}"/>
              </a:ext>
            </a:extLst>
          </p:cNvPr>
          <p:cNvGraphicFramePr>
            <a:graphicFrameLocks noGrp="1"/>
          </p:cNvGraphicFramePr>
          <p:nvPr>
            <p:extLst>
              <p:ext uri="{D42A27DB-BD31-4B8C-83A1-F6EECF244321}">
                <p14:modId xmlns:p14="http://schemas.microsoft.com/office/powerpoint/2010/main" val="3322019380"/>
              </p:ext>
            </p:extLst>
          </p:nvPr>
        </p:nvGraphicFramePr>
        <p:xfrm>
          <a:off x="9371965" y="4515231"/>
          <a:ext cx="6477635" cy="2386528"/>
        </p:xfrm>
        <a:graphic>
          <a:graphicData uri="http://schemas.openxmlformats.org/drawingml/2006/table">
            <a:tbl>
              <a:tblPr firstRow="1" firstCol="1" bandRow="1">
                <a:tableStyleId>{5C22544A-7EE6-4342-B048-85BDC9FD1C3A}</a:tableStyleId>
              </a:tblPr>
              <a:tblGrid>
                <a:gridCol w="1433529">
                  <a:extLst>
                    <a:ext uri="{9D8B030D-6E8A-4147-A177-3AD203B41FA5}">
                      <a16:colId xmlns:a16="http://schemas.microsoft.com/office/drawing/2014/main" val="267134425"/>
                    </a:ext>
                  </a:extLst>
                </a:gridCol>
                <a:gridCol w="2877384">
                  <a:extLst>
                    <a:ext uri="{9D8B030D-6E8A-4147-A177-3AD203B41FA5}">
                      <a16:colId xmlns:a16="http://schemas.microsoft.com/office/drawing/2014/main" val="420450738"/>
                    </a:ext>
                  </a:extLst>
                </a:gridCol>
                <a:gridCol w="2166722">
                  <a:extLst>
                    <a:ext uri="{9D8B030D-6E8A-4147-A177-3AD203B41FA5}">
                      <a16:colId xmlns:a16="http://schemas.microsoft.com/office/drawing/2014/main" val="824500427"/>
                    </a:ext>
                  </a:extLst>
                </a:gridCol>
              </a:tblGrid>
              <a:tr h="422994">
                <a:tc gridSpan="3">
                  <a:txBody>
                    <a:bodyPr/>
                    <a:lstStyle/>
                    <a:p>
                      <a:pPr algn="ctr">
                        <a:buNone/>
                      </a:pPr>
                      <a:r>
                        <a:rPr lang="en-US" sz="1400">
                          <a:effectLst/>
                        </a:rPr>
                        <a:t>tbl_resultDetails</a:t>
                      </a:r>
                      <a:endParaRPr lang="en-IN" sz="1200">
                        <a:effectLst/>
                        <a:latin typeface="Nimbus Roman No9 L"/>
                        <a:ea typeface="Bitstream Vera Sans"/>
                        <a:cs typeface="Times New Roman" panose="02020603050405020304" pitchFamily="18" charset="0"/>
                      </a:endParaRPr>
                    </a:p>
                  </a:txBody>
                  <a:tcPr marL="68580" marR="68580" marT="50292" marB="50292"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51341387"/>
                  </a:ext>
                </a:extLst>
              </a:tr>
              <a:tr h="346506">
                <a:tc>
                  <a:txBody>
                    <a:bodyPr/>
                    <a:lstStyle/>
                    <a:p>
                      <a:pPr>
                        <a:buNone/>
                      </a:pPr>
                      <a:r>
                        <a:rPr lang="en-US" sz="1400">
                          <a:effectLst/>
                        </a:rPr>
                        <a:t>Constraint</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Fields</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Data Types</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3807292177"/>
                  </a:ext>
                </a:extLst>
              </a:tr>
              <a:tr h="333672">
                <a:tc>
                  <a:txBody>
                    <a:bodyPr/>
                    <a:lstStyle/>
                    <a:p>
                      <a:pPr algn="r">
                        <a:buNone/>
                      </a:pPr>
                      <a:r>
                        <a:rPr lang="en-US" sz="1400">
                          <a:effectLst/>
                        </a:rPr>
                        <a:t>P.K</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result_id</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int</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2459812100"/>
                  </a:ext>
                </a:extLst>
              </a:tr>
              <a:tr h="320839">
                <a:tc>
                  <a:txBody>
                    <a:bodyPr/>
                    <a:lstStyle/>
                    <a:p>
                      <a:pPr algn="r">
                        <a:buNone/>
                      </a:pPr>
                      <a:r>
                        <a:rPr lang="en-US" sz="1400">
                          <a:effectLst/>
                        </a:rPr>
                        <a:t>F.K</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user_id</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int</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2105445105"/>
                  </a:ext>
                </a:extLst>
              </a:tr>
              <a:tr h="320839">
                <a:tc>
                  <a:txBody>
                    <a:bodyPr/>
                    <a:lstStyle/>
                    <a:p>
                      <a:pPr algn="r">
                        <a:buNone/>
                      </a:pPr>
                      <a:r>
                        <a:rPr lang="en-US" sz="1400">
                          <a:effectLst/>
                        </a:rPr>
                        <a:t> F.K</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quiz_id</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int</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2266840255"/>
                  </a:ext>
                </a:extLst>
              </a:tr>
              <a:tr h="320839">
                <a:tc>
                  <a:txBody>
                    <a:bodyPr/>
                    <a:lstStyle/>
                    <a:p>
                      <a:pPr algn="r">
                        <a:buNone/>
                      </a:pPr>
                      <a:r>
                        <a:rPr lang="en-US" sz="1400">
                          <a:effectLst/>
                        </a:rPr>
                        <a:t> </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scored_marks</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int</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3556494778"/>
                  </a:ext>
                </a:extLst>
              </a:tr>
              <a:tr h="320839">
                <a:tc>
                  <a:txBody>
                    <a:bodyPr/>
                    <a:lstStyle/>
                    <a:p>
                      <a:pPr algn="r">
                        <a:buNone/>
                      </a:pPr>
                      <a:r>
                        <a:rPr lang="en-US" sz="1400">
                          <a:effectLst/>
                        </a:rPr>
                        <a:t> </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total_marks</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dirty="0">
                          <a:effectLst/>
                        </a:rPr>
                        <a:t>int</a:t>
                      </a:r>
                      <a:endParaRPr lang="en-IN" sz="1200" dirty="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507976088"/>
                  </a:ext>
                </a:extLst>
              </a:tr>
            </a:tbl>
          </a:graphicData>
        </a:graphic>
      </p:graphicFrame>
    </p:spTree>
    <p:extLst>
      <p:ext uri="{BB962C8B-B14F-4D97-AF65-F5344CB8AC3E}">
        <p14:creationId xmlns:p14="http://schemas.microsoft.com/office/powerpoint/2010/main" val="200664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a:extLst>
            <a:ext uri="{FF2B5EF4-FFF2-40B4-BE49-F238E27FC236}">
              <a16:creationId xmlns:a16="http://schemas.microsoft.com/office/drawing/2014/main" id="{F98F3077-B77D-3E0B-BB39-E73FB27A81A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30A44EF-F94A-A00C-4A6C-D1EEC753D2BB}"/>
              </a:ext>
            </a:extLst>
          </p:cNvPr>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5344F3DF-216C-429E-30C3-7BBFF66218F3}"/>
              </a:ext>
            </a:extLst>
          </p:cNvPr>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245B47D5-EE2B-C2AE-087B-F125916C5D5D}"/>
              </a:ext>
            </a:extLst>
          </p:cNvPr>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a:extLst>
              <a:ext uri="{FF2B5EF4-FFF2-40B4-BE49-F238E27FC236}">
                <a16:creationId xmlns:a16="http://schemas.microsoft.com/office/drawing/2014/main" id="{0AE40BED-846B-1D79-B08F-0BC0FC81CD25}"/>
              </a:ext>
            </a:extLst>
          </p:cNvPr>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a:extLst>
              <a:ext uri="{FF2B5EF4-FFF2-40B4-BE49-F238E27FC236}">
                <a16:creationId xmlns:a16="http://schemas.microsoft.com/office/drawing/2014/main" id="{13FC2384-F4F8-FEE6-2376-7CE4E3A96C7C}"/>
              </a:ext>
            </a:extLst>
          </p:cNvPr>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a:extLst>
              <a:ext uri="{FF2B5EF4-FFF2-40B4-BE49-F238E27FC236}">
                <a16:creationId xmlns:a16="http://schemas.microsoft.com/office/drawing/2014/main" id="{5142EA4D-DC67-5871-7819-830FAE1DDCD9}"/>
              </a:ext>
            </a:extLst>
          </p:cNvPr>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a:extLst>
              <a:ext uri="{FF2B5EF4-FFF2-40B4-BE49-F238E27FC236}">
                <a16:creationId xmlns:a16="http://schemas.microsoft.com/office/drawing/2014/main" id="{58955D16-A0C0-4623-61D9-6026AC037FD0}"/>
              </a:ext>
            </a:extLst>
          </p:cNvPr>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a:extLst>
              <a:ext uri="{FF2B5EF4-FFF2-40B4-BE49-F238E27FC236}">
                <a16:creationId xmlns:a16="http://schemas.microsoft.com/office/drawing/2014/main" id="{CA7B17FC-8912-1EB6-96E4-A15351443ACA}"/>
              </a:ext>
            </a:extLst>
          </p:cNvPr>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a:extLst>
              <a:ext uri="{FF2B5EF4-FFF2-40B4-BE49-F238E27FC236}">
                <a16:creationId xmlns:a16="http://schemas.microsoft.com/office/drawing/2014/main" id="{FEAD1408-2B6B-AE54-0A92-B6079FA64DDA}"/>
              </a:ext>
            </a:extLst>
          </p:cNvPr>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a:extLst>
              <a:ext uri="{FF2B5EF4-FFF2-40B4-BE49-F238E27FC236}">
                <a16:creationId xmlns:a16="http://schemas.microsoft.com/office/drawing/2014/main" id="{5C883763-0159-A658-382A-59624A197977}"/>
              </a:ext>
            </a:extLst>
          </p:cNvPr>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a:extLst>
              <a:ext uri="{FF2B5EF4-FFF2-40B4-BE49-F238E27FC236}">
                <a16:creationId xmlns:a16="http://schemas.microsoft.com/office/drawing/2014/main" id="{92DC86C1-2109-9B15-3940-CB8378700BFC}"/>
              </a:ext>
            </a:extLst>
          </p:cNvPr>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a:extLst>
              <a:ext uri="{FF2B5EF4-FFF2-40B4-BE49-F238E27FC236}">
                <a16:creationId xmlns:a16="http://schemas.microsoft.com/office/drawing/2014/main" id="{CA3D9E0B-3B59-45F1-9A8B-1062BDDD1B13}"/>
              </a:ext>
            </a:extLst>
          </p:cNvPr>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a:extLst>
              <a:ext uri="{FF2B5EF4-FFF2-40B4-BE49-F238E27FC236}">
                <a16:creationId xmlns:a16="http://schemas.microsoft.com/office/drawing/2014/main" id="{421CDBF8-F566-8FEF-30C8-43807FC20F8D}"/>
              </a:ext>
            </a:extLst>
          </p:cNvPr>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a:extLst>
              <a:ext uri="{FF2B5EF4-FFF2-40B4-BE49-F238E27FC236}">
                <a16:creationId xmlns:a16="http://schemas.microsoft.com/office/drawing/2014/main" id="{8799B4AD-9EA2-CF24-A8B9-3828CD0DBED0}"/>
              </a:ext>
            </a:extLst>
          </p:cNvPr>
          <p:cNvSpPr txBox="1"/>
          <p:nvPr/>
        </p:nvSpPr>
        <p:spPr>
          <a:xfrm>
            <a:off x="4168515" y="2733361"/>
            <a:ext cx="10014901" cy="909320"/>
          </a:xfrm>
          <a:prstGeom prst="rect">
            <a:avLst/>
          </a:prstGeom>
        </p:spPr>
        <p:txBody>
          <a:bodyPr lIns="0" tIns="0" rIns="0" bIns="0" rtlCol="0" anchor="t">
            <a:spAutoFit/>
          </a:bodyPr>
          <a:lstStyle/>
          <a:p>
            <a:pPr algn="ctr">
              <a:lnSpc>
                <a:spcPts val="6789"/>
              </a:lnSpc>
            </a:pPr>
            <a:r>
              <a:rPr lang="en-US" sz="6999" b="1">
                <a:solidFill>
                  <a:srgbClr val="000000"/>
                </a:solidFill>
                <a:latin typeface="DM Sans Bold"/>
                <a:ea typeface="DM Sans Bold"/>
                <a:cs typeface="DM Sans Bold"/>
                <a:sym typeface="DM Sans Bold"/>
              </a:rPr>
              <a:t>Page Designs</a:t>
            </a:r>
          </a:p>
        </p:txBody>
      </p:sp>
      <p:sp>
        <p:nvSpPr>
          <p:cNvPr id="16" name="TextBox 16">
            <a:extLst>
              <a:ext uri="{FF2B5EF4-FFF2-40B4-BE49-F238E27FC236}">
                <a16:creationId xmlns:a16="http://schemas.microsoft.com/office/drawing/2014/main" id="{3E91E6D7-5651-24ED-BB7F-EABD4CC31D41}"/>
              </a:ext>
            </a:extLst>
          </p:cNvPr>
          <p:cNvSpPr txBox="1"/>
          <p:nvPr/>
        </p:nvSpPr>
        <p:spPr>
          <a:xfrm>
            <a:off x="4168515" y="4199104"/>
            <a:ext cx="9844046" cy="3657600"/>
          </a:xfrm>
          <a:prstGeom prst="rect">
            <a:avLst/>
          </a:prstGeom>
        </p:spPr>
        <p:txBody>
          <a:bodyPr lIns="0" tIns="0" rIns="0" bIns="0" rtlCol="0" anchor="t">
            <a:spAutoFit/>
          </a:bodyPr>
          <a:lstStyle/>
          <a:p>
            <a:pPr marL="0" lvl="0" indent="0" algn="ctr">
              <a:lnSpc>
                <a:spcPts val="2699"/>
              </a:lnSpc>
              <a:spcBef>
                <a:spcPct val="0"/>
              </a:spcBef>
            </a:pPr>
            <a:r>
              <a:rPr lang="en-US" sz="1999" spc="119">
                <a:solidFill>
                  <a:srgbClr val="000000"/>
                </a:solidFill>
                <a:latin typeface="DM Sans"/>
                <a:ea typeface="DM Sans"/>
                <a:cs typeface="DM Sans"/>
                <a:sym typeface="DM Sans"/>
              </a:rPr>
              <a:t>In th</a:t>
            </a:r>
            <a:r>
              <a:rPr lang="en-US" sz="1999" u="none" spc="119">
                <a:solidFill>
                  <a:srgbClr val="000000"/>
                </a:solidFill>
                <a:latin typeface="DM Sans"/>
                <a:ea typeface="DM Sans"/>
                <a:cs typeface="DM Sans"/>
                <a:sym typeface="DM Sans"/>
              </a:rPr>
              <a:t>e project, We have focused on creating visually appealing and functional page designs using HTML, CSS, and JavaScript. The objective was to design a user-friendly interface while ensuring that the pages are responsive and accessible across various devices and screen sizes.</a:t>
            </a:r>
          </a:p>
          <a:p>
            <a:pPr marL="0" lvl="0" indent="0" algn="ctr">
              <a:lnSpc>
                <a:spcPts val="2699"/>
              </a:lnSpc>
              <a:spcBef>
                <a:spcPct val="0"/>
              </a:spcBef>
            </a:pPr>
            <a:endParaRPr lang="en-US" sz="1999" u="none" spc="119">
              <a:solidFill>
                <a:srgbClr val="000000"/>
              </a:solidFill>
              <a:latin typeface="DM Sans"/>
              <a:ea typeface="DM Sans"/>
              <a:cs typeface="DM Sans"/>
              <a:sym typeface="DM Sans"/>
            </a:endParaRPr>
          </a:p>
          <a:p>
            <a:pPr marL="0" lvl="0" indent="0" algn="ctr">
              <a:lnSpc>
                <a:spcPts val="2699"/>
              </a:lnSpc>
              <a:spcBef>
                <a:spcPct val="0"/>
              </a:spcBef>
            </a:pPr>
            <a:r>
              <a:rPr lang="en-US" sz="1999" u="none" spc="119">
                <a:solidFill>
                  <a:srgbClr val="000000"/>
                </a:solidFill>
                <a:latin typeface="DM Sans"/>
                <a:ea typeface="DM Sans"/>
                <a:cs typeface="DM Sans"/>
                <a:sym typeface="DM Sans"/>
              </a:rPr>
              <a:t>Considering the time constraints by now we are only able to partially complete the designing for student module, for admin module we have used built-in Django admin panel while designing for the professor module is still in progress and not entirely completed.</a:t>
            </a:r>
          </a:p>
          <a:p>
            <a:pPr marL="0" lvl="0" indent="0" algn="ctr">
              <a:lnSpc>
                <a:spcPts val="2699"/>
              </a:lnSpc>
              <a:spcBef>
                <a:spcPct val="0"/>
              </a:spcBef>
            </a:pPr>
            <a:endParaRPr lang="en-US" sz="1999" u="none" spc="119">
              <a:solidFill>
                <a:srgbClr val="000000"/>
              </a:solidFill>
              <a:latin typeface="DM Sans"/>
              <a:ea typeface="DM Sans"/>
              <a:cs typeface="DM Sans"/>
              <a:sym typeface="DM Sans"/>
            </a:endParaRPr>
          </a:p>
          <a:p>
            <a:pPr marL="0" lvl="0" indent="0" algn="ctr">
              <a:lnSpc>
                <a:spcPts val="2699"/>
              </a:lnSpc>
              <a:spcBef>
                <a:spcPct val="0"/>
              </a:spcBef>
            </a:pPr>
            <a:r>
              <a:rPr lang="en-US" sz="1999" u="none" spc="119">
                <a:solidFill>
                  <a:srgbClr val="000000"/>
                </a:solidFill>
                <a:latin typeface="DM Sans"/>
                <a:ea typeface="DM Sans"/>
                <a:cs typeface="DM Sans"/>
                <a:sym typeface="DM Sans"/>
              </a:rPr>
              <a:t>So now let’s take a look at Page Designs of student module.</a:t>
            </a:r>
          </a:p>
        </p:txBody>
      </p:sp>
    </p:spTree>
    <p:extLst>
      <p:ext uri="{BB962C8B-B14F-4D97-AF65-F5344CB8AC3E}">
        <p14:creationId xmlns:p14="http://schemas.microsoft.com/office/powerpoint/2010/main" val="2592896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p:cNvSpPr txBox="1"/>
          <p:nvPr/>
        </p:nvSpPr>
        <p:spPr>
          <a:xfrm>
            <a:off x="4139481" y="1494291"/>
            <a:ext cx="10014901" cy="653128"/>
          </a:xfrm>
          <a:prstGeom prst="rect">
            <a:avLst/>
          </a:prstGeom>
        </p:spPr>
        <p:txBody>
          <a:bodyPr lIns="0" tIns="0" rIns="0" bIns="0" rtlCol="0" anchor="t">
            <a:spAutoFit/>
          </a:bodyPr>
          <a:lstStyle/>
          <a:p>
            <a:pPr algn="ctr">
              <a:lnSpc>
                <a:spcPts val="5820"/>
              </a:lnSpc>
            </a:pPr>
            <a:r>
              <a:rPr lang="en-US" sz="2600" b="1" u="sng" dirty="0">
                <a:solidFill>
                  <a:srgbClr val="000000"/>
                </a:solidFill>
                <a:latin typeface="DM Sans Bold"/>
                <a:ea typeface="DM Sans Bold"/>
                <a:cs typeface="DM Sans Bold"/>
                <a:sym typeface="DM Sans Bold"/>
              </a:rPr>
              <a:t>Sign Up Page</a:t>
            </a:r>
            <a:r>
              <a:rPr lang="en-US" sz="2600" b="1" dirty="0">
                <a:solidFill>
                  <a:srgbClr val="000000"/>
                </a:solidFill>
                <a:latin typeface="DM Sans Bold"/>
                <a:ea typeface="DM Sans Bold"/>
                <a:cs typeface="DM Sans Bold"/>
                <a:sym typeface="DM Sans Bold"/>
              </a:rPr>
              <a:t>:</a:t>
            </a:r>
            <a:endParaRPr lang="en-US" sz="2600" b="1" u="sng" dirty="0">
              <a:solidFill>
                <a:srgbClr val="000000"/>
              </a:solidFill>
              <a:latin typeface="DM Sans Bold"/>
              <a:ea typeface="DM Sans Bold"/>
              <a:cs typeface="DM Sans Bold"/>
              <a:sym typeface="DM Sans Bold"/>
            </a:endParaRPr>
          </a:p>
        </p:txBody>
      </p:sp>
      <p:pic>
        <p:nvPicPr>
          <p:cNvPr id="17" name="Picture 16">
            <a:extLst>
              <a:ext uri="{FF2B5EF4-FFF2-40B4-BE49-F238E27FC236}">
                <a16:creationId xmlns:a16="http://schemas.microsoft.com/office/drawing/2014/main" id="{2DAA1B9C-6B8F-46DC-1DFB-D7CFB3EC4D94}"/>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4829879" y="2523524"/>
            <a:ext cx="8599692" cy="637569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p:cNvSpPr txBox="1"/>
          <p:nvPr/>
        </p:nvSpPr>
        <p:spPr>
          <a:xfrm>
            <a:off x="4083087" y="1485900"/>
            <a:ext cx="10014901" cy="653128"/>
          </a:xfrm>
          <a:prstGeom prst="rect">
            <a:avLst/>
          </a:prstGeom>
        </p:spPr>
        <p:txBody>
          <a:bodyPr lIns="0" tIns="0" rIns="0" bIns="0" rtlCol="0" anchor="t">
            <a:spAutoFit/>
          </a:bodyPr>
          <a:lstStyle>
            <a:defPPr>
              <a:defRPr lang="en-US"/>
            </a:defPPr>
            <a:lvl1pPr algn="ctr">
              <a:lnSpc>
                <a:spcPts val="5820"/>
              </a:lnSpc>
              <a:defRPr sz="2600" b="1" u="sng">
                <a:solidFill>
                  <a:srgbClr val="000000"/>
                </a:solidFill>
                <a:latin typeface="DM Sans Bold"/>
                <a:ea typeface="DM Sans Bold"/>
                <a:cs typeface="DM Sans Bold"/>
              </a:defRPr>
            </a:lvl1pPr>
          </a:lstStyle>
          <a:p>
            <a:r>
              <a:rPr lang="en-US" dirty="0">
                <a:sym typeface="DM Sans Bold"/>
              </a:rPr>
              <a:t>Login Page:</a:t>
            </a:r>
          </a:p>
        </p:txBody>
      </p:sp>
      <p:pic>
        <p:nvPicPr>
          <p:cNvPr id="19" name="Picture 18">
            <a:extLst>
              <a:ext uri="{FF2B5EF4-FFF2-40B4-BE49-F238E27FC236}">
                <a16:creationId xmlns:a16="http://schemas.microsoft.com/office/drawing/2014/main" id="{C9F7A6EE-1115-EF0B-4169-6811B995CAF0}"/>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280812" y="2314265"/>
            <a:ext cx="15740541" cy="643471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p:cNvSpPr txBox="1"/>
          <p:nvPr/>
        </p:nvSpPr>
        <p:spPr>
          <a:xfrm>
            <a:off x="4083087" y="1414700"/>
            <a:ext cx="10014901" cy="653128"/>
          </a:xfrm>
          <a:prstGeom prst="rect">
            <a:avLst/>
          </a:prstGeom>
        </p:spPr>
        <p:txBody>
          <a:bodyPr lIns="0" tIns="0" rIns="0" bIns="0" rtlCol="0" anchor="t">
            <a:spAutoFit/>
          </a:bodyPr>
          <a:lstStyle>
            <a:defPPr>
              <a:defRPr lang="en-US"/>
            </a:defPPr>
            <a:lvl1pPr algn="ctr">
              <a:lnSpc>
                <a:spcPts val="5820"/>
              </a:lnSpc>
              <a:defRPr sz="2600" b="1" u="sng">
                <a:solidFill>
                  <a:srgbClr val="000000"/>
                </a:solidFill>
                <a:latin typeface="DM Sans Bold"/>
                <a:ea typeface="DM Sans Bold"/>
                <a:cs typeface="DM Sans Bold"/>
              </a:defRPr>
            </a:lvl1pPr>
          </a:lstStyle>
          <a:p>
            <a:r>
              <a:rPr lang="en-US" dirty="0">
                <a:sym typeface="DM Sans Bold"/>
              </a:rPr>
              <a:t>Home Page:</a:t>
            </a:r>
          </a:p>
        </p:txBody>
      </p:sp>
      <p:pic>
        <p:nvPicPr>
          <p:cNvPr id="17" name="Picture 16">
            <a:extLst>
              <a:ext uri="{FF2B5EF4-FFF2-40B4-BE49-F238E27FC236}">
                <a16:creationId xmlns:a16="http://schemas.microsoft.com/office/drawing/2014/main" id="{B4BA4E31-2D92-B834-B198-E6BAFB837F88}"/>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093673" y="2417241"/>
            <a:ext cx="13993728" cy="653800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a:extLst>
            <a:ext uri="{FF2B5EF4-FFF2-40B4-BE49-F238E27FC236}">
              <a16:creationId xmlns:a16="http://schemas.microsoft.com/office/drawing/2014/main" id="{41817D13-BE9F-6E17-F5E3-5FA5572FBE1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EBD6CEB-2CD7-DB13-FA74-AE4A738B6BFE}"/>
              </a:ext>
            </a:extLst>
          </p:cNvPr>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C21ADCC0-C061-7DA2-95C3-85783590CCCC}"/>
              </a:ext>
            </a:extLst>
          </p:cNvPr>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579FE898-C9EE-8E77-A3BA-3A2D1020D9AF}"/>
              </a:ext>
            </a:extLst>
          </p:cNvPr>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a:extLst>
              <a:ext uri="{FF2B5EF4-FFF2-40B4-BE49-F238E27FC236}">
                <a16:creationId xmlns:a16="http://schemas.microsoft.com/office/drawing/2014/main" id="{96BE5790-E426-2D4B-25E3-5A9DD367CA56}"/>
              </a:ext>
            </a:extLst>
          </p:cNvPr>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a:extLst>
              <a:ext uri="{FF2B5EF4-FFF2-40B4-BE49-F238E27FC236}">
                <a16:creationId xmlns:a16="http://schemas.microsoft.com/office/drawing/2014/main" id="{D9B153AB-E128-4A09-28CF-26C8DA47CBCC}"/>
              </a:ext>
            </a:extLst>
          </p:cNvPr>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a:extLst>
              <a:ext uri="{FF2B5EF4-FFF2-40B4-BE49-F238E27FC236}">
                <a16:creationId xmlns:a16="http://schemas.microsoft.com/office/drawing/2014/main" id="{FB789610-1863-471D-20AD-154A8E9D9876}"/>
              </a:ext>
            </a:extLst>
          </p:cNvPr>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a:extLst>
              <a:ext uri="{FF2B5EF4-FFF2-40B4-BE49-F238E27FC236}">
                <a16:creationId xmlns:a16="http://schemas.microsoft.com/office/drawing/2014/main" id="{9ED02860-CD60-AECD-369E-C525C9C02544}"/>
              </a:ext>
            </a:extLst>
          </p:cNvPr>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a:extLst>
              <a:ext uri="{FF2B5EF4-FFF2-40B4-BE49-F238E27FC236}">
                <a16:creationId xmlns:a16="http://schemas.microsoft.com/office/drawing/2014/main" id="{3B486934-C698-6158-A97E-8920D233DAB3}"/>
              </a:ext>
            </a:extLst>
          </p:cNvPr>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a:extLst>
              <a:ext uri="{FF2B5EF4-FFF2-40B4-BE49-F238E27FC236}">
                <a16:creationId xmlns:a16="http://schemas.microsoft.com/office/drawing/2014/main" id="{46BE78E0-EDFB-3B6A-BBD4-B497A5CF0BE7}"/>
              </a:ext>
            </a:extLst>
          </p:cNvPr>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a:extLst>
              <a:ext uri="{FF2B5EF4-FFF2-40B4-BE49-F238E27FC236}">
                <a16:creationId xmlns:a16="http://schemas.microsoft.com/office/drawing/2014/main" id="{D017F7DE-D65F-0665-014E-46A51BDC3E1A}"/>
              </a:ext>
            </a:extLst>
          </p:cNvPr>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a:extLst>
              <a:ext uri="{FF2B5EF4-FFF2-40B4-BE49-F238E27FC236}">
                <a16:creationId xmlns:a16="http://schemas.microsoft.com/office/drawing/2014/main" id="{716ADDD2-8D0C-C547-F8D8-DBAE4BB19D77}"/>
              </a:ext>
            </a:extLst>
          </p:cNvPr>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a:extLst>
              <a:ext uri="{FF2B5EF4-FFF2-40B4-BE49-F238E27FC236}">
                <a16:creationId xmlns:a16="http://schemas.microsoft.com/office/drawing/2014/main" id="{B01AE4E2-FB6B-EAF7-678D-F2610522F5A8}"/>
              </a:ext>
            </a:extLst>
          </p:cNvPr>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a:extLst>
              <a:ext uri="{FF2B5EF4-FFF2-40B4-BE49-F238E27FC236}">
                <a16:creationId xmlns:a16="http://schemas.microsoft.com/office/drawing/2014/main" id="{2C92CFDA-F030-A842-5E52-DCE5CEB37E30}"/>
              </a:ext>
            </a:extLst>
          </p:cNvPr>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a:extLst>
              <a:ext uri="{FF2B5EF4-FFF2-40B4-BE49-F238E27FC236}">
                <a16:creationId xmlns:a16="http://schemas.microsoft.com/office/drawing/2014/main" id="{91329233-A891-C537-C8AE-9B04B6E3B904}"/>
              </a:ext>
            </a:extLst>
          </p:cNvPr>
          <p:cNvSpPr txBox="1"/>
          <p:nvPr/>
        </p:nvSpPr>
        <p:spPr>
          <a:xfrm>
            <a:off x="4083087" y="1421752"/>
            <a:ext cx="10014901" cy="653128"/>
          </a:xfrm>
          <a:prstGeom prst="rect">
            <a:avLst/>
          </a:prstGeom>
        </p:spPr>
        <p:txBody>
          <a:bodyPr lIns="0" tIns="0" rIns="0" bIns="0" rtlCol="0" anchor="t">
            <a:spAutoFit/>
          </a:bodyPr>
          <a:lstStyle>
            <a:defPPr>
              <a:defRPr lang="en-US"/>
            </a:defPPr>
            <a:lvl1pPr algn="ctr">
              <a:lnSpc>
                <a:spcPts val="5820"/>
              </a:lnSpc>
              <a:defRPr sz="2600" b="1" u="sng">
                <a:solidFill>
                  <a:srgbClr val="000000"/>
                </a:solidFill>
                <a:latin typeface="DM Sans Bold"/>
                <a:ea typeface="DM Sans Bold"/>
                <a:cs typeface="DM Sans Bold"/>
              </a:defRPr>
            </a:lvl1pPr>
          </a:lstStyle>
          <a:p>
            <a:r>
              <a:rPr lang="en-US" dirty="0">
                <a:sym typeface="DM Sans Bold"/>
              </a:rPr>
              <a:t>Take Quiz page</a:t>
            </a:r>
            <a:r>
              <a:rPr lang="en-US" u="none" dirty="0">
                <a:sym typeface="DM Sans Bold"/>
              </a:rPr>
              <a:t>:</a:t>
            </a:r>
            <a:endParaRPr lang="en-US" dirty="0">
              <a:sym typeface="DM Sans Bold"/>
            </a:endParaRPr>
          </a:p>
        </p:txBody>
      </p:sp>
      <p:pic>
        <p:nvPicPr>
          <p:cNvPr id="7170" name="Picture 2">
            <a:extLst>
              <a:ext uri="{FF2B5EF4-FFF2-40B4-BE49-F238E27FC236}">
                <a16:creationId xmlns:a16="http://schemas.microsoft.com/office/drawing/2014/main" id="{F3EAFC9F-4484-72E4-ED7E-7D8AF14C5192}"/>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09800" y="2529076"/>
            <a:ext cx="13656407" cy="5586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778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a:extLst>
            <a:ext uri="{FF2B5EF4-FFF2-40B4-BE49-F238E27FC236}">
              <a16:creationId xmlns:a16="http://schemas.microsoft.com/office/drawing/2014/main" id="{2277C78A-4AAC-BE1A-CEDE-9E9081FC4AF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AEA8FCE-0FD9-A9F0-E125-6FD97687F5C0}"/>
              </a:ext>
            </a:extLst>
          </p:cNvPr>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59A35439-48C7-5539-47A0-CC1E8439AE32}"/>
              </a:ext>
            </a:extLst>
          </p:cNvPr>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7091620B-2338-FC78-F5F3-B1893C6AE821}"/>
              </a:ext>
            </a:extLst>
          </p:cNvPr>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a:extLst>
              <a:ext uri="{FF2B5EF4-FFF2-40B4-BE49-F238E27FC236}">
                <a16:creationId xmlns:a16="http://schemas.microsoft.com/office/drawing/2014/main" id="{C7143F9C-7B68-B029-62E0-F2E44CAE5866}"/>
              </a:ext>
            </a:extLst>
          </p:cNvPr>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a:extLst>
              <a:ext uri="{FF2B5EF4-FFF2-40B4-BE49-F238E27FC236}">
                <a16:creationId xmlns:a16="http://schemas.microsoft.com/office/drawing/2014/main" id="{E2955322-176C-B9D0-A1FA-C6529F95D0CB}"/>
              </a:ext>
            </a:extLst>
          </p:cNvPr>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a:extLst>
              <a:ext uri="{FF2B5EF4-FFF2-40B4-BE49-F238E27FC236}">
                <a16:creationId xmlns:a16="http://schemas.microsoft.com/office/drawing/2014/main" id="{5447033E-D9A3-682C-D07A-C8B17593DEBA}"/>
              </a:ext>
            </a:extLst>
          </p:cNvPr>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a:extLst>
              <a:ext uri="{FF2B5EF4-FFF2-40B4-BE49-F238E27FC236}">
                <a16:creationId xmlns:a16="http://schemas.microsoft.com/office/drawing/2014/main" id="{C98F8B36-ABE9-EF23-1169-30232E1204CA}"/>
              </a:ext>
            </a:extLst>
          </p:cNvPr>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a:extLst>
              <a:ext uri="{FF2B5EF4-FFF2-40B4-BE49-F238E27FC236}">
                <a16:creationId xmlns:a16="http://schemas.microsoft.com/office/drawing/2014/main" id="{537941D8-DDA1-478C-FDEB-ACBB0EFD3D82}"/>
              </a:ext>
            </a:extLst>
          </p:cNvPr>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a:extLst>
              <a:ext uri="{FF2B5EF4-FFF2-40B4-BE49-F238E27FC236}">
                <a16:creationId xmlns:a16="http://schemas.microsoft.com/office/drawing/2014/main" id="{40CF64ED-E935-3CDE-A0DD-64B45C6AE6AE}"/>
              </a:ext>
            </a:extLst>
          </p:cNvPr>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a:extLst>
              <a:ext uri="{FF2B5EF4-FFF2-40B4-BE49-F238E27FC236}">
                <a16:creationId xmlns:a16="http://schemas.microsoft.com/office/drawing/2014/main" id="{33A36897-0B26-D341-AE27-C1AF7EE212A5}"/>
              </a:ext>
            </a:extLst>
          </p:cNvPr>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a:extLst>
              <a:ext uri="{FF2B5EF4-FFF2-40B4-BE49-F238E27FC236}">
                <a16:creationId xmlns:a16="http://schemas.microsoft.com/office/drawing/2014/main" id="{64E94E0A-99FC-F1FB-D4D9-2003F18E8154}"/>
              </a:ext>
            </a:extLst>
          </p:cNvPr>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a:extLst>
              <a:ext uri="{FF2B5EF4-FFF2-40B4-BE49-F238E27FC236}">
                <a16:creationId xmlns:a16="http://schemas.microsoft.com/office/drawing/2014/main" id="{32312809-BCF5-648A-40C6-9476E60FFF38}"/>
              </a:ext>
            </a:extLst>
          </p:cNvPr>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a:extLst>
              <a:ext uri="{FF2B5EF4-FFF2-40B4-BE49-F238E27FC236}">
                <a16:creationId xmlns:a16="http://schemas.microsoft.com/office/drawing/2014/main" id="{8FDE7027-DC39-5930-22AD-663F32AFFE11}"/>
              </a:ext>
            </a:extLst>
          </p:cNvPr>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a:extLst>
              <a:ext uri="{FF2B5EF4-FFF2-40B4-BE49-F238E27FC236}">
                <a16:creationId xmlns:a16="http://schemas.microsoft.com/office/drawing/2014/main" id="{F412F296-1C03-EBD4-2C7A-CD0B4823C4B8}"/>
              </a:ext>
            </a:extLst>
          </p:cNvPr>
          <p:cNvSpPr txBox="1"/>
          <p:nvPr/>
        </p:nvSpPr>
        <p:spPr>
          <a:xfrm>
            <a:off x="4083087" y="1421752"/>
            <a:ext cx="10014901" cy="653128"/>
          </a:xfrm>
          <a:prstGeom prst="rect">
            <a:avLst/>
          </a:prstGeom>
        </p:spPr>
        <p:txBody>
          <a:bodyPr lIns="0" tIns="0" rIns="0" bIns="0" rtlCol="0" anchor="t">
            <a:spAutoFit/>
          </a:bodyPr>
          <a:lstStyle>
            <a:defPPr>
              <a:defRPr lang="en-US"/>
            </a:defPPr>
            <a:lvl1pPr algn="ctr">
              <a:lnSpc>
                <a:spcPts val="5820"/>
              </a:lnSpc>
              <a:defRPr sz="2600" b="1" u="sng">
                <a:solidFill>
                  <a:srgbClr val="000000"/>
                </a:solidFill>
                <a:latin typeface="DM Sans Bold"/>
                <a:ea typeface="DM Sans Bold"/>
                <a:cs typeface="DM Sans Bold"/>
              </a:defRPr>
            </a:lvl1pPr>
          </a:lstStyle>
          <a:p>
            <a:r>
              <a:rPr lang="en-US" dirty="0">
                <a:sym typeface="DM Sans Bold"/>
              </a:rPr>
              <a:t>All Results page</a:t>
            </a:r>
            <a:r>
              <a:rPr lang="en-US" u="none" dirty="0">
                <a:sym typeface="DM Sans Bold"/>
              </a:rPr>
              <a:t>:</a:t>
            </a:r>
            <a:endParaRPr lang="en-US" dirty="0">
              <a:sym typeface="DM Sans Bold"/>
            </a:endParaRPr>
          </a:p>
        </p:txBody>
      </p:sp>
      <p:pic>
        <p:nvPicPr>
          <p:cNvPr id="9218" name="Picture 1">
            <a:extLst>
              <a:ext uri="{FF2B5EF4-FFF2-40B4-BE49-F238E27FC236}">
                <a16:creationId xmlns:a16="http://schemas.microsoft.com/office/drawing/2014/main" id="{BB6C29DC-B5A5-9499-1D46-EE1D9B45817D}"/>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506536" y="2262342"/>
            <a:ext cx="7224070" cy="663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4111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a:extLst>
            <a:ext uri="{FF2B5EF4-FFF2-40B4-BE49-F238E27FC236}">
              <a16:creationId xmlns:a16="http://schemas.microsoft.com/office/drawing/2014/main" id="{B3A8B5ED-721E-169D-3141-AD79F08E4DD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27C8360-8B64-6780-E8C4-A7B6CDB4600B}"/>
              </a:ext>
            </a:extLst>
          </p:cNvPr>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C0CC6C77-456A-CC99-A16F-9F594016F6EC}"/>
              </a:ext>
            </a:extLst>
          </p:cNvPr>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9AEB6B09-C7C4-8081-96E5-98F2E2F59D26}"/>
              </a:ext>
            </a:extLst>
          </p:cNvPr>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a:extLst>
              <a:ext uri="{FF2B5EF4-FFF2-40B4-BE49-F238E27FC236}">
                <a16:creationId xmlns:a16="http://schemas.microsoft.com/office/drawing/2014/main" id="{0454E4C4-DA72-198E-4934-028ADEDCC077}"/>
              </a:ext>
            </a:extLst>
          </p:cNvPr>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a:extLst>
              <a:ext uri="{FF2B5EF4-FFF2-40B4-BE49-F238E27FC236}">
                <a16:creationId xmlns:a16="http://schemas.microsoft.com/office/drawing/2014/main" id="{54BC11E7-F585-2422-D60C-9D184D7F6B18}"/>
              </a:ext>
            </a:extLst>
          </p:cNvPr>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a:extLst>
              <a:ext uri="{FF2B5EF4-FFF2-40B4-BE49-F238E27FC236}">
                <a16:creationId xmlns:a16="http://schemas.microsoft.com/office/drawing/2014/main" id="{28692E1D-F804-8205-4780-44F0DC9F6D12}"/>
              </a:ext>
            </a:extLst>
          </p:cNvPr>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a:extLst>
              <a:ext uri="{FF2B5EF4-FFF2-40B4-BE49-F238E27FC236}">
                <a16:creationId xmlns:a16="http://schemas.microsoft.com/office/drawing/2014/main" id="{09D8C76A-B716-FBAB-9ACA-02028A0F0BA7}"/>
              </a:ext>
            </a:extLst>
          </p:cNvPr>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a:extLst>
              <a:ext uri="{FF2B5EF4-FFF2-40B4-BE49-F238E27FC236}">
                <a16:creationId xmlns:a16="http://schemas.microsoft.com/office/drawing/2014/main" id="{F2569630-6553-897D-50E2-8A0A6F9B0A44}"/>
              </a:ext>
            </a:extLst>
          </p:cNvPr>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a:extLst>
              <a:ext uri="{FF2B5EF4-FFF2-40B4-BE49-F238E27FC236}">
                <a16:creationId xmlns:a16="http://schemas.microsoft.com/office/drawing/2014/main" id="{32FC87EB-66E8-BAD8-F730-E4EF57F5A371}"/>
              </a:ext>
            </a:extLst>
          </p:cNvPr>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a:extLst>
              <a:ext uri="{FF2B5EF4-FFF2-40B4-BE49-F238E27FC236}">
                <a16:creationId xmlns:a16="http://schemas.microsoft.com/office/drawing/2014/main" id="{82734A25-0429-0DEA-C7E0-8E8FDAFDEABE}"/>
              </a:ext>
            </a:extLst>
          </p:cNvPr>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a:extLst>
              <a:ext uri="{FF2B5EF4-FFF2-40B4-BE49-F238E27FC236}">
                <a16:creationId xmlns:a16="http://schemas.microsoft.com/office/drawing/2014/main" id="{528E065B-2FE7-C05B-6DFE-33F8EB57DEEF}"/>
              </a:ext>
            </a:extLst>
          </p:cNvPr>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a:extLst>
              <a:ext uri="{FF2B5EF4-FFF2-40B4-BE49-F238E27FC236}">
                <a16:creationId xmlns:a16="http://schemas.microsoft.com/office/drawing/2014/main" id="{224C52B1-A0D5-286F-6321-B7929205D26A}"/>
              </a:ext>
            </a:extLst>
          </p:cNvPr>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a:extLst>
              <a:ext uri="{FF2B5EF4-FFF2-40B4-BE49-F238E27FC236}">
                <a16:creationId xmlns:a16="http://schemas.microsoft.com/office/drawing/2014/main" id="{4181911B-B419-F419-A3D8-1851AA5B1878}"/>
              </a:ext>
            </a:extLst>
          </p:cNvPr>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a:extLst>
              <a:ext uri="{FF2B5EF4-FFF2-40B4-BE49-F238E27FC236}">
                <a16:creationId xmlns:a16="http://schemas.microsoft.com/office/drawing/2014/main" id="{DAE16D95-3A1A-C656-F820-81128993BBAD}"/>
              </a:ext>
            </a:extLst>
          </p:cNvPr>
          <p:cNvSpPr txBox="1"/>
          <p:nvPr/>
        </p:nvSpPr>
        <p:spPr>
          <a:xfrm>
            <a:off x="4083087" y="1421752"/>
            <a:ext cx="10014901" cy="653128"/>
          </a:xfrm>
          <a:prstGeom prst="rect">
            <a:avLst/>
          </a:prstGeom>
        </p:spPr>
        <p:txBody>
          <a:bodyPr lIns="0" tIns="0" rIns="0" bIns="0" rtlCol="0" anchor="t">
            <a:spAutoFit/>
          </a:bodyPr>
          <a:lstStyle>
            <a:defPPr>
              <a:defRPr lang="en-US"/>
            </a:defPPr>
            <a:lvl1pPr algn="ctr">
              <a:lnSpc>
                <a:spcPts val="5820"/>
              </a:lnSpc>
              <a:defRPr sz="2600" b="1" u="sng">
                <a:solidFill>
                  <a:srgbClr val="000000"/>
                </a:solidFill>
                <a:latin typeface="DM Sans Bold"/>
                <a:ea typeface="DM Sans Bold"/>
                <a:cs typeface="DM Sans Bold"/>
              </a:defRPr>
            </a:lvl1pPr>
          </a:lstStyle>
          <a:p>
            <a:r>
              <a:rPr lang="en-US" dirty="0">
                <a:sym typeface="DM Sans Bold"/>
              </a:rPr>
              <a:t>Individual Result page</a:t>
            </a:r>
            <a:r>
              <a:rPr lang="en-US" u="none" dirty="0">
                <a:sym typeface="DM Sans Bold"/>
              </a:rPr>
              <a:t>:</a:t>
            </a:r>
            <a:endParaRPr lang="en-US" dirty="0">
              <a:sym typeface="DM Sans Bold"/>
            </a:endParaRPr>
          </a:p>
        </p:txBody>
      </p:sp>
      <p:pic>
        <p:nvPicPr>
          <p:cNvPr id="8194" name="Picture 2">
            <a:extLst>
              <a:ext uri="{FF2B5EF4-FFF2-40B4-BE49-F238E27FC236}">
                <a16:creationId xmlns:a16="http://schemas.microsoft.com/office/drawing/2014/main" id="{0A4318F8-0F52-8336-5221-958B36D66751}"/>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638800" y="2447858"/>
            <a:ext cx="6833622" cy="641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1453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a:extLst>
            <a:ext uri="{FF2B5EF4-FFF2-40B4-BE49-F238E27FC236}">
              <a16:creationId xmlns:a16="http://schemas.microsoft.com/office/drawing/2014/main" id="{C3FD8035-19F3-36A9-7293-6378311D5E7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537E9BD-117D-5042-6599-9345B1BE3808}"/>
              </a:ext>
            </a:extLst>
          </p:cNvPr>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B7911D27-BBB6-9211-5D66-D61E39196DB2}"/>
              </a:ext>
            </a:extLst>
          </p:cNvPr>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C697C504-A0BA-261A-9FE3-1E84D3F4BC35}"/>
              </a:ext>
            </a:extLst>
          </p:cNvPr>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a:extLst>
              <a:ext uri="{FF2B5EF4-FFF2-40B4-BE49-F238E27FC236}">
                <a16:creationId xmlns:a16="http://schemas.microsoft.com/office/drawing/2014/main" id="{78852EE3-0928-DB6E-AC19-0BF6A68E347C}"/>
              </a:ext>
            </a:extLst>
          </p:cNvPr>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a:extLst>
              <a:ext uri="{FF2B5EF4-FFF2-40B4-BE49-F238E27FC236}">
                <a16:creationId xmlns:a16="http://schemas.microsoft.com/office/drawing/2014/main" id="{84DDF0AD-7A83-2780-BB38-6EABDD3FAB84}"/>
              </a:ext>
            </a:extLst>
          </p:cNvPr>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a:extLst>
              <a:ext uri="{FF2B5EF4-FFF2-40B4-BE49-F238E27FC236}">
                <a16:creationId xmlns:a16="http://schemas.microsoft.com/office/drawing/2014/main" id="{5C5AB1EB-0463-05F6-50EC-4CA060C555C0}"/>
              </a:ext>
            </a:extLst>
          </p:cNvPr>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a:extLst>
              <a:ext uri="{FF2B5EF4-FFF2-40B4-BE49-F238E27FC236}">
                <a16:creationId xmlns:a16="http://schemas.microsoft.com/office/drawing/2014/main" id="{A19FD03C-00D0-62BB-6DA6-F7B4CF6B18C6}"/>
              </a:ext>
            </a:extLst>
          </p:cNvPr>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a:extLst>
              <a:ext uri="{FF2B5EF4-FFF2-40B4-BE49-F238E27FC236}">
                <a16:creationId xmlns:a16="http://schemas.microsoft.com/office/drawing/2014/main" id="{196E9AC3-FBD0-C00A-6DFE-9CA9A06B6FE3}"/>
              </a:ext>
            </a:extLst>
          </p:cNvPr>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a:extLst>
              <a:ext uri="{FF2B5EF4-FFF2-40B4-BE49-F238E27FC236}">
                <a16:creationId xmlns:a16="http://schemas.microsoft.com/office/drawing/2014/main" id="{D25C204C-6773-B5E5-B25E-E28B1F6D4325}"/>
              </a:ext>
            </a:extLst>
          </p:cNvPr>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a:extLst>
              <a:ext uri="{FF2B5EF4-FFF2-40B4-BE49-F238E27FC236}">
                <a16:creationId xmlns:a16="http://schemas.microsoft.com/office/drawing/2014/main" id="{49D4527B-AE21-212E-5071-B791FB0C705B}"/>
              </a:ext>
            </a:extLst>
          </p:cNvPr>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a:extLst>
              <a:ext uri="{FF2B5EF4-FFF2-40B4-BE49-F238E27FC236}">
                <a16:creationId xmlns:a16="http://schemas.microsoft.com/office/drawing/2014/main" id="{C6191747-77BD-0A91-8608-0DC8050D05B3}"/>
              </a:ext>
            </a:extLst>
          </p:cNvPr>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a:extLst>
              <a:ext uri="{FF2B5EF4-FFF2-40B4-BE49-F238E27FC236}">
                <a16:creationId xmlns:a16="http://schemas.microsoft.com/office/drawing/2014/main" id="{ECC59882-EC21-97EA-8DE9-36B7B2666EE3}"/>
              </a:ext>
            </a:extLst>
          </p:cNvPr>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a:extLst>
              <a:ext uri="{FF2B5EF4-FFF2-40B4-BE49-F238E27FC236}">
                <a16:creationId xmlns:a16="http://schemas.microsoft.com/office/drawing/2014/main" id="{856C86AA-E4C4-87FC-D7AE-B00340378E1B}"/>
              </a:ext>
            </a:extLst>
          </p:cNvPr>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a:extLst>
              <a:ext uri="{FF2B5EF4-FFF2-40B4-BE49-F238E27FC236}">
                <a16:creationId xmlns:a16="http://schemas.microsoft.com/office/drawing/2014/main" id="{D4AC3035-33F3-506A-2228-90FE600355FF}"/>
              </a:ext>
            </a:extLst>
          </p:cNvPr>
          <p:cNvSpPr txBox="1"/>
          <p:nvPr/>
        </p:nvSpPr>
        <p:spPr>
          <a:xfrm>
            <a:off x="4083087" y="1421752"/>
            <a:ext cx="10014901" cy="653128"/>
          </a:xfrm>
          <a:prstGeom prst="rect">
            <a:avLst/>
          </a:prstGeom>
        </p:spPr>
        <p:txBody>
          <a:bodyPr lIns="0" tIns="0" rIns="0" bIns="0" rtlCol="0" anchor="t">
            <a:spAutoFit/>
          </a:bodyPr>
          <a:lstStyle>
            <a:defPPr>
              <a:defRPr lang="en-US"/>
            </a:defPPr>
            <a:lvl1pPr algn="ctr">
              <a:lnSpc>
                <a:spcPts val="5820"/>
              </a:lnSpc>
              <a:defRPr sz="2600" b="1" u="sng">
                <a:solidFill>
                  <a:srgbClr val="000000"/>
                </a:solidFill>
                <a:latin typeface="DM Sans Bold"/>
                <a:ea typeface="DM Sans Bold"/>
                <a:cs typeface="DM Sans Bold"/>
              </a:defRPr>
            </a:lvl1pPr>
          </a:lstStyle>
          <a:p>
            <a:r>
              <a:rPr lang="en-US" dirty="0">
                <a:sym typeface="DM Sans Bold"/>
              </a:rPr>
              <a:t>Professor dashboard page</a:t>
            </a:r>
            <a:r>
              <a:rPr lang="en-US" u="none" dirty="0">
                <a:sym typeface="DM Sans Bold"/>
              </a:rPr>
              <a:t>:</a:t>
            </a:r>
            <a:endParaRPr lang="en-US" dirty="0">
              <a:sym typeface="DM Sans Bold"/>
            </a:endParaRPr>
          </a:p>
        </p:txBody>
      </p:sp>
      <p:pic>
        <p:nvPicPr>
          <p:cNvPr id="10242" name="Picture 1">
            <a:extLst>
              <a:ext uri="{FF2B5EF4-FFF2-40B4-BE49-F238E27FC236}">
                <a16:creationId xmlns:a16="http://schemas.microsoft.com/office/drawing/2014/main" id="{696685E7-01D4-F408-7D66-9B0B55AF09EC}"/>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570549" y="2415940"/>
            <a:ext cx="12858335" cy="606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3552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a:extLst>
            <a:ext uri="{FF2B5EF4-FFF2-40B4-BE49-F238E27FC236}">
              <a16:creationId xmlns:a16="http://schemas.microsoft.com/office/drawing/2014/main" id="{96075FE4-FCC6-FF2E-6679-93CE9072349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1FA26F4-F9EE-1D4C-50AD-9F55B642F2E5}"/>
              </a:ext>
            </a:extLst>
          </p:cNvPr>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5E27F233-6C67-AB01-3095-7007B25EA4D5}"/>
              </a:ext>
            </a:extLst>
          </p:cNvPr>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1F6447CF-7AB2-06FB-214B-B36C6A076AE3}"/>
              </a:ext>
            </a:extLst>
          </p:cNvPr>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a:extLst>
              <a:ext uri="{FF2B5EF4-FFF2-40B4-BE49-F238E27FC236}">
                <a16:creationId xmlns:a16="http://schemas.microsoft.com/office/drawing/2014/main" id="{83ED40EE-A79C-470C-D681-A9AF664ED2B5}"/>
              </a:ext>
            </a:extLst>
          </p:cNvPr>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a:extLst>
              <a:ext uri="{FF2B5EF4-FFF2-40B4-BE49-F238E27FC236}">
                <a16:creationId xmlns:a16="http://schemas.microsoft.com/office/drawing/2014/main" id="{02A58EFE-D7DF-BBEE-19F1-11FF6DD96D3B}"/>
              </a:ext>
            </a:extLst>
          </p:cNvPr>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a:extLst>
              <a:ext uri="{FF2B5EF4-FFF2-40B4-BE49-F238E27FC236}">
                <a16:creationId xmlns:a16="http://schemas.microsoft.com/office/drawing/2014/main" id="{38F83BB1-0F74-043E-BFAF-C02B7BE793D1}"/>
              </a:ext>
            </a:extLst>
          </p:cNvPr>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a:extLst>
              <a:ext uri="{FF2B5EF4-FFF2-40B4-BE49-F238E27FC236}">
                <a16:creationId xmlns:a16="http://schemas.microsoft.com/office/drawing/2014/main" id="{B175ABE1-8A63-2E89-8E2F-291F53E7FE43}"/>
              </a:ext>
            </a:extLst>
          </p:cNvPr>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a:extLst>
              <a:ext uri="{FF2B5EF4-FFF2-40B4-BE49-F238E27FC236}">
                <a16:creationId xmlns:a16="http://schemas.microsoft.com/office/drawing/2014/main" id="{CC9BC020-24D8-5ACF-FD1D-7931E8D9A503}"/>
              </a:ext>
            </a:extLst>
          </p:cNvPr>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a:extLst>
              <a:ext uri="{FF2B5EF4-FFF2-40B4-BE49-F238E27FC236}">
                <a16:creationId xmlns:a16="http://schemas.microsoft.com/office/drawing/2014/main" id="{0CB5DCA8-9D91-163D-4488-FE8E72BDDB77}"/>
              </a:ext>
            </a:extLst>
          </p:cNvPr>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a:extLst>
              <a:ext uri="{FF2B5EF4-FFF2-40B4-BE49-F238E27FC236}">
                <a16:creationId xmlns:a16="http://schemas.microsoft.com/office/drawing/2014/main" id="{25FF39F6-196B-1D5E-1B81-E743C9EA57FC}"/>
              </a:ext>
            </a:extLst>
          </p:cNvPr>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a:extLst>
              <a:ext uri="{FF2B5EF4-FFF2-40B4-BE49-F238E27FC236}">
                <a16:creationId xmlns:a16="http://schemas.microsoft.com/office/drawing/2014/main" id="{1DCDBFBB-1205-0BAA-8111-969F9971A960}"/>
              </a:ext>
            </a:extLst>
          </p:cNvPr>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a:extLst>
              <a:ext uri="{FF2B5EF4-FFF2-40B4-BE49-F238E27FC236}">
                <a16:creationId xmlns:a16="http://schemas.microsoft.com/office/drawing/2014/main" id="{D9C34216-9EF5-C862-768D-7BC3D8EBC818}"/>
              </a:ext>
            </a:extLst>
          </p:cNvPr>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a:extLst>
              <a:ext uri="{FF2B5EF4-FFF2-40B4-BE49-F238E27FC236}">
                <a16:creationId xmlns:a16="http://schemas.microsoft.com/office/drawing/2014/main" id="{F004CEA7-FFB8-68D2-212F-C11BF7062101}"/>
              </a:ext>
            </a:extLst>
          </p:cNvPr>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a:extLst>
              <a:ext uri="{FF2B5EF4-FFF2-40B4-BE49-F238E27FC236}">
                <a16:creationId xmlns:a16="http://schemas.microsoft.com/office/drawing/2014/main" id="{C964589F-13CD-392F-C692-97B3FDAA4AF6}"/>
              </a:ext>
            </a:extLst>
          </p:cNvPr>
          <p:cNvSpPr txBox="1"/>
          <p:nvPr/>
        </p:nvSpPr>
        <p:spPr>
          <a:xfrm>
            <a:off x="4083087" y="1421752"/>
            <a:ext cx="10014901" cy="653128"/>
          </a:xfrm>
          <a:prstGeom prst="rect">
            <a:avLst/>
          </a:prstGeom>
        </p:spPr>
        <p:txBody>
          <a:bodyPr lIns="0" tIns="0" rIns="0" bIns="0" rtlCol="0" anchor="t">
            <a:spAutoFit/>
          </a:bodyPr>
          <a:lstStyle>
            <a:defPPr>
              <a:defRPr lang="en-US"/>
            </a:defPPr>
            <a:lvl1pPr algn="ctr">
              <a:lnSpc>
                <a:spcPts val="5820"/>
              </a:lnSpc>
              <a:defRPr sz="2600" b="1" u="sng">
                <a:solidFill>
                  <a:srgbClr val="000000"/>
                </a:solidFill>
                <a:latin typeface="DM Sans Bold"/>
                <a:ea typeface="DM Sans Bold"/>
                <a:cs typeface="DM Sans Bold"/>
              </a:defRPr>
            </a:lvl1pPr>
          </a:lstStyle>
          <a:p>
            <a:r>
              <a:rPr lang="en-US" dirty="0">
                <a:sym typeface="DM Sans Bold"/>
              </a:rPr>
              <a:t>Responses page</a:t>
            </a:r>
            <a:r>
              <a:rPr lang="en-US" u="none" dirty="0">
                <a:sym typeface="DM Sans Bold"/>
              </a:rPr>
              <a:t>:</a:t>
            </a:r>
            <a:endParaRPr lang="en-US" dirty="0">
              <a:sym typeface="DM Sans Bold"/>
            </a:endParaRPr>
          </a:p>
        </p:txBody>
      </p:sp>
      <p:pic>
        <p:nvPicPr>
          <p:cNvPr id="11266" name="Picture 1">
            <a:extLst>
              <a:ext uri="{FF2B5EF4-FFF2-40B4-BE49-F238E27FC236}">
                <a16:creationId xmlns:a16="http://schemas.microsoft.com/office/drawing/2014/main" id="{7C098656-D69A-26CB-97C8-D58BF60215CA}"/>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25793" y="2715213"/>
            <a:ext cx="9642608" cy="334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3140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0994934"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504950" y="2898168"/>
            <a:ext cx="7848753"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Synopsis</a:t>
            </a:r>
          </a:p>
        </p:txBody>
      </p:sp>
      <p:sp>
        <p:nvSpPr>
          <p:cNvPr id="4" name="TextBox 4"/>
          <p:cNvSpPr txBox="1"/>
          <p:nvPr/>
        </p:nvSpPr>
        <p:spPr>
          <a:xfrm>
            <a:off x="1504950" y="4807557"/>
            <a:ext cx="7707571" cy="2657475"/>
          </a:xfrm>
          <a:prstGeom prst="rect">
            <a:avLst/>
          </a:prstGeom>
        </p:spPr>
        <p:txBody>
          <a:bodyPr lIns="0" tIns="0" rIns="0" bIns="0" rtlCol="0" anchor="t">
            <a:spAutoFit/>
          </a:bodyPr>
          <a:lstStyle/>
          <a:p>
            <a:pPr marL="0" lvl="0" indent="0" algn="l">
              <a:lnSpc>
                <a:spcPts val="2699"/>
              </a:lnSpc>
              <a:spcBef>
                <a:spcPct val="0"/>
              </a:spcBef>
            </a:pPr>
            <a:r>
              <a:rPr lang="en-US" sz="1999" spc="119">
                <a:solidFill>
                  <a:srgbClr val="000000"/>
                </a:solidFill>
                <a:latin typeface="DM Sans"/>
                <a:ea typeface="DM Sans"/>
                <a:cs typeface="DM Sans"/>
                <a:sym typeface="DM Sans"/>
              </a:rPr>
              <a:t>This p</a:t>
            </a:r>
            <a:r>
              <a:rPr lang="en-US" sz="1999" u="none" spc="119">
                <a:solidFill>
                  <a:srgbClr val="000000"/>
                </a:solidFill>
                <a:latin typeface="DM Sans"/>
                <a:ea typeface="DM Sans"/>
                <a:cs typeface="DM Sans"/>
                <a:sym typeface="DM Sans"/>
              </a:rPr>
              <a:t>roject is a Quiz Management System built using Django, designed for three roles: Admin, Teacher, and Student. The system allows teachers to create quizzes, add questions, options, and answers, and view students' results. Students can register, take quizzes, and view their scores. The Admin has full control over managing teachers, students, and quizzes. </a:t>
            </a:r>
          </a:p>
          <a:p>
            <a:pPr marL="0" lvl="0" indent="0" algn="l">
              <a:lnSpc>
                <a:spcPts val="2699"/>
              </a:lnSpc>
              <a:spcBef>
                <a:spcPct val="0"/>
              </a:spcBef>
            </a:pPr>
            <a:endParaRPr lang="en-US" sz="1999" u="none" spc="119">
              <a:solidFill>
                <a:srgbClr val="000000"/>
              </a:solidFill>
              <a:latin typeface="DM Sans"/>
              <a:ea typeface="DM Sans"/>
              <a:cs typeface="DM Sans"/>
              <a:sym typeface="DM Sans"/>
            </a:endParaRP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p:cNvSpPr txBox="1"/>
          <p:nvPr/>
        </p:nvSpPr>
        <p:spPr>
          <a:xfrm>
            <a:off x="4083087" y="1421752"/>
            <a:ext cx="10014901" cy="653128"/>
          </a:xfrm>
          <a:prstGeom prst="rect">
            <a:avLst/>
          </a:prstGeom>
        </p:spPr>
        <p:txBody>
          <a:bodyPr lIns="0" tIns="0" rIns="0" bIns="0" rtlCol="0" anchor="t">
            <a:spAutoFit/>
          </a:bodyPr>
          <a:lstStyle>
            <a:defPPr>
              <a:defRPr lang="en-US"/>
            </a:defPPr>
            <a:lvl1pPr algn="ctr">
              <a:lnSpc>
                <a:spcPts val="5820"/>
              </a:lnSpc>
              <a:defRPr sz="2600" b="1" u="sng">
                <a:solidFill>
                  <a:srgbClr val="000000"/>
                </a:solidFill>
                <a:latin typeface="DM Sans Bold"/>
                <a:ea typeface="DM Sans Bold"/>
                <a:cs typeface="DM Sans Bold"/>
              </a:defRPr>
            </a:lvl1pPr>
          </a:lstStyle>
          <a:p>
            <a:r>
              <a:rPr lang="en-US" dirty="0">
                <a:sym typeface="DM Sans Bold"/>
              </a:rPr>
              <a:t>Update profile page</a:t>
            </a:r>
            <a:r>
              <a:rPr lang="en-US" u="none" dirty="0">
                <a:sym typeface="DM Sans Bold"/>
              </a:rPr>
              <a:t>:</a:t>
            </a:r>
            <a:endParaRPr lang="en-US" dirty="0">
              <a:sym typeface="DM Sans Bold"/>
            </a:endParaRPr>
          </a:p>
        </p:txBody>
      </p:sp>
      <p:pic>
        <p:nvPicPr>
          <p:cNvPr id="17" name="Picture 16">
            <a:extLst>
              <a:ext uri="{FF2B5EF4-FFF2-40B4-BE49-F238E27FC236}">
                <a16:creationId xmlns:a16="http://schemas.microsoft.com/office/drawing/2014/main" id="{C42FBE30-60DD-3CAC-D382-6FA6C6F38893}"/>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570548" y="2203838"/>
            <a:ext cx="13355252" cy="66614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a:extLst>
            <a:ext uri="{FF2B5EF4-FFF2-40B4-BE49-F238E27FC236}">
              <a16:creationId xmlns:a16="http://schemas.microsoft.com/office/drawing/2014/main" id="{E96B8A47-01C6-492C-9091-184F624A4559}"/>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0AF4CEE7-98A5-5077-B9B2-2A72622ED3E1}"/>
              </a:ext>
            </a:extLst>
          </p:cNvPr>
          <p:cNvSpPr txBox="1"/>
          <p:nvPr/>
        </p:nvSpPr>
        <p:spPr>
          <a:xfrm>
            <a:off x="4051122" y="1821967"/>
            <a:ext cx="10014901" cy="909320"/>
          </a:xfrm>
          <a:prstGeom prst="rect">
            <a:avLst/>
          </a:prstGeom>
        </p:spPr>
        <p:txBody>
          <a:bodyPr lIns="0" tIns="0" rIns="0" bIns="0" rtlCol="0" anchor="t">
            <a:spAutoFit/>
          </a:bodyPr>
          <a:lstStyle/>
          <a:p>
            <a:pPr algn="ctr">
              <a:lnSpc>
                <a:spcPts val="6789"/>
              </a:lnSpc>
            </a:pPr>
            <a:r>
              <a:rPr lang="en-US" sz="6999" b="1" dirty="0">
                <a:solidFill>
                  <a:srgbClr val="000000"/>
                </a:solidFill>
                <a:latin typeface="DM Sans Bold"/>
                <a:ea typeface="DM Sans Bold"/>
                <a:cs typeface="DM Sans Bold"/>
                <a:sym typeface="DM Sans Bold"/>
              </a:rPr>
              <a:t>Conclusion</a:t>
            </a:r>
          </a:p>
        </p:txBody>
      </p:sp>
      <p:sp>
        <p:nvSpPr>
          <p:cNvPr id="3" name="TextBox 3">
            <a:extLst>
              <a:ext uri="{FF2B5EF4-FFF2-40B4-BE49-F238E27FC236}">
                <a16:creationId xmlns:a16="http://schemas.microsoft.com/office/drawing/2014/main" id="{7D9FF3DF-7F55-882E-118C-9C88F0BB7D11}"/>
              </a:ext>
            </a:extLst>
          </p:cNvPr>
          <p:cNvSpPr txBox="1"/>
          <p:nvPr/>
        </p:nvSpPr>
        <p:spPr>
          <a:xfrm>
            <a:off x="4136549" y="3161358"/>
            <a:ext cx="9844046" cy="5772542"/>
          </a:xfrm>
          <a:prstGeom prst="rect">
            <a:avLst/>
          </a:prstGeom>
        </p:spPr>
        <p:txBody>
          <a:bodyPr lIns="0" tIns="0" rIns="0" bIns="0" rtlCol="0" anchor="t">
            <a:spAutoFit/>
          </a:bodyPr>
          <a:lstStyle/>
          <a:p>
            <a:pPr>
              <a:lnSpc>
                <a:spcPct val="150000"/>
              </a:lnSpc>
              <a:buNone/>
            </a:pP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800" b="1" i="1" dirty="0">
                <a:effectLst/>
                <a:latin typeface="Times New Roman" panose="02020603050405020304" pitchFamily="18" charset="0"/>
                <a:ea typeface="Calibri" panose="020F0502020204030204" pitchFamily="34" charset="0"/>
                <a:cs typeface="Times New Roman" panose="02020603050405020304" pitchFamily="18" charset="0"/>
              </a:rPr>
              <a:t>Quiz Application</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 successfully implements a robust and scalable platform for managing and delivering quizzes in an academic environment. Designed using the Django framework, the application supports role-based access control for administrators, professors, and students, ensuring secure and structured interactions.</a:t>
            </a:r>
            <a:endParaRPr lang="en-IN" sz="1800" dirty="0">
              <a:effectLst/>
              <a:latin typeface="Nimbus Roman No9 L"/>
              <a:ea typeface="Bitstream Vera Sans"/>
              <a:cs typeface="Times New Roman" panose="02020603050405020304" pitchFamily="18" charset="0"/>
            </a:endParaRPr>
          </a:p>
          <a:p>
            <a:pPr>
              <a:lnSpc>
                <a:spcPct val="150000"/>
              </a:lnSpc>
              <a:buNone/>
            </a:pP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Key features include:</a:t>
            </a:r>
            <a:endParaRPr lang="en-IN" sz="1800" dirty="0">
              <a:effectLst/>
              <a:latin typeface="Nimbus Roman No9 L"/>
              <a:ea typeface="Bitstream Vera Sans"/>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Custom user management.</a:t>
            </a:r>
            <a:endParaRPr lang="en-IN" sz="1800" dirty="0">
              <a:effectLst/>
              <a:latin typeface="Nimbus Roman No9 L"/>
              <a:ea typeface="Bitstream Vera Sans"/>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Role management for defining access levels (student, professor, admin).</a:t>
            </a:r>
            <a:endParaRPr lang="en-IN" sz="1800" dirty="0">
              <a:effectLst/>
              <a:latin typeface="Nimbus Roman No9 L"/>
              <a:ea typeface="Bitstream Vera Sans"/>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Dynamic quiz creation tied to subjects and courses.</a:t>
            </a:r>
            <a:endParaRPr lang="en-IN" sz="1800" dirty="0">
              <a:effectLst/>
              <a:latin typeface="Nimbus Roman No9 L"/>
              <a:ea typeface="Bitstream Vera Sans"/>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A question and option bank supporting multiple-choice quizzes.</a:t>
            </a:r>
            <a:endParaRPr lang="en-IN" sz="1800" dirty="0">
              <a:effectLst/>
              <a:latin typeface="Nimbus Roman No9 L"/>
              <a:ea typeface="Bitstream Vera Sans"/>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Persistent tracking of user responses for assessment and analytics.</a:t>
            </a:r>
            <a:endParaRPr lang="en-IN" sz="1800" dirty="0">
              <a:effectLst/>
              <a:latin typeface="Nimbus Roman No9 L"/>
              <a:ea typeface="Bitstream Vera Sans"/>
              <a:cs typeface="Times New Roman" panose="02020603050405020304" pitchFamily="18" charset="0"/>
            </a:endParaRPr>
          </a:p>
          <a:p>
            <a:pPr>
              <a:lnSpc>
                <a:spcPct val="150000"/>
              </a:lnSpc>
            </a:pP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With modular architecture and clean separation of concerns across models, views, and templates, this project lays a solid foundation for future enhancements such as real-time quiz monitoring, result analytics, and gamification features. Overall, the system offers a complete backend infrastructure for digital learning assessment and is ready for integration with modern frontend technologies or mobile platforms.</a:t>
            </a:r>
            <a:endParaRPr lang="en-IN" sz="1800" dirty="0">
              <a:effectLst/>
              <a:latin typeface="Nimbus Roman No9 L"/>
              <a:ea typeface="Bitstream Vera Sans"/>
              <a:cs typeface="Times New Roman" panose="02020603050405020304" pitchFamily="18" charset="0"/>
            </a:endParaRPr>
          </a:p>
        </p:txBody>
      </p:sp>
      <p:sp>
        <p:nvSpPr>
          <p:cNvPr id="4" name="Freeform 4">
            <a:extLst>
              <a:ext uri="{FF2B5EF4-FFF2-40B4-BE49-F238E27FC236}">
                <a16:creationId xmlns:a16="http://schemas.microsoft.com/office/drawing/2014/main" id="{46266BB5-57EB-AFE8-E465-18D3F5AD0867}"/>
              </a:ext>
            </a:extLst>
          </p:cNvPr>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C946C510-4435-02FB-AFA1-5122834848FF}"/>
              </a:ext>
            </a:extLst>
          </p:cNvPr>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a:extLst>
              <a:ext uri="{FF2B5EF4-FFF2-40B4-BE49-F238E27FC236}">
                <a16:creationId xmlns:a16="http://schemas.microsoft.com/office/drawing/2014/main" id="{974B981A-ED8C-67E8-DE8D-9124F2CB173D}"/>
              </a:ext>
            </a:extLst>
          </p:cNvPr>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7" name="Freeform 7">
            <a:extLst>
              <a:ext uri="{FF2B5EF4-FFF2-40B4-BE49-F238E27FC236}">
                <a16:creationId xmlns:a16="http://schemas.microsoft.com/office/drawing/2014/main" id="{E0002F89-862F-252B-1A3E-655CA17BD119}"/>
              </a:ext>
            </a:extLst>
          </p:cNvPr>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8" name="Freeform 8">
            <a:extLst>
              <a:ext uri="{FF2B5EF4-FFF2-40B4-BE49-F238E27FC236}">
                <a16:creationId xmlns:a16="http://schemas.microsoft.com/office/drawing/2014/main" id="{24A96F3D-24BB-30D0-2833-BBBDD9A6F624}"/>
              </a:ext>
            </a:extLst>
          </p:cNvPr>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9" name="Freeform 9">
            <a:extLst>
              <a:ext uri="{FF2B5EF4-FFF2-40B4-BE49-F238E27FC236}">
                <a16:creationId xmlns:a16="http://schemas.microsoft.com/office/drawing/2014/main" id="{71D77AFE-2E04-37FD-5F4A-9DDEC28E4AF0}"/>
              </a:ext>
            </a:extLst>
          </p:cNvPr>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10" name="Freeform 10">
            <a:extLst>
              <a:ext uri="{FF2B5EF4-FFF2-40B4-BE49-F238E27FC236}">
                <a16:creationId xmlns:a16="http://schemas.microsoft.com/office/drawing/2014/main" id="{2E6AA593-8C3C-3E53-6B50-4BB6A42886F9}"/>
              </a:ext>
            </a:extLst>
          </p:cNvPr>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11" name="Freeform 11">
            <a:extLst>
              <a:ext uri="{FF2B5EF4-FFF2-40B4-BE49-F238E27FC236}">
                <a16:creationId xmlns:a16="http://schemas.microsoft.com/office/drawing/2014/main" id="{67E10FCB-97F7-9105-0A8C-F05458A6BB60}"/>
              </a:ext>
            </a:extLst>
          </p:cNvPr>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2" name="Freeform 12">
            <a:extLst>
              <a:ext uri="{FF2B5EF4-FFF2-40B4-BE49-F238E27FC236}">
                <a16:creationId xmlns:a16="http://schemas.microsoft.com/office/drawing/2014/main" id="{BDAB7166-D109-4458-F287-42FED7F92BAF}"/>
              </a:ext>
            </a:extLst>
          </p:cNvPr>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3" name="Freeform 13">
            <a:extLst>
              <a:ext uri="{FF2B5EF4-FFF2-40B4-BE49-F238E27FC236}">
                <a16:creationId xmlns:a16="http://schemas.microsoft.com/office/drawing/2014/main" id="{60B3F64C-2BA9-FA55-525C-CAE0011C6047}"/>
              </a:ext>
            </a:extLst>
          </p:cNvPr>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4" name="Freeform 14">
            <a:extLst>
              <a:ext uri="{FF2B5EF4-FFF2-40B4-BE49-F238E27FC236}">
                <a16:creationId xmlns:a16="http://schemas.microsoft.com/office/drawing/2014/main" id="{F4E06B82-E782-47E2-ABA0-BA91F1A4D140}"/>
              </a:ext>
            </a:extLst>
          </p:cNvPr>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5" name="Freeform 15">
            <a:extLst>
              <a:ext uri="{FF2B5EF4-FFF2-40B4-BE49-F238E27FC236}">
                <a16:creationId xmlns:a16="http://schemas.microsoft.com/office/drawing/2014/main" id="{9B62F14B-8179-3B5E-46A0-787905978B5D}"/>
              </a:ext>
            </a:extLst>
          </p:cNvPr>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6" name="Freeform 16">
            <a:extLst>
              <a:ext uri="{FF2B5EF4-FFF2-40B4-BE49-F238E27FC236}">
                <a16:creationId xmlns:a16="http://schemas.microsoft.com/office/drawing/2014/main" id="{61B9BFD9-BC7F-DA77-52C7-C9A29C077C98}"/>
              </a:ext>
            </a:extLst>
          </p:cNvPr>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Tree>
    <p:extLst>
      <p:ext uri="{BB962C8B-B14F-4D97-AF65-F5344CB8AC3E}">
        <p14:creationId xmlns:p14="http://schemas.microsoft.com/office/powerpoint/2010/main" val="3028711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p:cNvSpPr txBox="1"/>
          <p:nvPr/>
        </p:nvSpPr>
        <p:spPr>
          <a:xfrm>
            <a:off x="3814858" y="3528525"/>
            <a:ext cx="10910396" cy="3364511"/>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4051122" y="1821967"/>
            <a:ext cx="10014901" cy="909320"/>
          </a:xfrm>
          <a:prstGeom prst="rect">
            <a:avLst/>
          </a:prstGeom>
        </p:spPr>
        <p:txBody>
          <a:bodyPr lIns="0" tIns="0" rIns="0" bIns="0" rtlCol="0" anchor="t">
            <a:spAutoFit/>
          </a:bodyPr>
          <a:lstStyle/>
          <a:p>
            <a:pPr algn="ctr">
              <a:lnSpc>
                <a:spcPts val="6789"/>
              </a:lnSpc>
            </a:pPr>
            <a:r>
              <a:rPr lang="en-US" sz="6999" b="1">
                <a:solidFill>
                  <a:srgbClr val="000000"/>
                </a:solidFill>
                <a:latin typeface="DM Sans Bold"/>
                <a:ea typeface="DM Sans Bold"/>
                <a:cs typeface="DM Sans Bold"/>
                <a:sym typeface="DM Sans Bold"/>
              </a:rPr>
              <a:t>Description</a:t>
            </a:r>
          </a:p>
        </p:txBody>
      </p:sp>
      <p:sp>
        <p:nvSpPr>
          <p:cNvPr id="3" name="TextBox 3"/>
          <p:cNvSpPr txBox="1"/>
          <p:nvPr/>
        </p:nvSpPr>
        <p:spPr>
          <a:xfrm>
            <a:off x="4136549" y="3161358"/>
            <a:ext cx="9844046" cy="5324475"/>
          </a:xfrm>
          <a:prstGeom prst="rect">
            <a:avLst/>
          </a:prstGeom>
        </p:spPr>
        <p:txBody>
          <a:bodyPr lIns="0" tIns="0" rIns="0" bIns="0" rtlCol="0" anchor="t">
            <a:spAutoFit/>
          </a:bodyPr>
          <a:lstStyle/>
          <a:p>
            <a:pPr marL="0" lvl="0" indent="0" algn="ctr">
              <a:lnSpc>
                <a:spcPts val="2699"/>
              </a:lnSpc>
              <a:spcBef>
                <a:spcPct val="0"/>
              </a:spcBef>
            </a:pPr>
            <a:r>
              <a:rPr lang="en-US" sz="1999" spc="119">
                <a:solidFill>
                  <a:srgbClr val="000000"/>
                </a:solidFill>
                <a:latin typeface="DM Sans"/>
                <a:ea typeface="DM Sans"/>
                <a:cs typeface="DM Sans"/>
                <a:sym typeface="DM Sans"/>
              </a:rPr>
              <a:t>Th</a:t>
            </a:r>
            <a:r>
              <a:rPr lang="en-US" sz="1999" u="none" spc="119">
                <a:solidFill>
                  <a:srgbClr val="000000"/>
                </a:solidFill>
                <a:latin typeface="DM Sans"/>
                <a:ea typeface="DM Sans"/>
                <a:cs typeface="DM Sans"/>
                <a:sym typeface="DM Sans"/>
              </a:rPr>
              <a:t>e Quiz Web Application is an interactive and user-friendly platform designed to create, manage, and participate in quizzes. It enables users to test their knowledge on various subjects and track performance. The system ensures data integrity, scalability, and a seamless user experience.</a:t>
            </a:r>
          </a:p>
          <a:p>
            <a:pPr marL="0" lvl="0" indent="0" algn="ctr">
              <a:lnSpc>
                <a:spcPts val="2699"/>
              </a:lnSpc>
              <a:spcBef>
                <a:spcPct val="0"/>
              </a:spcBef>
            </a:pPr>
            <a:endParaRPr lang="en-US" sz="1999" u="none" spc="119">
              <a:solidFill>
                <a:srgbClr val="000000"/>
              </a:solidFill>
              <a:latin typeface="DM Sans"/>
              <a:ea typeface="DM Sans"/>
              <a:cs typeface="DM Sans"/>
              <a:sym typeface="DM Sans"/>
            </a:endParaRPr>
          </a:p>
          <a:p>
            <a:pPr marL="0" lvl="0" indent="0" algn="ctr">
              <a:lnSpc>
                <a:spcPts val="2699"/>
              </a:lnSpc>
              <a:spcBef>
                <a:spcPct val="0"/>
              </a:spcBef>
            </a:pPr>
            <a:r>
              <a:rPr lang="en-US" sz="1999" u="none" spc="119">
                <a:solidFill>
                  <a:srgbClr val="000000"/>
                </a:solidFill>
                <a:latin typeface="DM Sans"/>
                <a:ea typeface="DM Sans"/>
                <a:cs typeface="DM Sans"/>
                <a:sym typeface="DM Sans"/>
              </a:rPr>
              <a:t>It is a system by which students can appear in a quiz from anywhere of the world where there is no interaction between pencil and paper rather interaction between computer and human being</a:t>
            </a:r>
          </a:p>
          <a:p>
            <a:pPr marL="0" lvl="0" indent="0" algn="ctr">
              <a:lnSpc>
                <a:spcPts val="2699"/>
              </a:lnSpc>
              <a:spcBef>
                <a:spcPct val="0"/>
              </a:spcBef>
            </a:pPr>
            <a:endParaRPr lang="en-US" sz="1999" u="none" spc="119">
              <a:solidFill>
                <a:srgbClr val="000000"/>
              </a:solidFill>
              <a:latin typeface="DM Sans"/>
              <a:ea typeface="DM Sans"/>
              <a:cs typeface="DM Sans"/>
              <a:sym typeface="DM Sans"/>
            </a:endParaRPr>
          </a:p>
          <a:p>
            <a:pPr marL="0" lvl="0" indent="0" algn="ctr">
              <a:lnSpc>
                <a:spcPts val="2699"/>
              </a:lnSpc>
              <a:spcBef>
                <a:spcPct val="0"/>
              </a:spcBef>
            </a:pPr>
            <a:r>
              <a:rPr lang="en-US" sz="1999" u="none" spc="119">
                <a:solidFill>
                  <a:srgbClr val="000000"/>
                </a:solidFill>
                <a:latin typeface="DM Sans"/>
                <a:ea typeface="DM Sans"/>
                <a:cs typeface="DM Sans"/>
                <a:sym typeface="DM Sans"/>
              </a:rPr>
              <a:t>One of the main benefits of our system is automated marking, that is, teachers do not need to check the answers as they do in manual quiz. It saves valuable time of a teacher. On the other hand, students can get there results instantly as soon as they perform final submit and can also see the results of previous quizzes they have attended</a:t>
            </a:r>
          </a:p>
          <a:p>
            <a:pPr marL="0" lvl="0" indent="0" algn="ctr">
              <a:lnSpc>
                <a:spcPts val="2699"/>
              </a:lnSpc>
              <a:spcBef>
                <a:spcPct val="0"/>
              </a:spcBef>
            </a:pPr>
            <a:endParaRPr lang="en-US" sz="1999" u="none" spc="119">
              <a:solidFill>
                <a:srgbClr val="000000"/>
              </a:solidFill>
              <a:latin typeface="DM Sans"/>
              <a:ea typeface="DM Sans"/>
              <a:cs typeface="DM Sans"/>
              <a:sym typeface="DM Sans"/>
            </a:endParaRPr>
          </a:p>
        </p:txBody>
      </p:sp>
      <p:sp>
        <p:nvSpPr>
          <p:cNvPr id="4" name="Freeform 4"/>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7" name="Freeform 7"/>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8" name="Freeform 8"/>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10" name="Freeform 10"/>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2" name="Freeform 12"/>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3" name="Freeform 13"/>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4" name="Freeform 14"/>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5" name="Freeform 15"/>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6" name="Freeform 16"/>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1504950" y="3671421"/>
            <a:ext cx="7025086"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Modules</a:t>
            </a:r>
          </a:p>
        </p:txBody>
      </p:sp>
      <p:sp>
        <p:nvSpPr>
          <p:cNvPr id="3" name="TextBox 3"/>
          <p:cNvSpPr txBox="1"/>
          <p:nvPr/>
        </p:nvSpPr>
        <p:spPr>
          <a:xfrm>
            <a:off x="1504950" y="5560311"/>
            <a:ext cx="7025086" cy="1990725"/>
          </a:xfrm>
          <a:prstGeom prst="rect">
            <a:avLst/>
          </a:prstGeom>
        </p:spPr>
        <p:txBody>
          <a:bodyPr lIns="0" tIns="0" rIns="0" bIns="0" rtlCol="0" anchor="t">
            <a:spAutoFit/>
          </a:bodyPr>
          <a:lstStyle/>
          <a:p>
            <a:pPr marL="0" lvl="0" indent="0" algn="l">
              <a:lnSpc>
                <a:spcPts val="2699"/>
              </a:lnSpc>
              <a:spcBef>
                <a:spcPct val="0"/>
              </a:spcBef>
            </a:pPr>
            <a:r>
              <a:rPr lang="en-US" sz="1999" spc="119">
                <a:solidFill>
                  <a:srgbClr val="000000"/>
                </a:solidFill>
                <a:latin typeface="DM Sans"/>
                <a:ea typeface="DM Sans"/>
                <a:cs typeface="DM Sans"/>
                <a:sym typeface="DM Sans"/>
              </a:rPr>
              <a:t> A M</a:t>
            </a:r>
            <a:r>
              <a:rPr lang="en-US" sz="1999" u="none" spc="119">
                <a:solidFill>
                  <a:srgbClr val="000000"/>
                </a:solidFill>
                <a:latin typeface="DM Sans"/>
                <a:ea typeface="DM Sans"/>
                <a:cs typeface="DM Sans"/>
                <a:sym typeface="DM Sans"/>
              </a:rPr>
              <a:t>odule is a self-contained, Functional unit within a project that focuses on a specific task or functionality. It is designed to be independent, making it easier to manage, develop, test and maintain various aspects of a project.</a:t>
            </a:r>
          </a:p>
          <a:p>
            <a:pPr marL="0" lvl="0" indent="0" algn="l">
              <a:lnSpc>
                <a:spcPts val="2699"/>
              </a:lnSpc>
              <a:spcBef>
                <a:spcPct val="0"/>
              </a:spcBef>
            </a:pPr>
            <a:endParaRPr lang="en-US" sz="1999" u="none" spc="119">
              <a:solidFill>
                <a:srgbClr val="000000"/>
              </a:solidFill>
              <a:latin typeface="DM Sans"/>
              <a:ea typeface="DM Sans"/>
              <a:cs typeface="DM Sans"/>
              <a:sym typeface="DM Sans"/>
            </a:endParaRPr>
          </a:p>
        </p:txBody>
      </p:sp>
      <p:grpSp>
        <p:nvGrpSpPr>
          <p:cNvPr id="4" name="Group 4"/>
          <p:cNvGrpSpPr/>
          <p:nvPr/>
        </p:nvGrpSpPr>
        <p:grpSpPr>
          <a:xfrm>
            <a:off x="9975489" y="1170261"/>
            <a:ext cx="6998061" cy="2561528"/>
            <a:chOff x="0" y="0"/>
            <a:chExt cx="2342659" cy="857492"/>
          </a:xfrm>
        </p:grpSpPr>
        <p:sp>
          <p:nvSpPr>
            <p:cNvPr id="5" name="Freeform 5"/>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6" name="TextBox 6"/>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7" name="TextBox 7"/>
          <p:cNvSpPr txBox="1"/>
          <p:nvPr/>
        </p:nvSpPr>
        <p:spPr>
          <a:xfrm>
            <a:off x="10725681" y="2024301"/>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id="8" name="Group 8"/>
          <p:cNvGrpSpPr/>
          <p:nvPr/>
        </p:nvGrpSpPr>
        <p:grpSpPr>
          <a:xfrm>
            <a:off x="9975489" y="3862348"/>
            <a:ext cx="6998061" cy="2561528"/>
            <a:chOff x="0" y="0"/>
            <a:chExt cx="2342659" cy="857492"/>
          </a:xfrm>
        </p:grpSpPr>
        <p:sp>
          <p:nvSpPr>
            <p:cNvPr id="9" name="Freeform 9"/>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0" name="TextBox 10"/>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grpSp>
        <p:nvGrpSpPr>
          <p:cNvPr id="11" name="Group 11"/>
          <p:cNvGrpSpPr/>
          <p:nvPr/>
        </p:nvGrpSpPr>
        <p:grpSpPr>
          <a:xfrm>
            <a:off x="9975489" y="6557226"/>
            <a:ext cx="6998061" cy="2561528"/>
            <a:chOff x="0" y="0"/>
            <a:chExt cx="2342659" cy="857492"/>
          </a:xfrm>
        </p:grpSpPr>
        <p:sp>
          <p:nvSpPr>
            <p:cNvPr id="12" name="Freeform 12"/>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3" name="TextBox 13"/>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14" name="TextBox 14"/>
          <p:cNvSpPr txBox="1"/>
          <p:nvPr/>
        </p:nvSpPr>
        <p:spPr>
          <a:xfrm>
            <a:off x="10725681" y="4716388"/>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id="15" name="TextBox 15"/>
          <p:cNvSpPr txBox="1"/>
          <p:nvPr/>
        </p:nvSpPr>
        <p:spPr>
          <a:xfrm>
            <a:off x="10725681" y="7404951"/>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id="16" name="TextBox 16"/>
          <p:cNvSpPr txBox="1"/>
          <p:nvPr/>
        </p:nvSpPr>
        <p:spPr>
          <a:xfrm>
            <a:off x="12685633" y="1421616"/>
            <a:ext cx="4132127" cy="2040255"/>
          </a:xfrm>
          <a:prstGeom prst="rect">
            <a:avLst/>
          </a:prstGeom>
        </p:spPr>
        <p:txBody>
          <a:bodyPr lIns="0" tIns="0" rIns="0" bIns="0" rtlCol="0" anchor="t">
            <a:spAutoFit/>
          </a:bodyPr>
          <a:lstStyle/>
          <a:p>
            <a:pPr algn="just">
              <a:lnSpc>
                <a:spcPts val="3240"/>
              </a:lnSpc>
            </a:pPr>
            <a:r>
              <a:rPr lang="en-US" sz="2400" spc="38">
                <a:solidFill>
                  <a:srgbClr val="000000"/>
                </a:solidFill>
                <a:latin typeface="DM Sans"/>
                <a:ea typeface="DM Sans"/>
                <a:cs typeface="DM Sans"/>
                <a:sym typeface="DM Sans"/>
              </a:rPr>
              <a:t>User Side : </a:t>
            </a:r>
          </a:p>
          <a:p>
            <a:pPr marL="518160" lvl="1" indent="-259080" algn="just">
              <a:lnSpc>
                <a:spcPts val="3240"/>
              </a:lnSpc>
              <a:buFont typeface="Arial"/>
              <a:buChar char="•"/>
            </a:pPr>
            <a:r>
              <a:rPr lang="en-US" sz="2400" spc="38">
                <a:solidFill>
                  <a:srgbClr val="000000"/>
                </a:solidFill>
                <a:latin typeface="DM Sans"/>
                <a:ea typeface="DM Sans"/>
                <a:cs typeface="DM Sans"/>
                <a:sym typeface="DM Sans"/>
              </a:rPr>
              <a:t>Authentication</a:t>
            </a:r>
          </a:p>
          <a:p>
            <a:pPr marL="518160" lvl="1" indent="-259080" algn="just">
              <a:lnSpc>
                <a:spcPts val="3240"/>
              </a:lnSpc>
              <a:buFont typeface="Arial"/>
              <a:buChar char="•"/>
            </a:pPr>
            <a:r>
              <a:rPr lang="en-US" sz="2400" spc="38">
                <a:solidFill>
                  <a:srgbClr val="000000"/>
                </a:solidFill>
                <a:latin typeface="DM Sans"/>
                <a:ea typeface="DM Sans"/>
                <a:cs typeface="DM Sans"/>
                <a:sym typeface="DM Sans"/>
              </a:rPr>
              <a:t>Profile</a:t>
            </a:r>
          </a:p>
          <a:p>
            <a:pPr marL="518160" lvl="1" indent="-259080" algn="just">
              <a:lnSpc>
                <a:spcPts val="3240"/>
              </a:lnSpc>
              <a:buFont typeface="Arial"/>
              <a:buChar char="•"/>
            </a:pPr>
            <a:r>
              <a:rPr lang="en-US" sz="2400" spc="38">
                <a:solidFill>
                  <a:srgbClr val="000000"/>
                </a:solidFill>
                <a:latin typeface="DM Sans"/>
                <a:ea typeface="DM Sans"/>
                <a:cs typeface="DM Sans"/>
                <a:sym typeface="DM Sans"/>
              </a:rPr>
              <a:t>Quiz</a:t>
            </a:r>
          </a:p>
          <a:p>
            <a:pPr marL="518160" lvl="1" indent="-259080" algn="just">
              <a:lnSpc>
                <a:spcPts val="3240"/>
              </a:lnSpc>
              <a:buFont typeface="Arial"/>
              <a:buChar char="•"/>
            </a:pPr>
            <a:r>
              <a:rPr lang="en-US" sz="2400" spc="38">
                <a:solidFill>
                  <a:srgbClr val="000000"/>
                </a:solidFill>
                <a:latin typeface="DM Sans"/>
                <a:ea typeface="DM Sans"/>
                <a:cs typeface="DM Sans"/>
                <a:sym typeface="DM Sans"/>
              </a:rPr>
              <a:t>Result</a:t>
            </a:r>
          </a:p>
        </p:txBody>
      </p:sp>
      <p:sp>
        <p:nvSpPr>
          <p:cNvPr id="17" name="Freeform 17"/>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19" name="Freeform 19"/>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20" name="Freeform 20"/>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21" name="TextBox 21"/>
          <p:cNvSpPr txBox="1"/>
          <p:nvPr/>
        </p:nvSpPr>
        <p:spPr>
          <a:xfrm>
            <a:off x="12685633" y="4115619"/>
            <a:ext cx="4132127" cy="2040255"/>
          </a:xfrm>
          <a:prstGeom prst="rect">
            <a:avLst/>
          </a:prstGeom>
        </p:spPr>
        <p:txBody>
          <a:bodyPr lIns="0" tIns="0" rIns="0" bIns="0" rtlCol="0" anchor="t">
            <a:spAutoFit/>
          </a:bodyPr>
          <a:lstStyle/>
          <a:p>
            <a:pPr algn="just">
              <a:lnSpc>
                <a:spcPts val="3240"/>
              </a:lnSpc>
            </a:pPr>
            <a:r>
              <a:rPr lang="en-US" sz="2400" spc="38">
                <a:solidFill>
                  <a:srgbClr val="000000"/>
                </a:solidFill>
                <a:latin typeface="DM Sans"/>
                <a:ea typeface="DM Sans"/>
                <a:cs typeface="DM Sans"/>
                <a:sym typeface="DM Sans"/>
              </a:rPr>
              <a:t>Professor Side : </a:t>
            </a:r>
          </a:p>
          <a:p>
            <a:pPr marL="518160" lvl="1" indent="-259080" algn="just">
              <a:lnSpc>
                <a:spcPts val="3240"/>
              </a:lnSpc>
              <a:buFont typeface="Arial"/>
              <a:buChar char="•"/>
            </a:pPr>
            <a:r>
              <a:rPr lang="en-US" sz="2400" spc="38">
                <a:solidFill>
                  <a:srgbClr val="000000"/>
                </a:solidFill>
                <a:latin typeface="DM Sans"/>
                <a:ea typeface="DM Sans"/>
                <a:cs typeface="DM Sans"/>
                <a:sym typeface="DM Sans"/>
              </a:rPr>
              <a:t>Authentication</a:t>
            </a:r>
          </a:p>
          <a:p>
            <a:pPr marL="518160" lvl="1" indent="-259080" algn="just">
              <a:lnSpc>
                <a:spcPts val="3240"/>
              </a:lnSpc>
              <a:buFont typeface="Arial"/>
              <a:buChar char="•"/>
            </a:pPr>
            <a:r>
              <a:rPr lang="en-US" sz="2400" spc="38">
                <a:solidFill>
                  <a:srgbClr val="000000"/>
                </a:solidFill>
                <a:latin typeface="DM Sans"/>
                <a:ea typeface="DM Sans"/>
                <a:cs typeface="DM Sans"/>
                <a:sym typeface="DM Sans"/>
              </a:rPr>
              <a:t>Profile</a:t>
            </a:r>
          </a:p>
          <a:p>
            <a:pPr marL="518160" lvl="1" indent="-259080" algn="just">
              <a:lnSpc>
                <a:spcPts val="3240"/>
              </a:lnSpc>
              <a:buFont typeface="Arial"/>
              <a:buChar char="•"/>
            </a:pPr>
            <a:r>
              <a:rPr lang="en-US" sz="2400" spc="38">
                <a:solidFill>
                  <a:srgbClr val="000000"/>
                </a:solidFill>
                <a:latin typeface="DM Sans"/>
                <a:ea typeface="DM Sans"/>
                <a:cs typeface="DM Sans"/>
                <a:sym typeface="DM Sans"/>
              </a:rPr>
              <a:t>Manage Quiz</a:t>
            </a:r>
          </a:p>
          <a:p>
            <a:pPr marL="518160" lvl="1" indent="-259080" algn="just">
              <a:lnSpc>
                <a:spcPts val="3240"/>
              </a:lnSpc>
              <a:buFont typeface="Arial"/>
              <a:buChar char="•"/>
            </a:pPr>
            <a:r>
              <a:rPr lang="en-US" sz="2400" spc="38">
                <a:solidFill>
                  <a:srgbClr val="000000"/>
                </a:solidFill>
                <a:latin typeface="DM Sans"/>
                <a:ea typeface="DM Sans"/>
                <a:cs typeface="DM Sans"/>
                <a:sym typeface="DM Sans"/>
              </a:rPr>
              <a:t>See Results</a:t>
            </a:r>
          </a:p>
        </p:txBody>
      </p:sp>
      <p:sp>
        <p:nvSpPr>
          <p:cNvPr id="22" name="TextBox 22"/>
          <p:cNvSpPr txBox="1"/>
          <p:nvPr/>
        </p:nvSpPr>
        <p:spPr>
          <a:xfrm>
            <a:off x="12685633" y="6785826"/>
            <a:ext cx="4132127" cy="2040255"/>
          </a:xfrm>
          <a:prstGeom prst="rect">
            <a:avLst/>
          </a:prstGeom>
        </p:spPr>
        <p:txBody>
          <a:bodyPr lIns="0" tIns="0" rIns="0" bIns="0" rtlCol="0" anchor="t">
            <a:spAutoFit/>
          </a:bodyPr>
          <a:lstStyle/>
          <a:p>
            <a:pPr algn="just">
              <a:lnSpc>
                <a:spcPts val="3240"/>
              </a:lnSpc>
            </a:pPr>
            <a:r>
              <a:rPr lang="en-US" sz="2400" spc="38">
                <a:solidFill>
                  <a:srgbClr val="000000"/>
                </a:solidFill>
                <a:latin typeface="DM Sans"/>
                <a:ea typeface="DM Sans"/>
                <a:cs typeface="DM Sans"/>
                <a:sym typeface="DM Sans"/>
              </a:rPr>
              <a:t>Admin Side : </a:t>
            </a:r>
          </a:p>
          <a:p>
            <a:pPr marL="518160" lvl="1" indent="-259080" algn="just">
              <a:lnSpc>
                <a:spcPts val="3240"/>
              </a:lnSpc>
              <a:buFont typeface="Arial"/>
              <a:buChar char="•"/>
            </a:pPr>
            <a:r>
              <a:rPr lang="en-US" sz="2400" spc="38">
                <a:solidFill>
                  <a:srgbClr val="000000"/>
                </a:solidFill>
                <a:latin typeface="DM Sans"/>
                <a:ea typeface="DM Sans"/>
                <a:cs typeface="DM Sans"/>
                <a:sym typeface="DM Sans"/>
              </a:rPr>
              <a:t>Manage Students(User)</a:t>
            </a:r>
          </a:p>
          <a:p>
            <a:pPr marL="518160" lvl="1" indent="-259080" algn="just">
              <a:lnSpc>
                <a:spcPts val="3240"/>
              </a:lnSpc>
              <a:buFont typeface="Arial"/>
              <a:buChar char="•"/>
            </a:pPr>
            <a:r>
              <a:rPr lang="en-US" sz="2400" spc="38">
                <a:solidFill>
                  <a:srgbClr val="000000"/>
                </a:solidFill>
                <a:latin typeface="DM Sans"/>
                <a:ea typeface="DM Sans"/>
                <a:cs typeface="DM Sans"/>
                <a:sym typeface="DM Sans"/>
              </a:rPr>
              <a:t>Manage Professors</a:t>
            </a:r>
          </a:p>
          <a:p>
            <a:pPr marL="518160" lvl="1" indent="-259080" algn="just">
              <a:lnSpc>
                <a:spcPts val="3240"/>
              </a:lnSpc>
              <a:buFont typeface="Arial"/>
              <a:buChar char="•"/>
            </a:pPr>
            <a:r>
              <a:rPr lang="en-US" sz="2400" spc="38">
                <a:solidFill>
                  <a:srgbClr val="000000"/>
                </a:solidFill>
                <a:latin typeface="DM Sans"/>
                <a:ea typeface="DM Sans"/>
                <a:cs typeface="DM Sans"/>
                <a:sym typeface="DM Sans"/>
              </a:rPr>
              <a:t>Manage Quiz</a:t>
            </a:r>
          </a:p>
          <a:p>
            <a:pPr marL="518160" lvl="1" indent="-259080" algn="just">
              <a:lnSpc>
                <a:spcPts val="3240"/>
              </a:lnSpc>
              <a:buFont typeface="Arial"/>
              <a:buChar char="•"/>
            </a:pPr>
            <a:r>
              <a:rPr lang="en-US" sz="2400" spc="38">
                <a:solidFill>
                  <a:srgbClr val="000000"/>
                </a:solidFill>
                <a:latin typeface="DM Sans"/>
                <a:ea typeface="DM Sans"/>
                <a:cs typeface="DM Sans"/>
                <a:sym typeface="DM Sans"/>
              </a:rPr>
              <a:t>See 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p:cNvSpPr txBox="1"/>
          <p:nvPr/>
        </p:nvSpPr>
        <p:spPr>
          <a:xfrm>
            <a:off x="4168515" y="2329180"/>
            <a:ext cx="10014901" cy="909320"/>
          </a:xfrm>
          <a:prstGeom prst="rect">
            <a:avLst/>
          </a:prstGeom>
        </p:spPr>
        <p:txBody>
          <a:bodyPr lIns="0" tIns="0" rIns="0" bIns="0" rtlCol="0" anchor="t">
            <a:spAutoFit/>
          </a:bodyPr>
          <a:lstStyle/>
          <a:p>
            <a:pPr algn="ctr">
              <a:lnSpc>
                <a:spcPts val="6789"/>
              </a:lnSpc>
            </a:pPr>
            <a:r>
              <a:rPr lang="en-US" sz="6999" b="1" dirty="0">
                <a:solidFill>
                  <a:srgbClr val="000000"/>
                </a:solidFill>
                <a:latin typeface="DM Sans Bold"/>
                <a:ea typeface="DM Sans Bold"/>
                <a:cs typeface="DM Sans Bold"/>
                <a:sym typeface="DM Sans Bold"/>
              </a:rPr>
              <a:t>Database Design</a:t>
            </a:r>
          </a:p>
        </p:txBody>
      </p:sp>
      <p:sp>
        <p:nvSpPr>
          <p:cNvPr id="16" name="TextBox 16"/>
          <p:cNvSpPr txBox="1"/>
          <p:nvPr/>
        </p:nvSpPr>
        <p:spPr>
          <a:xfrm>
            <a:off x="2381248" y="4124788"/>
            <a:ext cx="6534152" cy="332912"/>
          </a:xfrm>
          <a:prstGeom prst="rect">
            <a:avLst/>
          </a:prstGeom>
        </p:spPr>
        <p:txBody>
          <a:bodyPr wrap="square" lIns="0" tIns="0" rIns="0" bIns="0" rtlCol="0" anchor="t">
            <a:spAutoFit/>
          </a:bodyPr>
          <a:lstStyle/>
          <a:p>
            <a:pPr marL="0" lvl="0" indent="0" algn="ctr">
              <a:lnSpc>
                <a:spcPts val="2699"/>
              </a:lnSpc>
              <a:spcBef>
                <a:spcPct val="0"/>
              </a:spcBef>
            </a:pPr>
            <a:r>
              <a:rPr lang="en-US" sz="1999" b="1" u="none" spc="119" dirty="0">
                <a:solidFill>
                  <a:srgbClr val="000000"/>
                </a:solidFill>
                <a:latin typeface="DM Sans"/>
                <a:ea typeface="DM Sans"/>
                <a:cs typeface="DM Sans"/>
                <a:sym typeface="DM Sans"/>
              </a:rPr>
              <a:t>TABLE FOR STATES:</a:t>
            </a:r>
          </a:p>
        </p:txBody>
      </p:sp>
      <p:graphicFrame>
        <p:nvGraphicFramePr>
          <p:cNvPr id="20" name="Table 19">
            <a:extLst>
              <a:ext uri="{FF2B5EF4-FFF2-40B4-BE49-F238E27FC236}">
                <a16:creationId xmlns:a16="http://schemas.microsoft.com/office/drawing/2014/main" id="{2C33AE80-8A29-4B6C-3072-139EE525858F}"/>
              </a:ext>
            </a:extLst>
          </p:cNvPr>
          <p:cNvGraphicFramePr>
            <a:graphicFrameLocks noGrp="1"/>
          </p:cNvGraphicFramePr>
          <p:nvPr>
            <p:extLst>
              <p:ext uri="{D42A27DB-BD31-4B8C-83A1-F6EECF244321}">
                <p14:modId xmlns:p14="http://schemas.microsoft.com/office/powerpoint/2010/main" val="1448982335"/>
              </p:ext>
            </p:extLst>
          </p:nvPr>
        </p:nvGraphicFramePr>
        <p:xfrm>
          <a:off x="2381249" y="4533899"/>
          <a:ext cx="6534151" cy="2098099"/>
        </p:xfrm>
        <a:graphic>
          <a:graphicData uri="http://schemas.openxmlformats.org/drawingml/2006/table">
            <a:tbl>
              <a:tblPr firstRow="1" firstCol="1" bandRow="1">
                <a:tableStyleId>{5C22544A-7EE6-4342-B048-85BDC9FD1C3A}</a:tableStyleId>
              </a:tblPr>
              <a:tblGrid>
                <a:gridCol w="1675205">
                  <a:extLst>
                    <a:ext uri="{9D8B030D-6E8A-4147-A177-3AD203B41FA5}">
                      <a16:colId xmlns:a16="http://schemas.microsoft.com/office/drawing/2014/main" val="4065655142"/>
                    </a:ext>
                  </a:extLst>
                </a:gridCol>
                <a:gridCol w="2325779">
                  <a:extLst>
                    <a:ext uri="{9D8B030D-6E8A-4147-A177-3AD203B41FA5}">
                      <a16:colId xmlns:a16="http://schemas.microsoft.com/office/drawing/2014/main" val="2857425380"/>
                    </a:ext>
                  </a:extLst>
                </a:gridCol>
                <a:gridCol w="2533167">
                  <a:extLst>
                    <a:ext uri="{9D8B030D-6E8A-4147-A177-3AD203B41FA5}">
                      <a16:colId xmlns:a16="http://schemas.microsoft.com/office/drawing/2014/main" val="2359961033"/>
                    </a:ext>
                  </a:extLst>
                </a:gridCol>
              </a:tblGrid>
              <a:tr h="422873">
                <a:tc gridSpan="3">
                  <a:txBody>
                    <a:bodyPr/>
                    <a:lstStyle/>
                    <a:p>
                      <a:pPr algn="ctr">
                        <a:buNone/>
                      </a:pPr>
                      <a:r>
                        <a:rPr lang="en-US" sz="1400">
                          <a:effectLst/>
                        </a:rPr>
                        <a:t>tbl_stateMaster</a:t>
                      </a:r>
                      <a:endParaRPr lang="en-IN" sz="1200">
                        <a:effectLst/>
                        <a:latin typeface="Nimbus Roman No9 L"/>
                        <a:ea typeface="Bitstream Vera Sans"/>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27981604"/>
                  </a:ext>
                </a:extLst>
              </a:tr>
              <a:tr h="439137">
                <a:tc>
                  <a:txBody>
                    <a:bodyPr/>
                    <a:lstStyle/>
                    <a:p>
                      <a:pPr>
                        <a:buNone/>
                      </a:pPr>
                      <a:r>
                        <a:rPr lang="en-US" sz="1400">
                          <a:effectLst/>
                        </a:rPr>
                        <a:t>Constraint</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Fields</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Data Types</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908296583"/>
                  </a:ext>
                </a:extLst>
              </a:tr>
              <a:tr h="422873">
                <a:tc>
                  <a:txBody>
                    <a:bodyPr/>
                    <a:lstStyle/>
                    <a:p>
                      <a:pPr algn="r">
                        <a:buNone/>
                      </a:pPr>
                      <a:r>
                        <a:rPr lang="en-US" sz="1400">
                          <a:effectLst/>
                        </a:rPr>
                        <a:t>P.K</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state_id</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int</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924414639"/>
                  </a:ext>
                </a:extLst>
              </a:tr>
              <a:tr h="406608">
                <a:tc>
                  <a:txBody>
                    <a:bodyPr/>
                    <a:lstStyle/>
                    <a:p>
                      <a:pPr algn="r">
                        <a:buNone/>
                      </a:pPr>
                      <a:r>
                        <a:rPr lang="en-US" sz="1400">
                          <a:effectLst/>
                        </a:rPr>
                        <a:t> </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state_name</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varchar(150)</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227827665"/>
                  </a:ext>
                </a:extLst>
              </a:tr>
              <a:tr h="406608">
                <a:tc>
                  <a:txBody>
                    <a:bodyPr/>
                    <a:lstStyle/>
                    <a:p>
                      <a:pPr algn="r">
                        <a:buNone/>
                      </a:pPr>
                      <a:r>
                        <a:rPr lang="en-US" sz="1400">
                          <a:effectLst/>
                        </a:rPr>
                        <a:t> </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state_isAct</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dirty="0">
                          <a:effectLst/>
                        </a:rPr>
                        <a:t>bit</a:t>
                      </a:r>
                      <a:endParaRPr lang="en-IN" sz="1200" dirty="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3960305969"/>
                  </a:ext>
                </a:extLst>
              </a:tr>
            </a:tbl>
          </a:graphicData>
        </a:graphic>
      </p:graphicFrame>
      <p:sp>
        <p:nvSpPr>
          <p:cNvPr id="21" name="TextBox 16">
            <a:extLst>
              <a:ext uri="{FF2B5EF4-FFF2-40B4-BE49-F238E27FC236}">
                <a16:creationId xmlns:a16="http://schemas.microsoft.com/office/drawing/2014/main" id="{56EA553A-BC5A-F973-BF19-4BEADBE88423}"/>
              </a:ext>
            </a:extLst>
          </p:cNvPr>
          <p:cNvSpPr txBox="1"/>
          <p:nvPr/>
        </p:nvSpPr>
        <p:spPr>
          <a:xfrm>
            <a:off x="9467848" y="4124788"/>
            <a:ext cx="6534152" cy="332912"/>
          </a:xfrm>
          <a:prstGeom prst="rect">
            <a:avLst/>
          </a:prstGeom>
        </p:spPr>
        <p:txBody>
          <a:bodyPr wrap="square" lIns="0" tIns="0" rIns="0" bIns="0" rtlCol="0" anchor="t">
            <a:spAutoFit/>
          </a:bodyPr>
          <a:lstStyle/>
          <a:p>
            <a:pPr marL="0" lvl="0" indent="0" algn="ctr">
              <a:lnSpc>
                <a:spcPts val="2699"/>
              </a:lnSpc>
              <a:spcBef>
                <a:spcPct val="0"/>
              </a:spcBef>
            </a:pPr>
            <a:r>
              <a:rPr lang="en-US" sz="1999" b="1" u="none" spc="119" dirty="0">
                <a:solidFill>
                  <a:srgbClr val="000000"/>
                </a:solidFill>
                <a:latin typeface="DM Sans"/>
                <a:ea typeface="DM Sans"/>
                <a:cs typeface="DM Sans"/>
                <a:sym typeface="DM Sans"/>
              </a:rPr>
              <a:t>TABLE FOR CITIES:</a:t>
            </a:r>
          </a:p>
        </p:txBody>
      </p:sp>
      <p:graphicFrame>
        <p:nvGraphicFramePr>
          <p:cNvPr id="22" name="Table 21">
            <a:extLst>
              <a:ext uri="{FF2B5EF4-FFF2-40B4-BE49-F238E27FC236}">
                <a16:creationId xmlns:a16="http://schemas.microsoft.com/office/drawing/2014/main" id="{C78584E4-762E-A23A-83A2-0A0ACCB665BA}"/>
              </a:ext>
            </a:extLst>
          </p:cNvPr>
          <p:cNvGraphicFramePr>
            <a:graphicFrameLocks noGrp="1"/>
          </p:cNvGraphicFramePr>
          <p:nvPr>
            <p:extLst>
              <p:ext uri="{D42A27DB-BD31-4B8C-83A1-F6EECF244321}">
                <p14:modId xmlns:p14="http://schemas.microsoft.com/office/powerpoint/2010/main" val="2505502877"/>
              </p:ext>
            </p:extLst>
          </p:nvPr>
        </p:nvGraphicFramePr>
        <p:xfrm>
          <a:off x="9696450" y="4533899"/>
          <a:ext cx="6534150" cy="2057401"/>
        </p:xfrm>
        <a:graphic>
          <a:graphicData uri="http://schemas.openxmlformats.org/drawingml/2006/table">
            <a:tbl>
              <a:tblPr firstRow="1" firstCol="1" bandRow="1">
                <a:tableStyleId>{5C22544A-7EE6-4342-B048-85BDC9FD1C3A}</a:tableStyleId>
              </a:tblPr>
              <a:tblGrid>
                <a:gridCol w="1730129">
                  <a:extLst>
                    <a:ext uri="{9D8B030D-6E8A-4147-A177-3AD203B41FA5}">
                      <a16:colId xmlns:a16="http://schemas.microsoft.com/office/drawing/2014/main" val="4193558125"/>
                    </a:ext>
                  </a:extLst>
                </a:gridCol>
                <a:gridCol w="2187520">
                  <a:extLst>
                    <a:ext uri="{9D8B030D-6E8A-4147-A177-3AD203B41FA5}">
                      <a16:colId xmlns:a16="http://schemas.microsoft.com/office/drawing/2014/main" val="2355692506"/>
                    </a:ext>
                  </a:extLst>
                </a:gridCol>
                <a:gridCol w="2616501">
                  <a:extLst>
                    <a:ext uri="{9D8B030D-6E8A-4147-A177-3AD203B41FA5}">
                      <a16:colId xmlns:a16="http://schemas.microsoft.com/office/drawing/2014/main" val="2115776305"/>
                    </a:ext>
                  </a:extLst>
                </a:gridCol>
              </a:tblGrid>
              <a:tr h="347353">
                <a:tc gridSpan="3">
                  <a:txBody>
                    <a:bodyPr/>
                    <a:lstStyle/>
                    <a:p>
                      <a:pPr algn="ctr">
                        <a:buNone/>
                      </a:pPr>
                      <a:r>
                        <a:rPr lang="en-US" sz="1400">
                          <a:effectLst/>
                        </a:rPr>
                        <a:t>tbl_cityMaster</a:t>
                      </a:r>
                      <a:endParaRPr lang="en-IN" sz="1200">
                        <a:effectLst/>
                        <a:latin typeface="Nimbus Roman No9 L"/>
                        <a:ea typeface="Bitstream Vera Sans"/>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97369283"/>
                  </a:ext>
                </a:extLst>
              </a:tr>
              <a:tr h="360713">
                <a:tc>
                  <a:txBody>
                    <a:bodyPr/>
                    <a:lstStyle/>
                    <a:p>
                      <a:pPr>
                        <a:buNone/>
                      </a:pPr>
                      <a:r>
                        <a:rPr lang="en-US" sz="1400">
                          <a:effectLst/>
                        </a:rPr>
                        <a:t>Constraint</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Fields</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Data Types</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613029147"/>
                  </a:ext>
                </a:extLst>
              </a:tr>
              <a:tr h="347353">
                <a:tc>
                  <a:txBody>
                    <a:bodyPr/>
                    <a:lstStyle/>
                    <a:p>
                      <a:pPr algn="r">
                        <a:buNone/>
                      </a:pPr>
                      <a:r>
                        <a:rPr lang="en-US" sz="1400">
                          <a:effectLst/>
                        </a:rPr>
                        <a:t>P.K</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city_id</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int</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3044122716"/>
                  </a:ext>
                </a:extLst>
              </a:tr>
              <a:tr h="333994">
                <a:tc>
                  <a:txBody>
                    <a:bodyPr/>
                    <a:lstStyle/>
                    <a:p>
                      <a:pPr algn="r">
                        <a:buNone/>
                      </a:pPr>
                      <a:r>
                        <a:rPr lang="en-US" sz="1400">
                          <a:effectLst/>
                        </a:rPr>
                        <a:t>F.K</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state_id</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int</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402379447"/>
                  </a:ext>
                </a:extLst>
              </a:tr>
              <a:tr h="333994">
                <a:tc>
                  <a:txBody>
                    <a:bodyPr/>
                    <a:lstStyle/>
                    <a:p>
                      <a:pPr algn="r">
                        <a:buNone/>
                      </a:pPr>
                      <a:r>
                        <a:rPr lang="en-US" sz="1400">
                          <a:effectLst/>
                        </a:rPr>
                        <a:t> </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city_name</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varchar(150)</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1973594854"/>
                  </a:ext>
                </a:extLst>
              </a:tr>
              <a:tr h="333994">
                <a:tc>
                  <a:txBody>
                    <a:bodyPr/>
                    <a:lstStyle/>
                    <a:p>
                      <a:pPr algn="r">
                        <a:buNone/>
                      </a:pPr>
                      <a:r>
                        <a:rPr lang="en-US" sz="1400">
                          <a:effectLst/>
                        </a:rPr>
                        <a:t> </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city_isAct</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dirty="0">
                          <a:effectLst/>
                        </a:rPr>
                        <a:t>bit</a:t>
                      </a:r>
                      <a:endParaRPr lang="en-IN" sz="1200" dirty="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122324671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a:extLst>
            <a:ext uri="{FF2B5EF4-FFF2-40B4-BE49-F238E27FC236}">
              <a16:creationId xmlns:a16="http://schemas.microsoft.com/office/drawing/2014/main" id="{CBEFA7BA-5EBA-114E-74EA-4ED65DD99CD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32178E4-DDE9-7509-0CDF-BA3F5B1326B6}"/>
              </a:ext>
            </a:extLst>
          </p:cNvPr>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3B30E7BA-BDB1-8CE6-B412-8B66C3626064}"/>
              </a:ext>
            </a:extLst>
          </p:cNvPr>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9B1BD861-4A30-F223-52D3-F198DB191206}"/>
              </a:ext>
            </a:extLst>
          </p:cNvPr>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a:extLst>
              <a:ext uri="{FF2B5EF4-FFF2-40B4-BE49-F238E27FC236}">
                <a16:creationId xmlns:a16="http://schemas.microsoft.com/office/drawing/2014/main" id="{F1561923-BADE-A3C1-523D-E60CD72AC1C1}"/>
              </a:ext>
            </a:extLst>
          </p:cNvPr>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a:extLst>
              <a:ext uri="{FF2B5EF4-FFF2-40B4-BE49-F238E27FC236}">
                <a16:creationId xmlns:a16="http://schemas.microsoft.com/office/drawing/2014/main" id="{22BF5BBF-D77A-10A2-CE81-EAFE9210D2B6}"/>
              </a:ext>
            </a:extLst>
          </p:cNvPr>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a:extLst>
              <a:ext uri="{FF2B5EF4-FFF2-40B4-BE49-F238E27FC236}">
                <a16:creationId xmlns:a16="http://schemas.microsoft.com/office/drawing/2014/main" id="{D9D1CD69-C7ED-1A4F-3EFB-98BDA58D38CE}"/>
              </a:ext>
            </a:extLst>
          </p:cNvPr>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a:extLst>
              <a:ext uri="{FF2B5EF4-FFF2-40B4-BE49-F238E27FC236}">
                <a16:creationId xmlns:a16="http://schemas.microsoft.com/office/drawing/2014/main" id="{AD4511FB-5D87-6A7E-2C2D-A84761B52F0D}"/>
              </a:ext>
            </a:extLst>
          </p:cNvPr>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a:extLst>
              <a:ext uri="{FF2B5EF4-FFF2-40B4-BE49-F238E27FC236}">
                <a16:creationId xmlns:a16="http://schemas.microsoft.com/office/drawing/2014/main" id="{9B0386C4-BF0F-6673-5476-BDF7179C3A89}"/>
              </a:ext>
            </a:extLst>
          </p:cNvPr>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a:extLst>
              <a:ext uri="{FF2B5EF4-FFF2-40B4-BE49-F238E27FC236}">
                <a16:creationId xmlns:a16="http://schemas.microsoft.com/office/drawing/2014/main" id="{25886ED0-7330-CD13-23BB-36796B46712C}"/>
              </a:ext>
            </a:extLst>
          </p:cNvPr>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a:extLst>
              <a:ext uri="{FF2B5EF4-FFF2-40B4-BE49-F238E27FC236}">
                <a16:creationId xmlns:a16="http://schemas.microsoft.com/office/drawing/2014/main" id="{32FD7433-F4E6-EB92-38FA-B0ADA1EAA4FB}"/>
              </a:ext>
            </a:extLst>
          </p:cNvPr>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a:extLst>
              <a:ext uri="{FF2B5EF4-FFF2-40B4-BE49-F238E27FC236}">
                <a16:creationId xmlns:a16="http://schemas.microsoft.com/office/drawing/2014/main" id="{66E754AB-762B-70B0-48EA-2D201BA1F093}"/>
              </a:ext>
            </a:extLst>
          </p:cNvPr>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a:extLst>
              <a:ext uri="{FF2B5EF4-FFF2-40B4-BE49-F238E27FC236}">
                <a16:creationId xmlns:a16="http://schemas.microsoft.com/office/drawing/2014/main" id="{679EEDC1-33A9-5DBD-B5D5-69FAF19DB5B5}"/>
              </a:ext>
            </a:extLst>
          </p:cNvPr>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a:extLst>
              <a:ext uri="{FF2B5EF4-FFF2-40B4-BE49-F238E27FC236}">
                <a16:creationId xmlns:a16="http://schemas.microsoft.com/office/drawing/2014/main" id="{FD391095-C760-534A-098A-32815A031E6A}"/>
              </a:ext>
            </a:extLst>
          </p:cNvPr>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a:extLst>
              <a:ext uri="{FF2B5EF4-FFF2-40B4-BE49-F238E27FC236}">
                <a16:creationId xmlns:a16="http://schemas.microsoft.com/office/drawing/2014/main" id="{B71E7C6D-EA0A-5DEB-1910-01D1BC6C7B60}"/>
              </a:ext>
            </a:extLst>
          </p:cNvPr>
          <p:cNvSpPr txBox="1"/>
          <p:nvPr/>
        </p:nvSpPr>
        <p:spPr>
          <a:xfrm>
            <a:off x="4168515" y="2329180"/>
            <a:ext cx="10014901" cy="909320"/>
          </a:xfrm>
          <a:prstGeom prst="rect">
            <a:avLst/>
          </a:prstGeom>
        </p:spPr>
        <p:txBody>
          <a:bodyPr lIns="0" tIns="0" rIns="0" bIns="0" rtlCol="0" anchor="t">
            <a:spAutoFit/>
          </a:bodyPr>
          <a:lstStyle/>
          <a:p>
            <a:pPr algn="ctr">
              <a:lnSpc>
                <a:spcPts val="6789"/>
              </a:lnSpc>
            </a:pPr>
            <a:r>
              <a:rPr lang="en-US" sz="6999" b="1" dirty="0">
                <a:solidFill>
                  <a:srgbClr val="000000"/>
                </a:solidFill>
                <a:latin typeface="DM Sans Bold"/>
                <a:ea typeface="DM Sans Bold"/>
                <a:cs typeface="DM Sans Bold"/>
                <a:sym typeface="DM Sans Bold"/>
              </a:rPr>
              <a:t>Database Design</a:t>
            </a:r>
          </a:p>
        </p:txBody>
      </p:sp>
      <p:sp>
        <p:nvSpPr>
          <p:cNvPr id="16" name="TextBox 16">
            <a:extLst>
              <a:ext uri="{FF2B5EF4-FFF2-40B4-BE49-F238E27FC236}">
                <a16:creationId xmlns:a16="http://schemas.microsoft.com/office/drawing/2014/main" id="{31B48EB8-79F3-88EB-E182-A95163CBEA14}"/>
              </a:ext>
            </a:extLst>
          </p:cNvPr>
          <p:cNvSpPr txBox="1"/>
          <p:nvPr/>
        </p:nvSpPr>
        <p:spPr>
          <a:xfrm>
            <a:off x="2381248" y="4124788"/>
            <a:ext cx="6534152" cy="332912"/>
          </a:xfrm>
          <a:prstGeom prst="rect">
            <a:avLst/>
          </a:prstGeom>
        </p:spPr>
        <p:txBody>
          <a:bodyPr wrap="square" lIns="0" tIns="0" rIns="0" bIns="0" rtlCol="0" anchor="t">
            <a:spAutoFit/>
          </a:bodyPr>
          <a:lstStyle/>
          <a:p>
            <a:pPr marL="0" lvl="0" indent="0" algn="ctr">
              <a:lnSpc>
                <a:spcPts val="2699"/>
              </a:lnSpc>
              <a:spcBef>
                <a:spcPct val="0"/>
              </a:spcBef>
            </a:pPr>
            <a:r>
              <a:rPr lang="en-US" sz="1999" b="1" u="none" spc="119" dirty="0">
                <a:solidFill>
                  <a:srgbClr val="000000"/>
                </a:solidFill>
                <a:latin typeface="DM Sans"/>
                <a:ea typeface="DM Sans"/>
                <a:cs typeface="DM Sans"/>
                <a:sym typeface="DM Sans"/>
              </a:rPr>
              <a:t>TABLE FOR </a:t>
            </a:r>
            <a:r>
              <a:rPr lang="en-US" sz="1999" b="1" spc="119" dirty="0">
                <a:solidFill>
                  <a:srgbClr val="000000"/>
                </a:solidFill>
                <a:latin typeface="DM Sans"/>
                <a:ea typeface="DM Sans"/>
                <a:cs typeface="DM Sans"/>
                <a:sym typeface="DM Sans"/>
              </a:rPr>
              <a:t>ROLE</a:t>
            </a:r>
            <a:r>
              <a:rPr lang="en-US" sz="1999" b="1" u="none" spc="119" dirty="0">
                <a:solidFill>
                  <a:srgbClr val="000000"/>
                </a:solidFill>
                <a:latin typeface="DM Sans"/>
                <a:ea typeface="DM Sans"/>
                <a:cs typeface="DM Sans"/>
                <a:sym typeface="DM Sans"/>
              </a:rPr>
              <a:t>S:</a:t>
            </a:r>
          </a:p>
        </p:txBody>
      </p:sp>
      <p:sp>
        <p:nvSpPr>
          <p:cNvPr id="21" name="TextBox 16">
            <a:extLst>
              <a:ext uri="{FF2B5EF4-FFF2-40B4-BE49-F238E27FC236}">
                <a16:creationId xmlns:a16="http://schemas.microsoft.com/office/drawing/2014/main" id="{3FE11DA5-F6E1-D660-FD5B-E856F100358E}"/>
              </a:ext>
            </a:extLst>
          </p:cNvPr>
          <p:cNvSpPr txBox="1"/>
          <p:nvPr/>
        </p:nvSpPr>
        <p:spPr>
          <a:xfrm>
            <a:off x="9467848" y="4124788"/>
            <a:ext cx="6534152" cy="332912"/>
          </a:xfrm>
          <a:prstGeom prst="rect">
            <a:avLst/>
          </a:prstGeom>
        </p:spPr>
        <p:txBody>
          <a:bodyPr wrap="square" lIns="0" tIns="0" rIns="0" bIns="0" rtlCol="0" anchor="t">
            <a:spAutoFit/>
          </a:bodyPr>
          <a:lstStyle/>
          <a:p>
            <a:pPr marL="0" lvl="0" indent="0" algn="ctr">
              <a:lnSpc>
                <a:spcPts val="2699"/>
              </a:lnSpc>
              <a:spcBef>
                <a:spcPct val="0"/>
              </a:spcBef>
            </a:pPr>
            <a:r>
              <a:rPr lang="en-US" sz="1999" b="1" u="none" spc="119" dirty="0">
                <a:solidFill>
                  <a:srgbClr val="000000"/>
                </a:solidFill>
                <a:latin typeface="DM Sans"/>
                <a:ea typeface="DM Sans"/>
                <a:cs typeface="DM Sans"/>
                <a:sym typeface="DM Sans"/>
              </a:rPr>
              <a:t>TABLE FOR CATEGORIES:</a:t>
            </a:r>
          </a:p>
        </p:txBody>
      </p:sp>
      <p:graphicFrame>
        <p:nvGraphicFramePr>
          <p:cNvPr id="17" name="Table 16">
            <a:extLst>
              <a:ext uri="{FF2B5EF4-FFF2-40B4-BE49-F238E27FC236}">
                <a16:creationId xmlns:a16="http://schemas.microsoft.com/office/drawing/2014/main" id="{11A1D3A6-48EA-1DA8-8A31-00C54754C7D1}"/>
              </a:ext>
            </a:extLst>
          </p:cNvPr>
          <p:cNvGraphicFramePr>
            <a:graphicFrameLocks noGrp="1"/>
          </p:cNvGraphicFramePr>
          <p:nvPr>
            <p:extLst>
              <p:ext uri="{D42A27DB-BD31-4B8C-83A1-F6EECF244321}">
                <p14:modId xmlns:p14="http://schemas.microsoft.com/office/powerpoint/2010/main" val="4208833071"/>
              </p:ext>
            </p:extLst>
          </p:nvPr>
        </p:nvGraphicFramePr>
        <p:xfrm>
          <a:off x="2380932" y="4524375"/>
          <a:ext cx="6534151" cy="2066926"/>
        </p:xfrm>
        <a:graphic>
          <a:graphicData uri="http://schemas.openxmlformats.org/drawingml/2006/table">
            <a:tbl>
              <a:tblPr firstRow="1" firstCol="1" bandRow="1">
                <a:tableStyleId>{5C22544A-7EE6-4342-B048-85BDC9FD1C3A}</a:tableStyleId>
              </a:tblPr>
              <a:tblGrid>
                <a:gridCol w="1919247">
                  <a:extLst>
                    <a:ext uri="{9D8B030D-6E8A-4147-A177-3AD203B41FA5}">
                      <a16:colId xmlns:a16="http://schemas.microsoft.com/office/drawing/2014/main" val="3060984378"/>
                    </a:ext>
                  </a:extLst>
                </a:gridCol>
                <a:gridCol w="1950493">
                  <a:extLst>
                    <a:ext uri="{9D8B030D-6E8A-4147-A177-3AD203B41FA5}">
                      <a16:colId xmlns:a16="http://schemas.microsoft.com/office/drawing/2014/main" val="433665130"/>
                    </a:ext>
                  </a:extLst>
                </a:gridCol>
                <a:gridCol w="2664411">
                  <a:extLst>
                    <a:ext uri="{9D8B030D-6E8A-4147-A177-3AD203B41FA5}">
                      <a16:colId xmlns:a16="http://schemas.microsoft.com/office/drawing/2014/main" val="3049384116"/>
                    </a:ext>
                  </a:extLst>
                </a:gridCol>
              </a:tblGrid>
              <a:tr h="416590">
                <a:tc gridSpan="3">
                  <a:txBody>
                    <a:bodyPr/>
                    <a:lstStyle/>
                    <a:p>
                      <a:pPr algn="ctr">
                        <a:buNone/>
                      </a:pPr>
                      <a:r>
                        <a:rPr lang="en-US" sz="1400">
                          <a:effectLst/>
                        </a:rPr>
                        <a:t>tbl_roleMaster</a:t>
                      </a:r>
                      <a:endParaRPr lang="en-IN" sz="1200">
                        <a:effectLst/>
                        <a:latin typeface="Nimbus Roman No9 L"/>
                        <a:ea typeface="Bitstream Vera Sans"/>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77796499"/>
                  </a:ext>
                </a:extLst>
              </a:tr>
              <a:tr h="432612">
                <a:tc>
                  <a:txBody>
                    <a:bodyPr/>
                    <a:lstStyle/>
                    <a:p>
                      <a:pPr>
                        <a:buNone/>
                      </a:pPr>
                      <a:r>
                        <a:rPr lang="en-US" sz="1400">
                          <a:effectLst/>
                        </a:rPr>
                        <a:t>Constraint</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Fields</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Data Types</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2911861048"/>
                  </a:ext>
                </a:extLst>
              </a:tr>
              <a:tr h="416590">
                <a:tc>
                  <a:txBody>
                    <a:bodyPr/>
                    <a:lstStyle/>
                    <a:p>
                      <a:pPr algn="r">
                        <a:buNone/>
                      </a:pPr>
                      <a:r>
                        <a:rPr lang="en-US" sz="1400">
                          <a:effectLst/>
                        </a:rPr>
                        <a:t>P.K</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dirty="0" err="1">
                          <a:effectLst/>
                        </a:rPr>
                        <a:t>role_id</a:t>
                      </a:r>
                      <a:endParaRPr lang="en-IN" sz="1200" dirty="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int</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803418336"/>
                  </a:ext>
                </a:extLst>
              </a:tr>
              <a:tr h="400567">
                <a:tc>
                  <a:txBody>
                    <a:bodyPr/>
                    <a:lstStyle/>
                    <a:p>
                      <a:pPr algn="r">
                        <a:buNone/>
                      </a:pPr>
                      <a:r>
                        <a:rPr lang="en-US" sz="1400">
                          <a:effectLst/>
                        </a:rPr>
                        <a:t> </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role_name</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varchar(10)</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725745015"/>
                  </a:ext>
                </a:extLst>
              </a:tr>
              <a:tr h="400567">
                <a:tc>
                  <a:txBody>
                    <a:bodyPr/>
                    <a:lstStyle/>
                    <a:p>
                      <a:pPr algn="r">
                        <a:buNone/>
                      </a:pPr>
                      <a:r>
                        <a:rPr lang="en-US" sz="1400">
                          <a:effectLst/>
                        </a:rPr>
                        <a:t> </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role_isAct</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dirty="0">
                          <a:effectLst/>
                        </a:rPr>
                        <a:t>bit</a:t>
                      </a:r>
                      <a:endParaRPr lang="en-IN" sz="1200" dirty="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3292676364"/>
                  </a:ext>
                </a:extLst>
              </a:tr>
            </a:tbl>
          </a:graphicData>
        </a:graphic>
      </p:graphicFrame>
      <p:graphicFrame>
        <p:nvGraphicFramePr>
          <p:cNvPr id="18" name="Table 17">
            <a:extLst>
              <a:ext uri="{FF2B5EF4-FFF2-40B4-BE49-F238E27FC236}">
                <a16:creationId xmlns:a16="http://schemas.microsoft.com/office/drawing/2014/main" id="{E7F09F23-10FB-EDD9-2F68-05BD1A42F3FD}"/>
              </a:ext>
            </a:extLst>
          </p:cNvPr>
          <p:cNvGraphicFramePr>
            <a:graphicFrameLocks noGrp="1"/>
          </p:cNvGraphicFramePr>
          <p:nvPr>
            <p:extLst>
              <p:ext uri="{D42A27DB-BD31-4B8C-83A1-F6EECF244321}">
                <p14:modId xmlns:p14="http://schemas.microsoft.com/office/powerpoint/2010/main" val="3592615785"/>
              </p:ext>
            </p:extLst>
          </p:nvPr>
        </p:nvGraphicFramePr>
        <p:xfrm>
          <a:off x="9525000" y="4519601"/>
          <a:ext cx="6534151" cy="2066924"/>
        </p:xfrm>
        <a:graphic>
          <a:graphicData uri="http://schemas.openxmlformats.org/drawingml/2006/table">
            <a:tbl>
              <a:tblPr firstRow="1" firstCol="1" bandRow="1">
                <a:tableStyleId>{5C22544A-7EE6-4342-B048-85BDC9FD1C3A}</a:tableStyleId>
              </a:tblPr>
              <a:tblGrid>
                <a:gridCol w="1623833">
                  <a:extLst>
                    <a:ext uri="{9D8B030D-6E8A-4147-A177-3AD203B41FA5}">
                      <a16:colId xmlns:a16="http://schemas.microsoft.com/office/drawing/2014/main" val="630148488"/>
                    </a:ext>
                  </a:extLst>
                </a:gridCol>
                <a:gridCol w="2455159">
                  <a:extLst>
                    <a:ext uri="{9D8B030D-6E8A-4147-A177-3AD203B41FA5}">
                      <a16:colId xmlns:a16="http://schemas.microsoft.com/office/drawing/2014/main" val="3181206450"/>
                    </a:ext>
                  </a:extLst>
                </a:gridCol>
                <a:gridCol w="2455159">
                  <a:extLst>
                    <a:ext uri="{9D8B030D-6E8A-4147-A177-3AD203B41FA5}">
                      <a16:colId xmlns:a16="http://schemas.microsoft.com/office/drawing/2014/main" val="2591098631"/>
                    </a:ext>
                  </a:extLst>
                </a:gridCol>
              </a:tblGrid>
              <a:tr h="416589">
                <a:tc gridSpan="3">
                  <a:txBody>
                    <a:bodyPr/>
                    <a:lstStyle/>
                    <a:p>
                      <a:pPr algn="ctr">
                        <a:buNone/>
                      </a:pPr>
                      <a:r>
                        <a:rPr lang="en-US" sz="1400" dirty="0" err="1">
                          <a:effectLst/>
                        </a:rPr>
                        <a:t>tbl_categoryMaster</a:t>
                      </a:r>
                      <a:endParaRPr lang="en-IN" sz="1200" dirty="0">
                        <a:effectLst/>
                        <a:latin typeface="Nimbus Roman No9 L"/>
                        <a:ea typeface="Bitstream Vera Sans"/>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0659275"/>
                  </a:ext>
                </a:extLst>
              </a:tr>
              <a:tr h="432612">
                <a:tc>
                  <a:txBody>
                    <a:bodyPr/>
                    <a:lstStyle/>
                    <a:p>
                      <a:pPr>
                        <a:buNone/>
                      </a:pPr>
                      <a:r>
                        <a:rPr lang="en-US" sz="1400" dirty="0">
                          <a:effectLst/>
                        </a:rPr>
                        <a:t>Constraint</a:t>
                      </a:r>
                      <a:endParaRPr lang="en-IN" sz="1200" dirty="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Fields</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Data Types</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178055804"/>
                  </a:ext>
                </a:extLst>
              </a:tr>
              <a:tr h="416589">
                <a:tc>
                  <a:txBody>
                    <a:bodyPr/>
                    <a:lstStyle/>
                    <a:p>
                      <a:pPr algn="r">
                        <a:buNone/>
                      </a:pPr>
                      <a:r>
                        <a:rPr lang="en-US" sz="1400">
                          <a:effectLst/>
                        </a:rPr>
                        <a:t>P.K</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dirty="0" err="1">
                          <a:effectLst/>
                        </a:rPr>
                        <a:t>category_id</a:t>
                      </a:r>
                      <a:endParaRPr lang="en-IN" sz="1200" dirty="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int</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682316525"/>
                  </a:ext>
                </a:extLst>
              </a:tr>
              <a:tr h="400567">
                <a:tc>
                  <a:txBody>
                    <a:bodyPr/>
                    <a:lstStyle/>
                    <a:p>
                      <a:endParaRPr lang="en-IN" sz="1000">
                        <a:effectLst/>
                        <a:latin typeface="Times New Roman" panose="02020603050405020304" pitchFamily="18" charset="0"/>
                      </a:endParaRPr>
                    </a:p>
                  </a:txBody>
                  <a:tcPr marL="68580" marR="68580" marT="0" marB="0" anchor="ctr"/>
                </a:tc>
                <a:tc>
                  <a:txBody>
                    <a:bodyPr/>
                    <a:lstStyle/>
                    <a:p>
                      <a:pPr>
                        <a:buNone/>
                      </a:pPr>
                      <a:r>
                        <a:rPr lang="en-US" sz="1400">
                          <a:effectLst/>
                        </a:rPr>
                        <a:t>category_name</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varchar(250)</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1497306555"/>
                  </a:ext>
                </a:extLst>
              </a:tr>
              <a:tr h="400567">
                <a:tc>
                  <a:txBody>
                    <a:bodyPr/>
                    <a:lstStyle/>
                    <a:p>
                      <a:pPr algn="r">
                        <a:buNone/>
                      </a:pPr>
                      <a:r>
                        <a:rPr lang="en-US" sz="1400">
                          <a:effectLst/>
                        </a:rPr>
                        <a:t> </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category_isAct</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dirty="0">
                          <a:effectLst/>
                        </a:rPr>
                        <a:t>bit</a:t>
                      </a:r>
                      <a:endParaRPr lang="en-IN" sz="1200" dirty="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176630048"/>
                  </a:ext>
                </a:extLst>
              </a:tr>
            </a:tbl>
          </a:graphicData>
        </a:graphic>
      </p:graphicFrame>
    </p:spTree>
    <p:extLst>
      <p:ext uri="{BB962C8B-B14F-4D97-AF65-F5344CB8AC3E}">
        <p14:creationId xmlns:p14="http://schemas.microsoft.com/office/powerpoint/2010/main" val="2622872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a:extLst>
            <a:ext uri="{FF2B5EF4-FFF2-40B4-BE49-F238E27FC236}">
              <a16:creationId xmlns:a16="http://schemas.microsoft.com/office/drawing/2014/main" id="{ED51D05A-6585-9420-C7F0-DECD2EF22DC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5DB51F3-DBB8-4AA0-09D6-166425DE5F8C}"/>
              </a:ext>
            </a:extLst>
          </p:cNvPr>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5D680952-3F23-4797-886D-F9D881990D51}"/>
              </a:ext>
            </a:extLst>
          </p:cNvPr>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888131CC-B908-A010-587E-881BB144E4B8}"/>
              </a:ext>
            </a:extLst>
          </p:cNvPr>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a:extLst>
              <a:ext uri="{FF2B5EF4-FFF2-40B4-BE49-F238E27FC236}">
                <a16:creationId xmlns:a16="http://schemas.microsoft.com/office/drawing/2014/main" id="{56260199-9F0C-E03E-5434-F2351DCFC7C8}"/>
              </a:ext>
            </a:extLst>
          </p:cNvPr>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a:extLst>
              <a:ext uri="{FF2B5EF4-FFF2-40B4-BE49-F238E27FC236}">
                <a16:creationId xmlns:a16="http://schemas.microsoft.com/office/drawing/2014/main" id="{40E337D2-BFCE-D31F-0476-807BE4F4FE85}"/>
              </a:ext>
            </a:extLst>
          </p:cNvPr>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a:extLst>
              <a:ext uri="{FF2B5EF4-FFF2-40B4-BE49-F238E27FC236}">
                <a16:creationId xmlns:a16="http://schemas.microsoft.com/office/drawing/2014/main" id="{42F97AAA-FA47-870B-F2A3-90D9FF7D7B9A}"/>
              </a:ext>
            </a:extLst>
          </p:cNvPr>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a:extLst>
              <a:ext uri="{FF2B5EF4-FFF2-40B4-BE49-F238E27FC236}">
                <a16:creationId xmlns:a16="http://schemas.microsoft.com/office/drawing/2014/main" id="{2151D5B9-C5F1-94C7-8E55-5086215B87CA}"/>
              </a:ext>
            </a:extLst>
          </p:cNvPr>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a:extLst>
              <a:ext uri="{FF2B5EF4-FFF2-40B4-BE49-F238E27FC236}">
                <a16:creationId xmlns:a16="http://schemas.microsoft.com/office/drawing/2014/main" id="{EF1FA693-AF3C-CCD3-F0C4-9FCBBF4E8688}"/>
              </a:ext>
            </a:extLst>
          </p:cNvPr>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a:extLst>
              <a:ext uri="{FF2B5EF4-FFF2-40B4-BE49-F238E27FC236}">
                <a16:creationId xmlns:a16="http://schemas.microsoft.com/office/drawing/2014/main" id="{C7EEC008-5231-F1D6-823F-5101FEBCA0B4}"/>
              </a:ext>
            </a:extLst>
          </p:cNvPr>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a:extLst>
              <a:ext uri="{FF2B5EF4-FFF2-40B4-BE49-F238E27FC236}">
                <a16:creationId xmlns:a16="http://schemas.microsoft.com/office/drawing/2014/main" id="{5B5EB482-6B47-A41A-E3DA-7CBB3A8B8682}"/>
              </a:ext>
            </a:extLst>
          </p:cNvPr>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a:extLst>
              <a:ext uri="{FF2B5EF4-FFF2-40B4-BE49-F238E27FC236}">
                <a16:creationId xmlns:a16="http://schemas.microsoft.com/office/drawing/2014/main" id="{CB9544E3-60BA-2D56-319E-EC06D630B055}"/>
              </a:ext>
            </a:extLst>
          </p:cNvPr>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a:extLst>
              <a:ext uri="{FF2B5EF4-FFF2-40B4-BE49-F238E27FC236}">
                <a16:creationId xmlns:a16="http://schemas.microsoft.com/office/drawing/2014/main" id="{B9404627-B07D-1AED-BCD1-E06472FF5ED4}"/>
              </a:ext>
            </a:extLst>
          </p:cNvPr>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a:extLst>
              <a:ext uri="{FF2B5EF4-FFF2-40B4-BE49-F238E27FC236}">
                <a16:creationId xmlns:a16="http://schemas.microsoft.com/office/drawing/2014/main" id="{FDAB627D-AE90-E36E-81FC-B60CEBEF93AB}"/>
              </a:ext>
            </a:extLst>
          </p:cNvPr>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a:extLst>
              <a:ext uri="{FF2B5EF4-FFF2-40B4-BE49-F238E27FC236}">
                <a16:creationId xmlns:a16="http://schemas.microsoft.com/office/drawing/2014/main" id="{7CFA176B-774B-7329-912D-0A0F026B7945}"/>
              </a:ext>
            </a:extLst>
          </p:cNvPr>
          <p:cNvSpPr txBox="1"/>
          <p:nvPr/>
        </p:nvSpPr>
        <p:spPr>
          <a:xfrm>
            <a:off x="4168515" y="2329180"/>
            <a:ext cx="10014901" cy="909320"/>
          </a:xfrm>
          <a:prstGeom prst="rect">
            <a:avLst/>
          </a:prstGeom>
        </p:spPr>
        <p:txBody>
          <a:bodyPr lIns="0" tIns="0" rIns="0" bIns="0" rtlCol="0" anchor="t">
            <a:spAutoFit/>
          </a:bodyPr>
          <a:lstStyle/>
          <a:p>
            <a:pPr algn="ctr">
              <a:lnSpc>
                <a:spcPts val="6789"/>
              </a:lnSpc>
            </a:pPr>
            <a:r>
              <a:rPr lang="en-US" sz="6999" b="1" dirty="0">
                <a:solidFill>
                  <a:srgbClr val="000000"/>
                </a:solidFill>
                <a:latin typeface="DM Sans Bold"/>
                <a:ea typeface="DM Sans Bold"/>
                <a:cs typeface="DM Sans Bold"/>
                <a:sym typeface="DM Sans Bold"/>
              </a:rPr>
              <a:t>Database Design</a:t>
            </a:r>
          </a:p>
        </p:txBody>
      </p:sp>
      <p:sp>
        <p:nvSpPr>
          <p:cNvPr id="16" name="TextBox 16">
            <a:extLst>
              <a:ext uri="{FF2B5EF4-FFF2-40B4-BE49-F238E27FC236}">
                <a16:creationId xmlns:a16="http://schemas.microsoft.com/office/drawing/2014/main" id="{F8F1BA15-E162-D63F-3D00-49D132342BE6}"/>
              </a:ext>
            </a:extLst>
          </p:cNvPr>
          <p:cNvSpPr txBox="1"/>
          <p:nvPr/>
        </p:nvSpPr>
        <p:spPr>
          <a:xfrm>
            <a:off x="2381248" y="4124788"/>
            <a:ext cx="6534152" cy="332912"/>
          </a:xfrm>
          <a:prstGeom prst="rect">
            <a:avLst/>
          </a:prstGeom>
        </p:spPr>
        <p:txBody>
          <a:bodyPr wrap="square" lIns="0" tIns="0" rIns="0" bIns="0" rtlCol="0" anchor="t">
            <a:spAutoFit/>
          </a:bodyPr>
          <a:lstStyle/>
          <a:p>
            <a:pPr marL="0" lvl="0" indent="0" algn="ctr">
              <a:lnSpc>
                <a:spcPts val="2699"/>
              </a:lnSpc>
              <a:spcBef>
                <a:spcPct val="0"/>
              </a:spcBef>
            </a:pPr>
            <a:r>
              <a:rPr lang="en-US" sz="1999" b="1" u="none" spc="119" dirty="0">
                <a:solidFill>
                  <a:srgbClr val="000000"/>
                </a:solidFill>
                <a:latin typeface="DM Sans"/>
                <a:ea typeface="DM Sans"/>
                <a:cs typeface="DM Sans"/>
                <a:sym typeface="DM Sans"/>
              </a:rPr>
              <a:t>TABLE FOR </a:t>
            </a:r>
            <a:r>
              <a:rPr lang="en-US" sz="1999" b="1" spc="119" dirty="0">
                <a:solidFill>
                  <a:srgbClr val="000000"/>
                </a:solidFill>
                <a:latin typeface="DM Sans"/>
                <a:ea typeface="DM Sans"/>
                <a:cs typeface="DM Sans"/>
                <a:sym typeface="DM Sans"/>
              </a:rPr>
              <a:t>COURSE</a:t>
            </a:r>
            <a:r>
              <a:rPr lang="en-US" sz="1999" b="1" u="none" spc="119" dirty="0">
                <a:solidFill>
                  <a:srgbClr val="000000"/>
                </a:solidFill>
                <a:latin typeface="DM Sans"/>
                <a:ea typeface="DM Sans"/>
                <a:cs typeface="DM Sans"/>
                <a:sym typeface="DM Sans"/>
              </a:rPr>
              <a:t>:</a:t>
            </a:r>
          </a:p>
        </p:txBody>
      </p:sp>
      <p:sp>
        <p:nvSpPr>
          <p:cNvPr id="21" name="TextBox 16">
            <a:extLst>
              <a:ext uri="{FF2B5EF4-FFF2-40B4-BE49-F238E27FC236}">
                <a16:creationId xmlns:a16="http://schemas.microsoft.com/office/drawing/2014/main" id="{04A26A91-1FAF-6723-4364-33E98446EEAE}"/>
              </a:ext>
            </a:extLst>
          </p:cNvPr>
          <p:cNvSpPr txBox="1"/>
          <p:nvPr/>
        </p:nvSpPr>
        <p:spPr>
          <a:xfrm>
            <a:off x="9467848" y="4124788"/>
            <a:ext cx="6534152" cy="332912"/>
          </a:xfrm>
          <a:prstGeom prst="rect">
            <a:avLst/>
          </a:prstGeom>
        </p:spPr>
        <p:txBody>
          <a:bodyPr wrap="square" lIns="0" tIns="0" rIns="0" bIns="0" rtlCol="0" anchor="t">
            <a:spAutoFit/>
          </a:bodyPr>
          <a:lstStyle/>
          <a:p>
            <a:pPr marL="0" lvl="0" indent="0" algn="ctr">
              <a:lnSpc>
                <a:spcPts val="2699"/>
              </a:lnSpc>
              <a:spcBef>
                <a:spcPct val="0"/>
              </a:spcBef>
            </a:pPr>
            <a:r>
              <a:rPr lang="en-US" sz="1999" b="1" u="none" spc="119" dirty="0">
                <a:solidFill>
                  <a:srgbClr val="000000"/>
                </a:solidFill>
                <a:latin typeface="DM Sans"/>
                <a:ea typeface="DM Sans"/>
                <a:cs typeface="DM Sans"/>
                <a:sym typeface="DM Sans"/>
              </a:rPr>
              <a:t>TABLE FOR QUIZ:</a:t>
            </a:r>
          </a:p>
        </p:txBody>
      </p:sp>
      <p:graphicFrame>
        <p:nvGraphicFramePr>
          <p:cNvPr id="19" name="Table 18">
            <a:extLst>
              <a:ext uri="{FF2B5EF4-FFF2-40B4-BE49-F238E27FC236}">
                <a16:creationId xmlns:a16="http://schemas.microsoft.com/office/drawing/2014/main" id="{95356883-B713-3AA7-A007-BB6F306ABAE8}"/>
              </a:ext>
            </a:extLst>
          </p:cNvPr>
          <p:cNvGraphicFramePr>
            <a:graphicFrameLocks noGrp="1"/>
          </p:cNvGraphicFramePr>
          <p:nvPr>
            <p:extLst>
              <p:ext uri="{D42A27DB-BD31-4B8C-83A1-F6EECF244321}">
                <p14:modId xmlns:p14="http://schemas.microsoft.com/office/powerpoint/2010/main" val="2650558117"/>
              </p:ext>
            </p:extLst>
          </p:nvPr>
        </p:nvGraphicFramePr>
        <p:xfrm>
          <a:off x="2228850" y="4519601"/>
          <a:ext cx="6534150" cy="2066924"/>
        </p:xfrm>
        <a:graphic>
          <a:graphicData uri="http://schemas.openxmlformats.org/drawingml/2006/table">
            <a:tbl>
              <a:tblPr firstRow="1" firstCol="1" bandRow="1">
                <a:tableStyleId>{5C22544A-7EE6-4342-B048-85BDC9FD1C3A}</a:tableStyleId>
              </a:tblPr>
              <a:tblGrid>
                <a:gridCol w="1852289">
                  <a:extLst>
                    <a:ext uri="{9D8B030D-6E8A-4147-A177-3AD203B41FA5}">
                      <a16:colId xmlns:a16="http://schemas.microsoft.com/office/drawing/2014/main" val="269076220"/>
                    </a:ext>
                  </a:extLst>
                </a:gridCol>
                <a:gridCol w="1881646">
                  <a:extLst>
                    <a:ext uri="{9D8B030D-6E8A-4147-A177-3AD203B41FA5}">
                      <a16:colId xmlns:a16="http://schemas.microsoft.com/office/drawing/2014/main" val="4245376670"/>
                    </a:ext>
                  </a:extLst>
                </a:gridCol>
                <a:gridCol w="2800215">
                  <a:extLst>
                    <a:ext uri="{9D8B030D-6E8A-4147-A177-3AD203B41FA5}">
                      <a16:colId xmlns:a16="http://schemas.microsoft.com/office/drawing/2014/main" val="3427017364"/>
                    </a:ext>
                  </a:extLst>
                </a:gridCol>
              </a:tblGrid>
              <a:tr h="416589">
                <a:tc gridSpan="3">
                  <a:txBody>
                    <a:bodyPr/>
                    <a:lstStyle/>
                    <a:p>
                      <a:pPr algn="ctr">
                        <a:buNone/>
                      </a:pPr>
                      <a:r>
                        <a:rPr lang="en-US" sz="1400">
                          <a:effectLst/>
                        </a:rPr>
                        <a:t>tbl_courseDetails</a:t>
                      </a:r>
                      <a:endParaRPr lang="en-IN" sz="1200">
                        <a:effectLst/>
                        <a:latin typeface="Nimbus Roman No9 L"/>
                        <a:ea typeface="Bitstream Vera Sans"/>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20395853"/>
                  </a:ext>
                </a:extLst>
              </a:tr>
              <a:tr h="432612">
                <a:tc>
                  <a:txBody>
                    <a:bodyPr/>
                    <a:lstStyle/>
                    <a:p>
                      <a:pPr>
                        <a:buNone/>
                      </a:pPr>
                      <a:r>
                        <a:rPr lang="en-US" sz="1400">
                          <a:effectLst/>
                        </a:rPr>
                        <a:t>Constraint</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Fields</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Data Types</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911113599"/>
                  </a:ext>
                </a:extLst>
              </a:tr>
              <a:tr h="416589">
                <a:tc>
                  <a:txBody>
                    <a:bodyPr/>
                    <a:lstStyle/>
                    <a:p>
                      <a:pPr algn="r">
                        <a:buNone/>
                      </a:pPr>
                      <a:r>
                        <a:rPr lang="en-US" sz="1400">
                          <a:effectLst/>
                        </a:rPr>
                        <a:t>P.K</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course_id</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int</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3879074666"/>
                  </a:ext>
                </a:extLst>
              </a:tr>
              <a:tr h="400567">
                <a:tc>
                  <a:txBody>
                    <a:bodyPr/>
                    <a:lstStyle/>
                    <a:p>
                      <a:pPr algn="r">
                        <a:buNone/>
                      </a:pPr>
                      <a:r>
                        <a:rPr lang="en-US" sz="1400">
                          <a:effectLst/>
                        </a:rPr>
                        <a:t> </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course_name</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varchar(150)</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1590253733"/>
                  </a:ext>
                </a:extLst>
              </a:tr>
              <a:tr h="400567">
                <a:tc>
                  <a:txBody>
                    <a:bodyPr/>
                    <a:lstStyle/>
                    <a:p>
                      <a:pPr algn="r">
                        <a:buNone/>
                      </a:pPr>
                      <a:r>
                        <a:rPr lang="en-US" sz="1400">
                          <a:effectLst/>
                        </a:rPr>
                        <a:t> </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course_isAct</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dirty="0">
                          <a:effectLst/>
                        </a:rPr>
                        <a:t>bit</a:t>
                      </a:r>
                      <a:endParaRPr lang="en-IN" sz="1200" dirty="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767549721"/>
                  </a:ext>
                </a:extLst>
              </a:tr>
            </a:tbl>
          </a:graphicData>
        </a:graphic>
      </p:graphicFrame>
      <p:graphicFrame>
        <p:nvGraphicFramePr>
          <p:cNvPr id="20" name="Table 19">
            <a:extLst>
              <a:ext uri="{FF2B5EF4-FFF2-40B4-BE49-F238E27FC236}">
                <a16:creationId xmlns:a16="http://schemas.microsoft.com/office/drawing/2014/main" id="{7BC3E0AA-19B8-AAAB-1C8F-DBB690503C45}"/>
              </a:ext>
            </a:extLst>
          </p:cNvPr>
          <p:cNvGraphicFramePr>
            <a:graphicFrameLocks noGrp="1"/>
          </p:cNvGraphicFramePr>
          <p:nvPr>
            <p:extLst>
              <p:ext uri="{D42A27DB-BD31-4B8C-83A1-F6EECF244321}">
                <p14:modId xmlns:p14="http://schemas.microsoft.com/office/powerpoint/2010/main" val="1091553013"/>
              </p:ext>
            </p:extLst>
          </p:nvPr>
        </p:nvGraphicFramePr>
        <p:xfrm>
          <a:off x="9525000" y="4533900"/>
          <a:ext cx="6553200" cy="2262661"/>
        </p:xfrm>
        <a:graphic>
          <a:graphicData uri="http://schemas.openxmlformats.org/drawingml/2006/table">
            <a:tbl>
              <a:tblPr firstRow="1" firstCol="1" bandRow="1">
                <a:tableStyleId>{5C22544A-7EE6-4342-B048-85BDC9FD1C3A}</a:tableStyleId>
              </a:tblPr>
              <a:tblGrid>
                <a:gridCol w="1899478">
                  <a:extLst>
                    <a:ext uri="{9D8B030D-6E8A-4147-A177-3AD203B41FA5}">
                      <a16:colId xmlns:a16="http://schemas.microsoft.com/office/drawing/2014/main" val="1611439254"/>
                    </a:ext>
                  </a:extLst>
                </a:gridCol>
                <a:gridCol w="2637426">
                  <a:extLst>
                    <a:ext uri="{9D8B030D-6E8A-4147-A177-3AD203B41FA5}">
                      <a16:colId xmlns:a16="http://schemas.microsoft.com/office/drawing/2014/main" val="908047230"/>
                    </a:ext>
                  </a:extLst>
                </a:gridCol>
                <a:gridCol w="2016296">
                  <a:extLst>
                    <a:ext uri="{9D8B030D-6E8A-4147-A177-3AD203B41FA5}">
                      <a16:colId xmlns:a16="http://schemas.microsoft.com/office/drawing/2014/main" val="1186327971"/>
                    </a:ext>
                  </a:extLst>
                </a:gridCol>
              </a:tblGrid>
              <a:tr h="288378">
                <a:tc gridSpan="3">
                  <a:txBody>
                    <a:bodyPr/>
                    <a:lstStyle/>
                    <a:p>
                      <a:pPr algn="ctr">
                        <a:buNone/>
                      </a:pPr>
                      <a:r>
                        <a:rPr lang="en-US" sz="1400">
                          <a:effectLst/>
                        </a:rPr>
                        <a:t>tbl_quizDetails</a:t>
                      </a:r>
                      <a:endParaRPr lang="en-IN" sz="1200">
                        <a:effectLst/>
                        <a:latin typeface="Nimbus Roman No9 L"/>
                        <a:ea typeface="Bitstream Vera Sans"/>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31081315"/>
                  </a:ext>
                </a:extLst>
              </a:tr>
              <a:tr h="299470">
                <a:tc>
                  <a:txBody>
                    <a:bodyPr/>
                    <a:lstStyle/>
                    <a:p>
                      <a:pPr>
                        <a:buNone/>
                      </a:pPr>
                      <a:r>
                        <a:rPr lang="en-US" sz="1400">
                          <a:effectLst/>
                        </a:rPr>
                        <a:t>Constraint</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Fields</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Data Types</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2708468295"/>
                  </a:ext>
                </a:extLst>
              </a:tr>
              <a:tr h="288378">
                <a:tc>
                  <a:txBody>
                    <a:bodyPr/>
                    <a:lstStyle/>
                    <a:p>
                      <a:pPr algn="r">
                        <a:buNone/>
                      </a:pPr>
                      <a:r>
                        <a:rPr lang="en-US" sz="1400">
                          <a:effectLst/>
                        </a:rPr>
                        <a:t>P.K</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quiz_id</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int</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796113750"/>
                  </a:ext>
                </a:extLst>
              </a:tr>
              <a:tr h="277287">
                <a:tc>
                  <a:txBody>
                    <a:bodyPr/>
                    <a:lstStyle/>
                    <a:p>
                      <a:endParaRPr lang="en-IN" sz="1000">
                        <a:effectLst/>
                        <a:latin typeface="Times New Roman" panose="02020603050405020304" pitchFamily="18" charset="0"/>
                      </a:endParaRPr>
                    </a:p>
                  </a:txBody>
                  <a:tcPr marL="68580" marR="68580" marT="0" marB="0" anchor="ctr"/>
                </a:tc>
                <a:tc>
                  <a:txBody>
                    <a:bodyPr/>
                    <a:lstStyle/>
                    <a:p>
                      <a:pPr>
                        <a:buNone/>
                      </a:pPr>
                      <a:r>
                        <a:rPr lang="en-US" sz="1400">
                          <a:effectLst/>
                        </a:rPr>
                        <a:t>quiz_rules</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varchar(150)</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1581847018"/>
                  </a:ext>
                </a:extLst>
              </a:tr>
              <a:tr h="277287">
                <a:tc>
                  <a:txBody>
                    <a:bodyPr/>
                    <a:lstStyle/>
                    <a:p>
                      <a:pPr algn="r">
                        <a:buNone/>
                      </a:pPr>
                      <a:r>
                        <a:rPr lang="en-US" sz="1400">
                          <a:effectLst/>
                        </a:rPr>
                        <a:t>F.K</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user_id</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Int</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98773490"/>
                  </a:ext>
                </a:extLst>
              </a:tr>
              <a:tr h="277287">
                <a:tc>
                  <a:txBody>
                    <a:bodyPr/>
                    <a:lstStyle/>
                    <a:p>
                      <a:pPr algn="r">
                        <a:buNone/>
                      </a:pPr>
                      <a:r>
                        <a:rPr lang="en-US" sz="1400">
                          <a:effectLst/>
                        </a:rPr>
                        <a:t>F.K</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category_id</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int</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2765121260"/>
                  </a:ext>
                </a:extLst>
              </a:tr>
              <a:tr h="277287">
                <a:tc>
                  <a:txBody>
                    <a:bodyPr/>
                    <a:lstStyle/>
                    <a:p>
                      <a:pPr algn="r">
                        <a:buNone/>
                      </a:pPr>
                      <a:r>
                        <a:rPr lang="en-US" sz="1400">
                          <a:effectLst/>
                        </a:rPr>
                        <a:t>F.K</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course_id</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int</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3336645438"/>
                  </a:ext>
                </a:extLst>
              </a:tr>
              <a:tr h="277287">
                <a:tc>
                  <a:txBody>
                    <a:bodyPr/>
                    <a:lstStyle/>
                    <a:p>
                      <a:pPr algn="r">
                        <a:buNone/>
                      </a:pPr>
                      <a:r>
                        <a:rPr lang="en-US" sz="1400">
                          <a:effectLst/>
                        </a:rPr>
                        <a:t> </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quiz_isAct</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dirty="0">
                          <a:effectLst/>
                        </a:rPr>
                        <a:t>bit</a:t>
                      </a:r>
                      <a:endParaRPr lang="en-IN" sz="1200" dirty="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3289155295"/>
                  </a:ext>
                </a:extLst>
              </a:tr>
            </a:tbl>
          </a:graphicData>
        </a:graphic>
      </p:graphicFrame>
    </p:spTree>
    <p:extLst>
      <p:ext uri="{BB962C8B-B14F-4D97-AF65-F5344CB8AC3E}">
        <p14:creationId xmlns:p14="http://schemas.microsoft.com/office/powerpoint/2010/main" val="1340724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a:extLst>
            <a:ext uri="{FF2B5EF4-FFF2-40B4-BE49-F238E27FC236}">
              <a16:creationId xmlns:a16="http://schemas.microsoft.com/office/drawing/2014/main" id="{3B346B82-B786-65B8-0BAE-93B12BDDFAF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AF3D79C-8BA5-3E76-6286-3AAC89EE0E7C}"/>
              </a:ext>
            </a:extLst>
          </p:cNvPr>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DB5013F0-6DF6-1380-F08C-607E31784FFE}"/>
              </a:ext>
            </a:extLst>
          </p:cNvPr>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B62D6157-39E9-5E7D-6374-E88FA1BBA9B0}"/>
              </a:ext>
            </a:extLst>
          </p:cNvPr>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a:extLst>
              <a:ext uri="{FF2B5EF4-FFF2-40B4-BE49-F238E27FC236}">
                <a16:creationId xmlns:a16="http://schemas.microsoft.com/office/drawing/2014/main" id="{3E2A4352-72F4-85F5-431E-FE24E1521C5F}"/>
              </a:ext>
            </a:extLst>
          </p:cNvPr>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a:extLst>
              <a:ext uri="{FF2B5EF4-FFF2-40B4-BE49-F238E27FC236}">
                <a16:creationId xmlns:a16="http://schemas.microsoft.com/office/drawing/2014/main" id="{7A9CBA37-B0C5-6D49-BB1D-F33003965382}"/>
              </a:ext>
            </a:extLst>
          </p:cNvPr>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a:extLst>
              <a:ext uri="{FF2B5EF4-FFF2-40B4-BE49-F238E27FC236}">
                <a16:creationId xmlns:a16="http://schemas.microsoft.com/office/drawing/2014/main" id="{A0CF9E05-8E95-3657-F7E3-449F03720FE6}"/>
              </a:ext>
            </a:extLst>
          </p:cNvPr>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a:extLst>
              <a:ext uri="{FF2B5EF4-FFF2-40B4-BE49-F238E27FC236}">
                <a16:creationId xmlns:a16="http://schemas.microsoft.com/office/drawing/2014/main" id="{5CEF81F5-0AFB-CA20-5E1C-089E6DA8FC62}"/>
              </a:ext>
            </a:extLst>
          </p:cNvPr>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a:extLst>
              <a:ext uri="{FF2B5EF4-FFF2-40B4-BE49-F238E27FC236}">
                <a16:creationId xmlns:a16="http://schemas.microsoft.com/office/drawing/2014/main" id="{287EEE49-FA0D-D94A-5AFB-A488AC5F2F79}"/>
              </a:ext>
            </a:extLst>
          </p:cNvPr>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a:extLst>
              <a:ext uri="{FF2B5EF4-FFF2-40B4-BE49-F238E27FC236}">
                <a16:creationId xmlns:a16="http://schemas.microsoft.com/office/drawing/2014/main" id="{C9D1B0BB-F498-C093-F93D-615B9F613AC1}"/>
              </a:ext>
            </a:extLst>
          </p:cNvPr>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a:extLst>
              <a:ext uri="{FF2B5EF4-FFF2-40B4-BE49-F238E27FC236}">
                <a16:creationId xmlns:a16="http://schemas.microsoft.com/office/drawing/2014/main" id="{FC5EF0C1-843E-14FD-B1FC-BA71ECA8B75E}"/>
              </a:ext>
            </a:extLst>
          </p:cNvPr>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a:extLst>
              <a:ext uri="{FF2B5EF4-FFF2-40B4-BE49-F238E27FC236}">
                <a16:creationId xmlns:a16="http://schemas.microsoft.com/office/drawing/2014/main" id="{1C9D5696-13EE-0D44-BA19-72DD725D5ABC}"/>
              </a:ext>
            </a:extLst>
          </p:cNvPr>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a:extLst>
              <a:ext uri="{FF2B5EF4-FFF2-40B4-BE49-F238E27FC236}">
                <a16:creationId xmlns:a16="http://schemas.microsoft.com/office/drawing/2014/main" id="{4DEDA171-8E4A-FC13-98E8-FE8590CF3A3A}"/>
              </a:ext>
            </a:extLst>
          </p:cNvPr>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a:extLst>
              <a:ext uri="{FF2B5EF4-FFF2-40B4-BE49-F238E27FC236}">
                <a16:creationId xmlns:a16="http://schemas.microsoft.com/office/drawing/2014/main" id="{1042A971-9A4F-5395-AC49-E019D0B55331}"/>
              </a:ext>
            </a:extLst>
          </p:cNvPr>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a:extLst>
              <a:ext uri="{FF2B5EF4-FFF2-40B4-BE49-F238E27FC236}">
                <a16:creationId xmlns:a16="http://schemas.microsoft.com/office/drawing/2014/main" id="{029206F6-E5FB-8A6C-F7BF-935A122135BB}"/>
              </a:ext>
            </a:extLst>
          </p:cNvPr>
          <p:cNvSpPr txBox="1"/>
          <p:nvPr/>
        </p:nvSpPr>
        <p:spPr>
          <a:xfrm>
            <a:off x="4168515" y="2329180"/>
            <a:ext cx="10014901" cy="909320"/>
          </a:xfrm>
          <a:prstGeom prst="rect">
            <a:avLst/>
          </a:prstGeom>
        </p:spPr>
        <p:txBody>
          <a:bodyPr lIns="0" tIns="0" rIns="0" bIns="0" rtlCol="0" anchor="t">
            <a:spAutoFit/>
          </a:bodyPr>
          <a:lstStyle/>
          <a:p>
            <a:pPr algn="ctr">
              <a:lnSpc>
                <a:spcPts val="6789"/>
              </a:lnSpc>
            </a:pPr>
            <a:r>
              <a:rPr lang="en-US" sz="6999" b="1" dirty="0">
                <a:solidFill>
                  <a:srgbClr val="000000"/>
                </a:solidFill>
                <a:latin typeface="DM Sans Bold"/>
                <a:ea typeface="DM Sans Bold"/>
                <a:cs typeface="DM Sans Bold"/>
                <a:sym typeface="DM Sans Bold"/>
              </a:rPr>
              <a:t>Database Design</a:t>
            </a:r>
          </a:p>
        </p:txBody>
      </p:sp>
      <p:sp>
        <p:nvSpPr>
          <p:cNvPr id="16" name="TextBox 16">
            <a:extLst>
              <a:ext uri="{FF2B5EF4-FFF2-40B4-BE49-F238E27FC236}">
                <a16:creationId xmlns:a16="http://schemas.microsoft.com/office/drawing/2014/main" id="{26DA16A1-EBE3-3C44-FDFF-429FE22360B6}"/>
              </a:ext>
            </a:extLst>
          </p:cNvPr>
          <p:cNvSpPr txBox="1"/>
          <p:nvPr/>
        </p:nvSpPr>
        <p:spPr>
          <a:xfrm>
            <a:off x="2381248" y="4124788"/>
            <a:ext cx="6534152" cy="332912"/>
          </a:xfrm>
          <a:prstGeom prst="rect">
            <a:avLst/>
          </a:prstGeom>
        </p:spPr>
        <p:txBody>
          <a:bodyPr wrap="square" lIns="0" tIns="0" rIns="0" bIns="0" rtlCol="0" anchor="t">
            <a:spAutoFit/>
          </a:bodyPr>
          <a:lstStyle/>
          <a:p>
            <a:pPr marL="0" lvl="0" indent="0" algn="ctr">
              <a:lnSpc>
                <a:spcPts val="2699"/>
              </a:lnSpc>
              <a:spcBef>
                <a:spcPct val="0"/>
              </a:spcBef>
            </a:pPr>
            <a:r>
              <a:rPr lang="en-US" sz="1999" b="1" u="none" spc="119" dirty="0">
                <a:solidFill>
                  <a:srgbClr val="000000"/>
                </a:solidFill>
                <a:latin typeface="DM Sans"/>
                <a:ea typeface="DM Sans"/>
                <a:cs typeface="DM Sans"/>
                <a:sym typeface="DM Sans"/>
              </a:rPr>
              <a:t>TABLE FOR </a:t>
            </a:r>
            <a:r>
              <a:rPr lang="en-US" sz="1999" b="1" spc="119" dirty="0">
                <a:solidFill>
                  <a:srgbClr val="000000"/>
                </a:solidFill>
                <a:latin typeface="DM Sans"/>
                <a:ea typeface="DM Sans"/>
                <a:cs typeface="DM Sans"/>
                <a:sym typeface="DM Sans"/>
              </a:rPr>
              <a:t>QUESTIONS</a:t>
            </a:r>
            <a:r>
              <a:rPr lang="en-US" sz="1999" b="1" u="none" spc="119" dirty="0">
                <a:solidFill>
                  <a:srgbClr val="000000"/>
                </a:solidFill>
                <a:latin typeface="DM Sans"/>
                <a:ea typeface="DM Sans"/>
                <a:cs typeface="DM Sans"/>
                <a:sym typeface="DM Sans"/>
              </a:rPr>
              <a:t>:</a:t>
            </a:r>
          </a:p>
        </p:txBody>
      </p:sp>
      <p:sp>
        <p:nvSpPr>
          <p:cNvPr id="21" name="TextBox 16">
            <a:extLst>
              <a:ext uri="{FF2B5EF4-FFF2-40B4-BE49-F238E27FC236}">
                <a16:creationId xmlns:a16="http://schemas.microsoft.com/office/drawing/2014/main" id="{48828F65-4F66-17E5-E559-79BDF0ADC611}"/>
              </a:ext>
            </a:extLst>
          </p:cNvPr>
          <p:cNvSpPr txBox="1"/>
          <p:nvPr/>
        </p:nvSpPr>
        <p:spPr>
          <a:xfrm>
            <a:off x="9467848" y="4124788"/>
            <a:ext cx="6534152" cy="332912"/>
          </a:xfrm>
          <a:prstGeom prst="rect">
            <a:avLst/>
          </a:prstGeom>
        </p:spPr>
        <p:txBody>
          <a:bodyPr wrap="square" lIns="0" tIns="0" rIns="0" bIns="0" rtlCol="0" anchor="t">
            <a:spAutoFit/>
          </a:bodyPr>
          <a:lstStyle/>
          <a:p>
            <a:pPr marL="0" lvl="0" indent="0" algn="ctr">
              <a:lnSpc>
                <a:spcPts val="2699"/>
              </a:lnSpc>
              <a:spcBef>
                <a:spcPct val="0"/>
              </a:spcBef>
            </a:pPr>
            <a:r>
              <a:rPr lang="en-US" sz="1999" b="1" u="none" spc="119" dirty="0">
                <a:solidFill>
                  <a:srgbClr val="000000"/>
                </a:solidFill>
                <a:latin typeface="DM Sans"/>
                <a:ea typeface="DM Sans"/>
                <a:cs typeface="DM Sans"/>
                <a:sym typeface="DM Sans"/>
              </a:rPr>
              <a:t>TABLE FOR OPTIONS:</a:t>
            </a:r>
          </a:p>
        </p:txBody>
      </p:sp>
      <p:graphicFrame>
        <p:nvGraphicFramePr>
          <p:cNvPr id="17" name="Table 16">
            <a:extLst>
              <a:ext uri="{FF2B5EF4-FFF2-40B4-BE49-F238E27FC236}">
                <a16:creationId xmlns:a16="http://schemas.microsoft.com/office/drawing/2014/main" id="{C674977B-AFDB-4B18-22BA-073709944104}"/>
              </a:ext>
            </a:extLst>
          </p:cNvPr>
          <p:cNvGraphicFramePr>
            <a:graphicFrameLocks noGrp="1"/>
          </p:cNvGraphicFramePr>
          <p:nvPr>
            <p:extLst>
              <p:ext uri="{D42A27DB-BD31-4B8C-83A1-F6EECF244321}">
                <p14:modId xmlns:p14="http://schemas.microsoft.com/office/powerpoint/2010/main" val="3865589343"/>
              </p:ext>
            </p:extLst>
          </p:nvPr>
        </p:nvGraphicFramePr>
        <p:xfrm>
          <a:off x="9220200" y="4533899"/>
          <a:ext cx="6515100" cy="2052624"/>
        </p:xfrm>
        <a:graphic>
          <a:graphicData uri="http://schemas.openxmlformats.org/drawingml/2006/table">
            <a:tbl>
              <a:tblPr firstRow="1" firstCol="1" bandRow="1">
                <a:tableStyleId>{5C22544A-7EE6-4342-B048-85BDC9FD1C3A}</a:tableStyleId>
              </a:tblPr>
              <a:tblGrid>
                <a:gridCol w="1762854">
                  <a:extLst>
                    <a:ext uri="{9D8B030D-6E8A-4147-A177-3AD203B41FA5}">
                      <a16:colId xmlns:a16="http://schemas.microsoft.com/office/drawing/2014/main" val="137290144"/>
                    </a:ext>
                  </a:extLst>
                </a:gridCol>
                <a:gridCol w="2882696">
                  <a:extLst>
                    <a:ext uri="{9D8B030D-6E8A-4147-A177-3AD203B41FA5}">
                      <a16:colId xmlns:a16="http://schemas.microsoft.com/office/drawing/2014/main" val="3554702629"/>
                    </a:ext>
                  </a:extLst>
                </a:gridCol>
                <a:gridCol w="1869550">
                  <a:extLst>
                    <a:ext uri="{9D8B030D-6E8A-4147-A177-3AD203B41FA5}">
                      <a16:colId xmlns:a16="http://schemas.microsoft.com/office/drawing/2014/main" val="2628038951"/>
                    </a:ext>
                  </a:extLst>
                </a:gridCol>
              </a:tblGrid>
              <a:tr h="346547">
                <a:tc gridSpan="3">
                  <a:txBody>
                    <a:bodyPr/>
                    <a:lstStyle/>
                    <a:p>
                      <a:pPr algn="ctr">
                        <a:buNone/>
                      </a:pPr>
                      <a:r>
                        <a:rPr lang="en-US" sz="1400">
                          <a:effectLst/>
                        </a:rPr>
                        <a:t>tbl_optionMaster</a:t>
                      </a:r>
                      <a:endParaRPr lang="en-IN" sz="1200">
                        <a:effectLst/>
                        <a:latin typeface="Nimbus Roman No9 L"/>
                        <a:ea typeface="Bitstream Vera Sans"/>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77971649"/>
                  </a:ext>
                </a:extLst>
              </a:tr>
              <a:tr h="359876">
                <a:tc>
                  <a:txBody>
                    <a:bodyPr/>
                    <a:lstStyle/>
                    <a:p>
                      <a:pPr>
                        <a:buNone/>
                      </a:pPr>
                      <a:r>
                        <a:rPr lang="en-US" sz="1400">
                          <a:effectLst/>
                        </a:rPr>
                        <a:t>Constraint</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Fields</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Data Types</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4128976097"/>
                  </a:ext>
                </a:extLst>
              </a:tr>
              <a:tr h="346547">
                <a:tc>
                  <a:txBody>
                    <a:bodyPr/>
                    <a:lstStyle/>
                    <a:p>
                      <a:pPr algn="r">
                        <a:buNone/>
                      </a:pPr>
                      <a:r>
                        <a:rPr lang="en-US" sz="1400">
                          <a:effectLst/>
                        </a:rPr>
                        <a:t>P.K</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option_id</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int</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3050492913"/>
                  </a:ext>
                </a:extLst>
              </a:tr>
              <a:tr h="333218">
                <a:tc>
                  <a:txBody>
                    <a:bodyPr/>
                    <a:lstStyle/>
                    <a:p>
                      <a:endParaRPr lang="en-IN" sz="1000">
                        <a:effectLst/>
                        <a:latin typeface="Times New Roman" panose="02020603050405020304" pitchFamily="18" charset="0"/>
                      </a:endParaRPr>
                    </a:p>
                  </a:txBody>
                  <a:tcPr marL="68580" marR="68580" marT="0" marB="0" anchor="ctr"/>
                </a:tc>
                <a:tc>
                  <a:txBody>
                    <a:bodyPr/>
                    <a:lstStyle/>
                    <a:p>
                      <a:pPr>
                        <a:buNone/>
                      </a:pPr>
                      <a:r>
                        <a:rPr lang="en-US" sz="1400">
                          <a:effectLst/>
                        </a:rPr>
                        <a:t>option_text</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varchar(150)</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3914279232"/>
                  </a:ext>
                </a:extLst>
              </a:tr>
              <a:tr h="333218">
                <a:tc>
                  <a:txBody>
                    <a:bodyPr/>
                    <a:lstStyle/>
                    <a:p>
                      <a:pPr algn="r">
                        <a:buNone/>
                      </a:pPr>
                      <a:r>
                        <a:rPr lang="en-US" sz="1400">
                          <a:effectLst/>
                        </a:rPr>
                        <a:t>F.K</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question_id</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int</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1909914826"/>
                  </a:ext>
                </a:extLst>
              </a:tr>
              <a:tr h="333218">
                <a:tc>
                  <a:txBody>
                    <a:bodyPr/>
                    <a:lstStyle/>
                    <a:p>
                      <a:pPr algn="r">
                        <a:buNone/>
                      </a:pPr>
                      <a:r>
                        <a:rPr lang="en-US" sz="1400">
                          <a:effectLst/>
                        </a:rPr>
                        <a:t> </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Option_isCorrect</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dirty="0">
                          <a:effectLst/>
                        </a:rPr>
                        <a:t>bit</a:t>
                      </a:r>
                      <a:endParaRPr lang="en-IN" sz="1200" dirty="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1661687297"/>
                  </a:ext>
                </a:extLst>
              </a:tr>
            </a:tbl>
          </a:graphicData>
        </a:graphic>
      </p:graphicFrame>
      <p:graphicFrame>
        <p:nvGraphicFramePr>
          <p:cNvPr id="18" name="Table 17">
            <a:extLst>
              <a:ext uri="{FF2B5EF4-FFF2-40B4-BE49-F238E27FC236}">
                <a16:creationId xmlns:a16="http://schemas.microsoft.com/office/drawing/2014/main" id="{AA8BBB8C-9EE3-79AB-A30F-02843C1825C6}"/>
              </a:ext>
            </a:extLst>
          </p:cNvPr>
          <p:cNvGraphicFramePr>
            <a:graphicFrameLocks noGrp="1"/>
          </p:cNvGraphicFramePr>
          <p:nvPr>
            <p:extLst>
              <p:ext uri="{D42A27DB-BD31-4B8C-83A1-F6EECF244321}">
                <p14:modId xmlns:p14="http://schemas.microsoft.com/office/powerpoint/2010/main" val="2237433380"/>
              </p:ext>
            </p:extLst>
          </p:nvPr>
        </p:nvGraphicFramePr>
        <p:xfrm>
          <a:off x="1981200" y="4533900"/>
          <a:ext cx="6477635" cy="2052623"/>
        </p:xfrm>
        <a:graphic>
          <a:graphicData uri="http://schemas.openxmlformats.org/drawingml/2006/table">
            <a:tbl>
              <a:tblPr firstRow="1" firstCol="1" bandRow="1">
                <a:tableStyleId>{5C22544A-7EE6-4342-B048-85BDC9FD1C3A}</a:tableStyleId>
              </a:tblPr>
              <a:tblGrid>
                <a:gridCol w="1902647">
                  <a:extLst>
                    <a:ext uri="{9D8B030D-6E8A-4147-A177-3AD203B41FA5}">
                      <a16:colId xmlns:a16="http://schemas.microsoft.com/office/drawing/2014/main" val="4117051221"/>
                    </a:ext>
                  </a:extLst>
                </a:gridCol>
                <a:gridCol w="1933622">
                  <a:extLst>
                    <a:ext uri="{9D8B030D-6E8A-4147-A177-3AD203B41FA5}">
                      <a16:colId xmlns:a16="http://schemas.microsoft.com/office/drawing/2014/main" val="3734465818"/>
                    </a:ext>
                  </a:extLst>
                </a:gridCol>
                <a:gridCol w="2641366">
                  <a:extLst>
                    <a:ext uri="{9D8B030D-6E8A-4147-A177-3AD203B41FA5}">
                      <a16:colId xmlns:a16="http://schemas.microsoft.com/office/drawing/2014/main" val="3762565686"/>
                    </a:ext>
                  </a:extLst>
                </a:gridCol>
              </a:tblGrid>
              <a:tr h="344311">
                <a:tc gridSpan="3">
                  <a:txBody>
                    <a:bodyPr/>
                    <a:lstStyle/>
                    <a:p>
                      <a:pPr algn="ctr">
                        <a:buNone/>
                      </a:pPr>
                      <a:r>
                        <a:rPr lang="en-US" sz="1400">
                          <a:effectLst/>
                        </a:rPr>
                        <a:t>tbl_questionMaster</a:t>
                      </a:r>
                      <a:endParaRPr lang="en-IN" sz="1200">
                        <a:effectLst/>
                        <a:latin typeface="Nimbus Roman No9 L"/>
                        <a:ea typeface="Bitstream Vera Sans"/>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69078714"/>
                  </a:ext>
                </a:extLst>
              </a:tr>
              <a:tr h="357554">
                <a:tc>
                  <a:txBody>
                    <a:bodyPr/>
                    <a:lstStyle/>
                    <a:p>
                      <a:pPr>
                        <a:buNone/>
                      </a:pPr>
                      <a:r>
                        <a:rPr lang="en-US" sz="1400">
                          <a:effectLst/>
                        </a:rPr>
                        <a:t>Constraint</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Fields</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Data Types</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3621854777"/>
                  </a:ext>
                </a:extLst>
              </a:tr>
              <a:tr h="344311">
                <a:tc>
                  <a:txBody>
                    <a:bodyPr/>
                    <a:lstStyle/>
                    <a:p>
                      <a:pPr algn="r">
                        <a:buNone/>
                      </a:pPr>
                      <a:r>
                        <a:rPr lang="en-US" sz="1400">
                          <a:effectLst/>
                        </a:rPr>
                        <a:t>P.K</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question_id</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int</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1069489183"/>
                  </a:ext>
                </a:extLst>
              </a:tr>
              <a:tr h="344311">
                <a:tc>
                  <a:txBody>
                    <a:bodyPr/>
                    <a:lstStyle/>
                    <a:p>
                      <a:pPr algn="r">
                        <a:buNone/>
                      </a:pPr>
                      <a:r>
                        <a:rPr lang="en-US" sz="1400">
                          <a:effectLst/>
                        </a:rPr>
                        <a:t> </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question_text</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varchar(150)</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1064172634"/>
                  </a:ext>
                </a:extLst>
              </a:tr>
              <a:tr h="331068">
                <a:tc>
                  <a:txBody>
                    <a:bodyPr/>
                    <a:lstStyle/>
                    <a:p>
                      <a:pPr algn="r">
                        <a:buNone/>
                      </a:pPr>
                      <a:r>
                        <a:rPr lang="en-US" sz="1400">
                          <a:effectLst/>
                        </a:rPr>
                        <a:t> F.K</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quiz_id</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int</a:t>
                      </a:r>
                      <a:endParaRPr lang="en-IN" sz="120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3092359588"/>
                  </a:ext>
                </a:extLst>
              </a:tr>
              <a:tr h="331068">
                <a:tc>
                  <a:txBody>
                    <a:bodyPr/>
                    <a:lstStyle/>
                    <a:p>
                      <a:pPr algn="r">
                        <a:buNone/>
                      </a:pPr>
                      <a:r>
                        <a:rPr lang="en-US" sz="1400">
                          <a:effectLst/>
                        </a:rPr>
                        <a:t> </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a:effectLst/>
                        </a:rPr>
                        <a:t>question_isAct</a:t>
                      </a:r>
                      <a:endParaRPr lang="en-IN" sz="1200">
                        <a:effectLst/>
                        <a:latin typeface="Nimbus Roman No9 L"/>
                        <a:ea typeface="Bitstream Vera Sans"/>
                        <a:cs typeface="Times New Roman" panose="02020603050405020304" pitchFamily="18" charset="0"/>
                      </a:endParaRPr>
                    </a:p>
                  </a:txBody>
                  <a:tcPr marL="68580" marR="68580" marT="0" marB="0" anchor="ctr"/>
                </a:tc>
                <a:tc>
                  <a:txBody>
                    <a:bodyPr/>
                    <a:lstStyle/>
                    <a:p>
                      <a:pPr>
                        <a:buNone/>
                      </a:pPr>
                      <a:r>
                        <a:rPr lang="en-US" sz="1400" dirty="0">
                          <a:effectLst/>
                        </a:rPr>
                        <a:t>bit</a:t>
                      </a:r>
                      <a:endParaRPr lang="en-IN" sz="1200" dirty="0">
                        <a:effectLst/>
                        <a:latin typeface="Nimbus Roman No9 L"/>
                        <a:ea typeface="Bitstream Vera Sans"/>
                        <a:cs typeface="Times New Roman" panose="02020603050405020304" pitchFamily="18" charset="0"/>
                      </a:endParaRPr>
                    </a:p>
                  </a:txBody>
                  <a:tcPr marL="68580" marR="68580" marT="0" marB="0" anchor="ctr"/>
                </a:tc>
                <a:extLst>
                  <a:ext uri="{0D108BD9-81ED-4DB2-BD59-A6C34878D82A}">
                    <a16:rowId xmlns:a16="http://schemas.microsoft.com/office/drawing/2014/main" val="3170681768"/>
                  </a:ext>
                </a:extLst>
              </a:tr>
            </a:tbl>
          </a:graphicData>
        </a:graphic>
      </p:graphicFrame>
    </p:spTree>
    <p:extLst>
      <p:ext uri="{BB962C8B-B14F-4D97-AF65-F5344CB8AC3E}">
        <p14:creationId xmlns:p14="http://schemas.microsoft.com/office/powerpoint/2010/main" val="294780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a:extLst>
            <a:ext uri="{FF2B5EF4-FFF2-40B4-BE49-F238E27FC236}">
              <a16:creationId xmlns:a16="http://schemas.microsoft.com/office/drawing/2014/main" id="{CDF5C663-93AC-5A0A-6946-8547E0EF769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61C8765-610A-4324-99A2-8C00DABDA357}"/>
              </a:ext>
            </a:extLst>
          </p:cNvPr>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3E135068-1099-57B1-AB81-19263B4B559A}"/>
              </a:ext>
            </a:extLst>
          </p:cNvPr>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2EB17E3C-4D92-B77F-7E7F-C2B112E79553}"/>
              </a:ext>
            </a:extLst>
          </p:cNvPr>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a:extLst>
              <a:ext uri="{FF2B5EF4-FFF2-40B4-BE49-F238E27FC236}">
                <a16:creationId xmlns:a16="http://schemas.microsoft.com/office/drawing/2014/main" id="{9A208F2B-7A09-A02C-FDE0-F9E37F8FB791}"/>
              </a:ext>
            </a:extLst>
          </p:cNvPr>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a:extLst>
              <a:ext uri="{FF2B5EF4-FFF2-40B4-BE49-F238E27FC236}">
                <a16:creationId xmlns:a16="http://schemas.microsoft.com/office/drawing/2014/main" id="{C3FC0433-6845-E652-ED89-C2DDF280AD4C}"/>
              </a:ext>
            </a:extLst>
          </p:cNvPr>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a:extLst>
              <a:ext uri="{FF2B5EF4-FFF2-40B4-BE49-F238E27FC236}">
                <a16:creationId xmlns:a16="http://schemas.microsoft.com/office/drawing/2014/main" id="{1A4B659C-6C69-900D-3AAC-2C83918054E7}"/>
              </a:ext>
            </a:extLst>
          </p:cNvPr>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a:extLst>
              <a:ext uri="{FF2B5EF4-FFF2-40B4-BE49-F238E27FC236}">
                <a16:creationId xmlns:a16="http://schemas.microsoft.com/office/drawing/2014/main" id="{55CD91BA-92B8-9896-2EEE-9A33302541A0}"/>
              </a:ext>
            </a:extLst>
          </p:cNvPr>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a:extLst>
              <a:ext uri="{FF2B5EF4-FFF2-40B4-BE49-F238E27FC236}">
                <a16:creationId xmlns:a16="http://schemas.microsoft.com/office/drawing/2014/main" id="{3527FF6F-7496-08E2-1F06-2C7D0F9EAF5C}"/>
              </a:ext>
            </a:extLst>
          </p:cNvPr>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a:extLst>
              <a:ext uri="{FF2B5EF4-FFF2-40B4-BE49-F238E27FC236}">
                <a16:creationId xmlns:a16="http://schemas.microsoft.com/office/drawing/2014/main" id="{69B9B019-574B-A2FA-3787-7DE45C12FD53}"/>
              </a:ext>
            </a:extLst>
          </p:cNvPr>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a:extLst>
              <a:ext uri="{FF2B5EF4-FFF2-40B4-BE49-F238E27FC236}">
                <a16:creationId xmlns:a16="http://schemas.microsoft.com/office/drawing/2014/main" id="{9F2A883B-38B4-4CC5-A355-EB9C6659D2F9}"/>
              </a:ext>
            </a:extLst>
          </p:cNvPr>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a:extLst>
              <a:ext uri="{FF2B5EF4-FFF2-40B4-BE49-F238E27FC236}">
                <a16:creationId xmlns:a16="http://schemas.microsoft.com/office/drawing/2014/main" id="{576CBE7C-9384-22DD-C889-87DDF93FAEAA}"/>
              </a:ext>
            </a:extLst>
          </p:cNvPr>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a:extLst>
              <a:ext uri="{FF2B5EF4-FFF2-40B4-BE49-F238E27FC236}">
                <a16:creationId xmlns:a16="http://schemas.microsoft.com/office/drawing/2014/main" id="{53B01597-72C9-0318-9EAD-35C5342398C7}"/>
              </a:ext>
            </a:extLst>
          </p:cNvPr>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a:extLst>
              <a:ext uri="{FF2B5EF4-FFF2-40B4-BE49-F238E27FC236}">
                <a16:creationId xmlns:a16="http://schemas.microsoft.com/office/drawing/2014/main" id="{561C58E3-55B5-0070-C814-D9828D71BB96}"/>
              </a:ext>
            </a:extLst>
          </p:cNvPr>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a:extLst>
              <a:ext uri="{FF2B5EF4-FFF2-40B4-BE49-F238E27FC236}">
                <a16:creationId xmlns:a16="http://schemas.microsoft.com/office/drawing/2014/main" id="{DE067BC3-7F65-E5A1-31D1-79B2CB08290B}"/>
              </a:ext>
            </a:extLst>
          </p:cNvPr>
          <p:cNvSpPr txBox="1"/>
          <p:nvPr/>
        </p:nvSpPr>
        <p:spPr>
          <a:xfrm>
            <a:off x="4168515" y="2329180"/>
            <a:ext cx="10014901" cy="909320"/>
          </a:xfrm>
          <a:prstGeom prst="rect">
            <a:avLst/>
          </a:prstGeom>
        </p:spPr>
        <p:txBody>
          <a:bodyPr lIns="0" tIns="0" rIns="0" bIns="0" rtlCol="0" anchor="t">
            <a:spAutoFit/>
          </a:bodyPr>
          <a:lstStyle/>
          <a:p>
            <a:pPr algn="ctr">
              <a:lnSpc>
                <a:spcPts val="6789"/>
              </a:lnSpc>
            </a:pPr>
            <a:r>
              <a:rPr lang="en-US" sz="6999" b="1" dirty="0">
                <a:solidFill>
                  <a:srgbClr val="000000"/>
                </a:solidFill>
                <a:latin typeface="DM Sans Bold"/>
                <a:ea typeface="DM Sans Bold"/>
                <a:cs typeface="DM Sans Bold"/>
                <a:sym typeface="DM Sans Bold"/>
              </a:rPr>
              <a:t>Database Design</a:t>
            </a:r>
          </a:p>
        </p:txBody>
      </p:sp>
      <p:sp>
        <p:nvSpPr>
          <p:cNvPr id="16" name="TextBox 16">
            <a:extLst>
              <a:ext uri="{FF2B5EF4-FFF2-40B4-BE49-F238E27FC236}">
                <a16:creationId xmlns:a16="http://schemas.microsoft.com/office/drawing/2014/main" id="{2447FB38-DEFF-43AB-3F67-864F030D9EC2}"/>
              </a:ext>
            </a:extLst>
          </p:cNvPr>
          <p:cNvSpPr txBox="1"/>
          <p:nvPr/>
        </p:nvSpPr>
        <p:spPr>
          <a:xfrm>
            <a:off x="6038848" y="3771900"/>
            <a:ext cx="6534152" cy="332912"/>
          </a:xfrm>
          <a:prstGeom prst="rect">
            <a:avLst/>
          </a:prstGeom>
        </p:spPr>
        <p:txBody>
          <a:bodyPr wrap="square" lIns="0" tIns="0" rIns="0" bIns="0" rtlCol="0" anchor="t">
            <a:spAutoFit/>
          </a:bodyPr>
          <a:lstStyle/>
          <a:p>
            <a:pPr marL="0" lvl="0" indent="0" algn="ctr">
              <a:lnSpc>
                <a:spcPts val="2699"/>
              </a:lnSpc>
              <a:spcBef>
                <a:spcPct val="0"/>
              </a:spcBef>
            </a:pPr>
            <a:r>
              <a:rPr lang="en-US" sz="1999" b="1" u="none" spc="119" dirty="0">
                <a:solidFill>
                  <a:srgbClr val="000000"/>
                </a:solidFill>
                <a:latin typeface="DM Sans"/>
                <a:ea typeface="DM Sans"/>
                <a:cs typeface="DM Sans"/>
                <a:sym typeface="DM Sans"/>
              </a:rPr>
              <a:t>TABLE FOR </a:t>
            </a:r>
            <a:r>
              <a:rPr lang="en-US" sz="1999" b="1" spc="119" dirty="0">
                <a:solidFill>
                  <a:srgbClr val="000000"/>
                </a:solidFill>
                <a:latin typeface="DM Sans"/>
                <a:ea typeface="DM Sans"/>
                <a:cs typeface="DM Sans"/>
                <a:sym typeface="DM Sans"/>
              </a:rPr>
              <a:t>USER DETAILS</a:t>
            </a:r>
            <a:r>
              <a:rPr lang="en-US" sz="1999" b="1" u="none" spc="119" dirty="0">
                <a:solidFill>
                  <a:srgbClr val="000000"/>
                </a:solidFill>
                <a:latin typeface="DM Sans"/>
                <a:ea typeface="DM Sans"/>
                <a:cs typeface="DM Sans"/>
                <a:sym typeface="DM Sans"/>
              </a:rPr>
              <a:t>:</a:t>
            </a:r>
          </a:p>
        </p:txBody>
      </p:sp>
      <p:graphicFrame>
        <p:nvGraphicFramePr>
          <p:cNvPr id="19" name="Table 18">
            <a:extLst>
              <a:ext uri="{FF2B5EF4-FFF2-40B4-BE49-F238E27FC236}">
                <a16:creationId xmlns:a16="http://schemas.microsoft.com/office/drawing/2014/main" id="{1649B69A-273A-A79F-8F83-A7E1D1D314AD}"/>
              </a:ext>
            </a:extLst>
          </p:cNvPr>
          <p:cNvGraphicFramePr>
            <a:graphicFrameLocks noGrp="1"/>
          </p:cNvGraphicFramePr>
          <p:nvPr>
            <p:extLst>
              <p:ext uri="{D42A27DB-BD31-4B8C-83A1-F6EECF244321}">
                <p14:modId xmlns:p14="http://schemas.microsoft.com/office/powerpoint/2010/main" val="2585868730"/>
              </p:ext>
            </p:extLst>
          </p:nvPr>
        </p:nvGraphicFramePr>
        <p:xfrm>
          <a:off x="5181600" y="4319469"/>
          <a:ext cx="7975833" cy="3872031"/>
        </p:xfrm>
        <a:graphic>
          <a:graphicData uri="http://schemas.openxmlformats.org/drawingml/2006/table">
            <a:tbl>
              <a:tblPr firstRow="1" firstCol="1" bandRow="1">
                <a:tableStyleId>{5C22544A-7EE6-4342-B048-85BDC9FD1C3A}</a:tableStyleId>
              </a:tblPr>
              <a:tblGrid>
                <a:gridCol w="1606416">
                  <a:extLst>
                    <a:ext uri="{9D8B030D-6E8A-4147-A177-3AD203B41FA5}">
                      <a16:colId xmlns:a16="http://schemas.microsoft.com/office/drawing/2014/main" val="3722337380"/>
                    </a:ext>
                  </a:extLst>
                </a:gridCol>
                <a:gridCol w="3874298">
                  <a:extLst>
                    <a:ext uri="{9D8B030D-6E8A-4147-A177-3AD203B41FA5}">
                      <a16:colId xmlns:a16="http://schemas.microsoft.com/office/drawing/2014/main" val="2139639662"/>
                    </a:ext>
                  </a:extLst>
                </a:gridCol>
                <a:gridCol w="2495119">
                  <a:extLst>
                    <a:ext uri="{9D8B030D-6E8A-4147-A177-3AD203B41FA5}">
                      <a16:colId xmlns:a16="http://schemas.microsoft.com/office/drawing/2014/main" val="538712633"/>
                    </a:ext>
                  </a:extLst>
                </a:gridCol>
              </a:tblGrid>
              <a:tr h="379872">
                <a:tc gridSpan="3">
                  <a:txBody>
                    <a:bodyPr/>
                    <a:lstStyle/>
                    <a:p>
                      <a:pPr algn="ctr">
                        <a:buNone/>
                      </a:pPr>
                      <a:r>
                        <a:rPr lang="en-US" sz="1700">
                          <a:effectLst/>
                        </a:rPr>
                        <a:t>tbl_userDetails</a:t>
                      </a:r>
                      <a:endParaRPr lang="en-IN" sz="1400">
                        <a:effectLst/>
                        <a:latin typeface="Nimbus Roman No9 L"/>
                        <a:ea typeface="Bitstream Vera Sans"/>
                        <a:cs typeface="Times New Roman" panose="02020603050405020304" pitchFamily="18" charset="0"/>
                      </a:endParaRPr>
                    </a:p>
                  </a:txBody>
                  <a:tcPr marL="100584" marR="100584" marT="50292" marB="50292"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9664419"/>
                  </a:ext>
                </a:extLst>
              </a:tr>
              <a:tr h="311182">
                <a:tc>
                  <a:txBody>
                    <a:bodyPr/>
                    <a:lstStyle/>
                    <a:p>
                      <a:pPr>
                        <a:buNone/>
                      </a:pPr>
                      <a:r>
                        <a:rPr lang="en-US" sz="1700">
                          <a:effectLst/>
                        </a:rPr>
                        <a:t>Constraint</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Fields</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Data Types</a:t>
                      </a:r>
                      <a:endParaRPr lang="en-IN" sz="1400">
                        <a:effectLst/>
                        <a:latin typeface="Nimbus Roman No9 L"/>
                        <a:ea typeface="Bitstream Vera Sans"/>
                        <a:cs typeface="Times New Roman" panose="02020603050405020304" pitchFamily="18" charset="0"/>
                      </a:endParaRPr>
                    </a:p>
                  </a:txBody>
                  <a:tcPr marL="121494" marR="121494" marT="0" marB="0" anchor="ctr"/>
                </a:tc>
                <a:extLst>
                  <a:ext uri="{0D108BD9-81ED-4DB2-BD59-A6C34878D82A}">
                    <a16:rowId xmlns:a16="http://schemas.microsoft.com/office/drawing/2014/main" val="3888987718"/>
                  </a:ext>
                </a:extLst>
              </a:tr>
              <a:tr h="299657">
                <a:tc>
                  <a:txBody>
                    <a:bodyPr/>
                    <a:lstStyle/>
                    <a:p>
                      <a:pPr algn="r">
                        <a:buNone/>
                      </a:pPr>
                      <a:r>
                        <a:rPr lang="en-US" sz="1700">
                          <a:effectLst/>
                        </a:rPr>
                        <a:t>P.K</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user_id</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int</a:t>
                      </a:r>
                      <a:endParaRPr lang="en-IN" sz="1400">
                        <a:effectLst/>
                        <a:latin typeface="Nimbus Roman No9 L"/>
                        <a:ea typeface="Bitstream Vera Sans"/>
                        <a:cs typeface="Times New Roman" panose="02020603050405020304" pitchFamily="18" charset="0"/>
                      </a:endParaRPr>
                    </a:p>
                  </a:txBody>
                  <a:tcPr marL="121494" marR="121494" marT="0" marB="0" anchor="ctr"/>
                </a:tc>
                <a:extLst>
                  <a:ext uri="{0D108BD9-81ED-4DB2-BD59-A6C34878D82A}">
                    <a16:rowId xmlns:a16="http://schemas.microsoft.com/office/drawing/2014/main" val="3541432377"/>
                  </a:ext>
                </a:extLst>
              </a:tr>
              <a:tr h="288132">
                <a:tc>
                  <a:txBody>
                    <a:bodyPr/>
                    <a:lstStyle/>
                    <a:p>
                      <a:pPr algn="r">
                        <a:buNone/>
                      </a:pPr>
                      <a:r>
                        <a:rPr lang="en-US" sz="1700">
                          <a:effectLst/>
                        </a:rPr>
                        <a:t>F.K</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state_id</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int</a:t>
                      </a:r>
                      <a:endParaRPr lang="en-IN" sz="1400">
                        <a:effectLst/>
                        <a:latin typeface="Nimbus Roman No9 L"/>
                        <a:ea typeface="Bitstream Vera Sans"/>
                        <a:cs typeface="Times New Roman" panose="02020603050405020304" pitchFamily="18" charset="0"/>
                      </a:endParaRPr>
                    </a:p>
                  </a:txBody>
                  <a:tcPr marL="121494" marR="121494" marT="0" marB="0" anchor="ctr"/>
                </a:tc>
                <a:extLst>
                  <a:ext uri="{0D108BD9-81ED-4DB2-BD59-A6C34878D82A}">
                    <a16:rowId xmlns:a16="http://schemas.microsoft.com/office/drawing/2014/main" val="1944117751"/>
                  </a:ext>
                </a:extLst>
              </a:tr>
              <a:tr h="288132">
                <a:tc>
                  <a:txBody>
                    <a:bodyPr/>
                    <a:lstStyle/>
                    <a:p>
                      <a:pPr algn="r">
                        <a:buNone/>
                      </a:pPr>
                      <a:r>
                        <a:rPr lang="en-US" sz="1700">
                          <a:effectLst/>
                        </a:rPr>
                        <a:t>F.K</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city_id</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int</a:t>
                      </a:r>
                      <a:endParaRPr lang="en-IN" sz="1400">
                        <a:effectLst/>
                        <a:latin typeface="Nimbus Roman No9 L"/>
                        <a:ea typeface="Bitstream Vera Sans"/>
                        <a:cs typeface="Times New Roman" panose="02020603050405020304" pitchFamily="18" charset="0"/>
                      </a:endParaRPr>
                    </a:p>
                  </a:txBody>
                  <a:tcPr marL="121494" marR="121494" marT="0" marB="0" anchor="ctr"/>
                </a:tc>
                <a:extLst>
                  <a:ext uri="{0D108BD9-81ED-4DB2-BD59-A6C34878D82A}">
                    <a16:rowId xmlns:a16="http://schemas.microsoft.com/office/drawing/2014/main" val="1540111904"/>
                  </a:ext>
                </a:extLst>
              </a:tr>
              <a:tr h="288132">
                <a:tc>
                  <a:txBody>
                    <a:bodyPr/>
                    <a:lstStyle/>
                    <a:p>
                      <a:pPr algn="r">
                        <a:buNone/>
                      </a:pPr>
                      <a:r>
                        <a:rPr lang="en-US" sz="1700">
                          <a:effectLst/>
                        </a:rPr>
                        <a:t>F.K</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role_id</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int</a:t>
                      </a:r>
                      <a:endParaRPr lang="en-IN" sz="1400">
                        <a:effectLst/>
                        <a:latin typeface="Nimbus Roman No9 L"/>
                        <a:ea typeface="Bitstream Vera Sans"/>
                        <a:cs typeface="Times New Roman" panose="02020603050405020304" pitchFamily="18" charset="0"/>
                      </a:endParaRPr>
                    </a:p>
                  </a:txBody>
                  <a:tcPr marL="121494" marR="121494" marT="0" marB="0" anchor="ctr"/>
                </a:tc>
                <a:extLst>
                  <a:ext uri="{0D108BD9-81ED-4DB2-BD59-A6C34878D82A}">
                    <a16:rowId xmlns:a16="http://schemas.microsoft.com/office/drawing/2014/main" val="2698691990"/>
                  </a:ext>
                </a:extLst>
              </a:tr>
              <a:tr h="288132">
                <a:tc>
                  <a:txBody>
                    <a:bodyPr/>
                    <a:lstStyle/>
                    <a:p>
                      <a:pPr algn="r">
                        <a:buNone/>
                      </a:pPr>
                      <a:r>
                        <a:rPr lang="en-US" sz="1700">
                          <a:effectLst/>
                        </a:rPr>
                        <a:t>F.K</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course_id</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int</a:t>
                      </a:r>
                      <a:endParaRPr lang="en-IN" sz="1400">
                        <a:effectLst/>
                        <a:latin typeface="Nimbus Roman No9 L"/>
                        <a:ea typeface="Bitstream Vera Sans"/>
                        <a:cs typeface="Times New Roman" panose="02020603050405020304" pitchFamily="18" charset="0"/>
                      </a:endParaRPr>
                    </a:p>
                  </a:txBody>
                  <a:tcPr marL="121494" marR="121494" marT="0" marB="0" anchor="ctr"/>
                </a:tc>
                <a:extLst>
                  <a:ext uri="{0D108BD9-81ED-4DB2-BD59-A6C34878D82A}">
                    <a16:rowId xmlns:a16="http://schemas.microsoft.com/office/drawing/2014/main" val="3843003396"/>
                  </a:ext>
                </a:extLst>
              </a:tr>
              <a:tr h="288132">
                <a:tc>
                  <a:txBody>
                    <a:bodyPr/>
                    <a:lstStyle/>
                    <a:p>
                      <a:pPr algn="r">
                        <a:buNone/>
                      </a:pPr>
                      <a:r>
                        <a:rPr lang="en-US" sz="1700">
                          <a:effectLst/>
                        </a:rPr>
                        <a:t> </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user_firstName</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varchar(150)</a:t>
                      </a:r>
                      <a:endParaRPr lang="en-IN" sz="1400">
                        <a:effectLst/>
                        <a:latin typeface="Nimbus Roman No9 L"/>
                        <a:ea typeface="Bitstream Vera Sans"/>
                        <a:cs typeface="Times New Roman" panose="02020603050405020304" pitchFamily="18" charset="0"/>
                      </a:endParaRPr>
                    </a:p>
                  </a:txBody>
                  <a:tcPr marL="121494" marR="121494" marT="0" marB="0" anchor="ctr"/>
                </a:tc>
                <a:extLst>
                  <a:ext uri="{0D108BD9-81ED-4DB2-BD59-A6C34878D82A}">
                    <a16:rowId xmlns:a16="http://schemas.microsoft.com/office/drawing/2014/main" val="2735857881"/>
                  </a:ext>
                </a:extLst>
              </a:tr>
              <a:tr h="288132">
                <a:tc>
                  <a:txBody>
                    <a:bodyPr/>
                    <a:lstStyle/>
                    <a:p>
                      <a:pPr algn="r">
                        <a:buNone/>
                      </a:pPr>
                      <a:r>
                        <a:rPr lang="en-US" sz="1700">
                          <a:effectLst/>
                        </a:rPr>
                        <a:t> </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user_lastName</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varchar(150)</a:t>
                      </a:r>
                      <a:endParaRPr lang="en-IN" sz="1400">
                        <a:effectLst/>
                        <a:latin typeface="Nimbus Roman No9 L"/>
                        <a:ea typeface="Bitstream Vera Sans"/>
                        <a:cs typeface="Times New Roman" panose="02020603050405020304" pitchFamily="18" charset="0"/>
                      </a:endParaRPr>
                    </a:p>
                  </a:txBody>
                  <a:tcPr marL="121494" marR="121494" marT="0" marB="0" anchor="ctr"/>
                </a:tc>
                <a:extLst>
                  <a:ext uri="{0D108BD9-81ED-4DB2-BD59-A6C34878D82A}">
                    <a16:rowId xmlns:a16="http://schemas.microsoft.com/office/drawing/2014/main" val="1355214352"/>
                  </a:ext>
                </a:extLst>
              </a:tr>
              <a:tr h="288132">
                <a:tc>
                  <a:txBody>
                    <a:bodyPr/>
                    <a:lstStyle/>
                    <a:p>
                      <a:pPr algn="r">
                        <a:buNone/>
                      </a:pPr>
                      <a:r>
                        <a:rPr lang="en-US" sz="1700">
                          <a:effectLst/>
                        </a:rPr>
                        <a:t> </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user_gender</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bit</a:t>
                      </a:r>
                      <a:endParaRPr lang="en-IN" sz="1400">
                        <a:effectLst/>
                        <a:latin typeface="Nimbus Roman No9 L"/>
                        <a:ea typeface="Bitstream Vera Sans"/>
                        <a:cs typeface="Times New Roman" panose="02020603050405020304" pitchFamily="18" charset="0"/>
                      </a:endParaRPr>
                    </a:p>
                  </a:txBody>
                  <a:tcPr marL="121494" marR="121494" marT="0" marB="0" anchor="ctr"/>
                </a:tc>
                <a:extLst>
                  <a:ext uri="{0D108BD9-81ED-4DB2-BD59-A6C34878D82A}">
                    <a16:rowId xmlns:a16="http://schemas.microsoft.com/office/drawing/2014/main" val="2408352195"/>
                  </a:ext>
                </a:extLst>
              </a:tr>
              <a:tr h="288132">
                <a:tc>
                  <a:txBody>
                    <a:bodyPr/>
                    <a:lstStyle/>
                    <a:p>
                      <a:pPr algn="r">
                        <a:buNone/>
                      </a:pPr>
                      <a:r>
                        <a:rPr lang="en-US" sz="1700">
                          <a:effectLst/>
                        </a:rPr>
                        <a:t> </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user_email</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varchar(100)</a:t>
                      </a:r>
                      <a:endParaRPr lang="en-IN" sz="1400">
                        <a:effectLst/>
                        <a:latin typeface="Nimbus Roman No9 L"/>
                        <a:ea typeface="Bitstream Vera Sans"/>
                        <a:cs typeface="Times New Roman" panose="02020603050405020304" pitchFamily="18" charset="0"/>
                      </a:endParaRPr>
                    </a:p>
                  </a:txBody>
                  <a:tcPr marL="121494" marR="121494" marT="0" marB="0" anchor="ctr"/>
                </a:tc>
                <a:extLst>
                  <a:ext uri="{0D108BD9-81ED-4DB2-BD59-A6C34878D82A}">
                    <a16:rowId xmlns:a16="http://schemas.microsoft.com/office/drawing/2014/main" val="3038769838"/>
                  </a:ext>
                </a:extLst>
              </a:tr>
              <a:tr h="288132">
                <a:tc>
                  <a:txBody>
                    <a:bodyPr/>
                    <a:lstStyle/>
                    <a:p>
                      <a:pPr algn="r">
                        <a:buNone/>
                      </a:pPr>
                      <a:r>
                        <a:rPr lang="en-US" sz="1700">
                          <a:effectLst/>
                        </a:rPr>
                        <a:t> </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user_phNo</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numeric(10,0)</a:t>
                      </a:r>
                      <a:endParaRPr lang="en-IN" sz="1400">
                        <a:effectLst/>
                        <a:latin typeface="Nimbus Roman No9 L"/>
                        <a:ea typeface="Bitstream Vera Sans"/>
                        <a:cs typeface="Times New Roman" panose="02020603050405020304" pitchFamily="18" charset="0"/>
                      </a:endParaRPr>
                    </a:p>
                  </a:txBody>
                  <a:tcPr marL="121494" marR="121494" marT="0" marB="0" anchor="ctr"/>
                </a:tc>
                <a:extLst>
                  <a:ext uri="{0D108BD9-81ED-4DB2-BD59-A6C34878D82A}">
                    <a16:rowId xmlns:a16="http://schemas.microsoft.com/office/drawing/2014/main" val="1292766476"/>
                  </a:ext>
                </a:extLst>
              </a:tr>
              <a:tr h="288132">
                <a:tc>
                  <a:txBody>
                    <a:bodyPr/>
                    <a:lstStyle/>
                    <a:p>
                      <a:pPr algn="r">
                        <a:buNone/>
                      </a:pPr>
                      <a:r>
                        <a:rPr lang="en-US" sz="1700">
                          <a:effectLst/>
                        </a:rPr>
                        <a:t> </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a:effectLst/>
                        </a:rPr>
                        <a:t>user_isAct</a:t>
                      </a:r>
                      <a:endParaRPr lang="en-IN" sz="1400">
                        <a:effectLst/>
                        <a:latin typeface="Nimbus Roman No9 L"/>
                        <a:ea typeface="Bitstream Vera Sans"/>
                        <a:cs typeface="Times New Roman" panose="02020603050405020304" pitchFamily="18" charset="0"/>
                      </a:endParaRPr>
                    </a:p>
                  </a:txBody>
                  <a:tcPr marL="121494" marR="121494" marT="0" marB="0" anchor="ctr"/>
                </a:tc>
                <a:tc>
                  <a:txBody>
                    <a:bodyPr/>
                    <a:lstStyle/>
                    <a:p>
                      <a:pPr>
                        <a:buNone/>
                      </a:pPr>
                      <a:r>
                        <a:rPr lang="en-US" sz="1700" dirty="0">
                          <a:effectLst/>
                        </a:rPr>
                        <a:t>bit</a:t>
                      </a:r>
                      <a:endParaRPr lang="en-IN" sz="1400" dirty="0">
                        <a:effectLst/>
                        <a:latin typeface="Nimbus Roman No9 L"/>
                        <a:ea typeface="Bitstream Vera Sans"/>
                        <a:cs typeface="Times New Roman" panose="02020603050405020304" pitchFamily="18" charset="0"/>
                      </a:endParaRPr>
                    </a:p>
                  </a:txBody>
                  <a:tcPr marL="121494" marR="121494" marT="0" marB="0" anchor="ctr"/>
                </a:tc>
                <a:extLst>
                  <a:ext uri="{0D108BD9-81ED-4DB2-BD59-A6C34878D82A}">
                    <a16:rowId xmlns:a16="http://schemas.microsoft.com/office/drawing/2014/main" val="4280638431"/>
                  </a:ext>
                </a:extLst>
              </a:tr>
            </a:tbl>
          </a:graphicData>
        </a:graphic>
      </p:graphicFrame>
    </p:spTree>
    <p:extLst>
      <p:ext uri="{BB962C8B-B14F-4D97-AF65-F5344CB8AC3E}">
        <p14:creationId xmlns:p14="http://schemas.microsoft.com/office/powerpoint/2010/main" val="532601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1084</Words>
  <Application>Microsoft Office PowerPoint</Application>
  <PresentationFormat>Custom</PresentationFormat>
  <Paragraphs>263</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DM Sans Bold</vt:lpstr>
      <vt:lpstr>Arial</vt:lpstr>
      <vt:lpstr>DM Sans</vt:lpstr>
      <vt:lpstr>Symbol</vt:lpstr>
      <vt:lpstr>Times New Roman</vt:lpstr>
      <vt:lpstr>Calibri</vt:lpstr>
      <vt:lpstr>Nimbus Roman No9 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QuizApplication</dc:title>
  <cp:lastModifiedBy>Nirmit Kalyani</cp:lastModifiedBy>
  <cp:revision>26</cp:revision>
  <dcterms:created xsi:type="dcterms:W3CDTF">2006-08-16T00:00:00Z</dcterms:created>
  <dcterms:modified xsi:type="dcterms:W3CDTF">2025-04-13T11:08:09Z</dcterms:modified>
  <dc:identifier>DAGiYdZQhkg</dc:identifier>
</cp:coreProperties>
</file>