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8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C5140-2F7C-423B-B027-9CC0F9783FCE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A0CEECC-8D6E-43B1-9059-DF64B7414B5A}">
      <dgm:prSet/>
      <dgm:spPr/>
      <dgm:t>
        <a:bodyPr/>
        <a:lstStyle/>
        <a:p>
          <a:r>
            <a:rPr lang="en-US" dirty="0"/>
            <a:t>LDAP SERVER</a:t>
          </a:r>
          <a:endParaRPr lang="en-IN" dirty="0"/>
        </a:p>
      </dgm:t>
    </dgm:pt>
    <dgm:pt modelId="{32481A33-D6E7-46F3-A821-0A7511972B09}" type="parTrans" cxnId="{1A854550-2E79-465D-9319-6C5E55AB5A59}">
      <dgm:prSet/>
      <dgm:spPr/>
      <dgm:t>
        <a:bodyPr/>
        <a:lstStyle/>
        <a:p>
          <a:endParaRPr lang="en-IN"/>
        </a:p>
      </dgm:t>
    </dgm:pt>
    <dgm:pt modelId="{BDC1ACE9-15EB-45EC-926B-C0D509B00062}" type="sibTrans" cxnId="{1A854550-2E79-465D-9319-6C5E55AB5A59}">
      <dgm:prSet/>
      <dgm:spPr/>
      <dgm:t>
        <a:bodyPr/>
        <a:lstStyle/>
        <a:p>
          <a:endParaRPr lang="en-IN"/>
        </a:p>
      </dgm:t>
    </dgm:pt>
    <dgm:pt modelId="{9B35C3F9-E4C7-4C06-BB74-C95CAF4A7241}">
      <dgm:prSet/>
      <dgm:spPr/>
      <dgm:t>
        <a:bodyPr/>
        <a:lstStyle/>
        <a:p>
          <a:r>
            <a:rPr lang="en-US"/>
            <a:t>Apache Directory Studio</a:t>
          </a:r>
          <a:endParaRPr lang="en-IN"/>
        </a:p>
      </dgm:t>
    </dgm:pt>
    <dgm:pt modelId="{79C261A6-80EB-4B1D-AE46-2456A5A9117F}" type="parTrans" cxnId="{8B17FD01-F784-48D9-AEC7-8C42416B8A54}">
      <dgm:prSet/>
      <dgm:spPr/>
      <dgm:t>
        <a:bodyPr/>
        <a:lstStyle/>
        <a:p>
          <a:endParaRPr lang="en-IN"/>
        </a:p>
      </dgm:t>
    </dgm:pt>
    <dgm:pt modelId="{F7AE166B-7E48-442C-B208-EEA7C22ED595}" type="sibTrans" cxnId="{8B17FD01-F784-48D9-AEC7-8C42416B8A54}">
      <dgm:prSet/>
      <dgm:spPr/>
      <dgm:t>
        <a:bodyPr/>
        <a:lstStyle/>
        <a:p>
          <a:endParaRPr lang="en-IN"/>
        </a:p>
      </dgm:t>
    </dgm:pt>
    <dgm:pt modelId="{E45F714E-6071-4A10-ACA1-40C46D054DD5}">
      <dgm:prSet/>
      <dgm:spPr/>
      <dgm:t>
        <a:bodyPr/>
        <a:lstStyle/>
        <a:p>
          <a:r>
            <a:rPr lang="en-US"/>
            <a:t>Glassfish Server</a:t>
          </a:r>
          <a:endParaRPr lang="en-IN"/>
        </a:p>
      </dgm:t>
    </dgm:pt>
    <dgm:pt modelId="{ED5313B4-C704-446B-8869-5B553EC96C95}" type="parTrans" cxnId="{71BC5BDA-B840-439A-B216-BB36B108868A}">
      <dgm:prSet/>
      <dgm:spPr/>
      <dgm:t>
        <a:bodyPr/>
        <a:lstStyle/>
        <a:p>
          <a:endParaRPr lang="en-IN"/>
        </a:p>
      </dgm:t>
    </dgm:pt>
    <dgm:pt modelId="{D8B23FA8-60D1-469C-A165-1D82B5870672}" type="sibTrans" cxnId="{71BC5BDA-B840-439A-B216-BB36B108868A}">
      <dgm:prSet/>
      <dgm:spPr/>
      <dgm:t>
        <a:bodyPr/>
        <a:lstStyle/>
        <a:p>
          <a:endParaRPr lang="en-IN"/>
        </a:p>
      </dgm:t>
    </dgm:pt>
    <dgm:pt modelId="{4D18330E-E10C-4667-85AE-84049D563981}">
      <dgm:prSet/>
      <dgm:spPr/>
      <dgm:t>
        <a:bodyPr/>
        <a:lstStyle/>
        <a:p>
          <a:r>
            <a:rPr lang="en-US" dirty="0"/>
            <a:t>JAVA</a:t>
          </a:r>
          <a:endParaRPr lang="en-IN" dirty="0"/>
        </a:p>
      </dgm:t>
    </dgm:pt>
    <dgm:pt modelId="{D383642F-5D4A-402A-BB29-378C44D07D94}" type="parTrans" cxnId="{A24FE571-F31F-4FB8-B9F3-10FDBF89349F}">
      <dgm:prSet/>
      <dgm:spPr/>
      <dgm:t>
        <a:bodyPr/>
        <a:lstStyle/>
        <a:p>
          <a:endParaRPr lang="en-IN"/>
        </a:p>
      </dgm:t>
    </dgm:pt>
    <dgm:pt modelId="{6D34F0BA-5FAA-463D-9B89-59CB7331CB73}" type="sibTrans" cxnId="{A24FE571-F31F-4FB8-B9F3-10FDBF89349F}">
      <dgm:prSet/>
      <dgm:spPr/>
      <dgm:t>
        <a:bodyPr/>
        <a:lstStyle/>
        <a:p>
          <a:endParaRPr lang="en-IN"/>
        </a:p>
      </dgm:t>
    </dgm:pt>
    <dgm:pt modelId="{AD3C56CD-AAD6-4186-B10C-D77D00E9FB86}">
      <dgm:prSet/>
      <dgm:spPr/>
      <dgm:t>
        <a:bodyPr/>
        <a:lstStyle/>
        <a:p>
          <a:r>
            <a:rPr lang="en-US"/>
            <a:t>NetBeans</a:t>
          </a:r>
          <a:endParaRPr lang="en-IN"/>
        </a:p>
      </dgm:t>
    </dgm:pt>
    <dgm:pt modelId="{B57A6EE6-A699-422D-B7DC-FA734CACE302}" type="parTrans" cxnId="{E567B4B0-4896-435A-A5C6-7433578E12A7}">
      <dgm:prSet/>
      <dgm:spPr/>
      <dgm:t>
        <a:bodyPr/>
        <a:lstStyle/>
        <a:p>
          <a:endParaRPr lang="en-IN"/>
        </a:p>
      </dgm:t>
    </dgm:pt>
    <dgm:pt modelId="{9F1AF674-9A9D-4E2B-B660-DB976218AE69}" type="sibTrans" cxnId="{E567B4B0-4896-435A-A5C6-7433578E12A7}">
      <dgm:prSet/>
      <dgm:spPr/>
      <dgm:t>
        <a:bodyPr/>
        <a:lstStyle/>
        <a:p>
          <a:endParaRPr lang="en-IN"/>
        </a:p>
      </dgm:t>
    </dgm:pt>
    <dgm:pt modelId="{A80BEE35-9FDB-418F-8D0B-E701E9999DFC}">
      <dgm:prSet/>
      <dgm:spPr/>
      <dgm:t>
        <a:bodyPr/>
        <a:lstStyle/>
        <a:p>
          <a:r>
            <a:rPr lang="en-US"/>
            <a:t>WEBSITE</a:t>
          </a:r>
          <a:endParaRPr lang="en-IN"/>
        </a:p>
      </dgm:t>
    </dgm:pt>
    <dgm:pt modelId="{3F718EA3-245D-4647-B4D4-F26E8B134E8F}" type="parTrans" cxnId="{5ED80DCF-244E-4857-9819-833D5FE82908}">
      <dgm:prSet/>
      <dgm:spPr/>
      <dgm:t>
        <a:bodyPr/>
        <a:lstStyle/>
        <a:p>
          <a:endParaRPr lang="en-IN"/>
        </a:p>
      </dgm:t>
    </dgm:pt>
    <dgm:pt modelId="{1A7BD2DE-334A-407D-A145-D56762C86A5E}" type="sibTrans" cxnId="{5ED80DCF-244E-4857-9819-833D5FE82908}">
      <dgm:prSet/>
      <dgm:spPr/>
      <dgm:t>
        <a:bodyPr/>
        <a:lstStyle/>
        <a:p>
          <a:endParaRPr lang="en-IN"/>
        </a:p>
      </dgm:t>
    </dgm:pt>
    <dgm:pt modelId="{91B35389-895A-457A-850B-666A71619851}">
      <dgm:prSet/>
      <dgm:spPr/>
      <dgm:t>
        <a:bodyPr/>
        <a:lstStyle/>
        <a:p>
          <a:r>
            <a:rPr lang="en-US" dirty="0"/>
            <a:t>HTML,CSS</a:t>
          </a:r>
          <a:endParaRPr lang="en-IN" dirty="0"/>
        </a:p>
      </dgm:t>
    </dgm:pt>
    <dgm:pt modelId="{B835C728-8508-4B0B-B92C-E00DAD7276E1}" type="parTrans" cxnId="{DA556698-B62D-4BA3-8CF2-771B0D25623C}">
      <dgm:prSet/>
      <dgm:spPr/>
      <dgm:t>
        <a:bodyPr/>
        <a:lstStyle/>
        <a:p>
          <a:endParaRPr lang="en-IN"/>
        </a:p>
      </dgm:t>
    </dgm:pt>
    <dgm:pt modelId="{96CDA70B-3881-4D53-B9AC-EFD5A24F1C93}" type="sibTrans" cxnId="{DA556698-B62D-4BA3-8CF2-771B0D25623C}">
      <dgm:prSet/>
      <dgm:spPr/>
      <dgm:t>
        <a:bodyPr/>
        <a:lstStyle/>
        <a:p>
          <a:endParaRPr lang="en-IN"/>
        </a:p>
      </dgm:t>
    </dgm:pt>
    <dgm:pt modelId="{015914F4-B676-45C1-980A-59A47EA282E6}">
      <dgm:prSet/>
      <dgm:spPr/>
      <dgm:t>
        <a:bodyPr/>
        <a:lstStyle/>
        <a:p>
          <a:r>
            <a:rPr lang="en-US" dirty="0"/>
            <a:t>ANDROID APPLICATION</a:t>
          </a:r>
          <a:endParaRPr lang="en-IN" dirty="0"/>
        </a:p>
      </dgm:t>
    </dgm:pt>
    <dgm:pt modelId="{F599FBAC-3176-4025-9F73-32C24B893FBE}" type="parTrans" cxnId="{2820448A-1B63-46EE-88CA-D5BD7CADEC26}">
      <dgm:prSet/>
      <dgm:spPr/>
      <dgm:t>
        <a:bodyPr/>
        <a:lstStyle/>
        <a:p>
          <a:endParaRPr lang="en-IN"/>
        </a:p>
      </dgm:t>
    </dgm:pt>
    <dgm:pt modelId="{62384832-561A-4BDD-AFDB-F48E28C9DA42}" type="sibTrans" cxnId="{2820448A-1B63-46EE-88CA-D5BD7CADEC26}">
      <dgm:prSet/>
      <dgm:spPr/>
      <dgm:t>
        <a:bodyPr/>
        <a:lstStyle/>
        <a:p>
          <a:endParaRPr lang="en-IN"/>
        </a:p>
      </dgm:t>
    </dgm:pt>
    <dgm:pt modelId="{454983D9-7DBD-4BAB-9DBE-5A9E0F9F8778}">
      <dgm:prSet/>
      <dgm:spPr/>
      <dgm:t>
        <a:bodyPr/>
        <a:lstStyle/>
        <a:p>
          <a:r>
            <a:rPr lang="en-US"/>
            <a:t>Android Studio</a:t>
          </a:r>
          <a:endParaRPr lang="en-IN"/>
        </a:p>
      </dgm:t>
    </dgm:pt>
    <dgm:pt modelId="{93D013A1-ACA3-4AEA-9573-E6A90E58587F}" type="parTrans" cxnId="{7BD0B333-C3B0-4C4E-BDBD-72B479525176}">
      <dgm:prSet/>
      <dgm:spPr/>
      <dgm:t>
        <a:bodyPr/>
        <a:lstStyle/>
        <a:p>
          <a:endParaRPr lang="en-IN"/>
        </a:p>
      </dgm:t>
    </dgm:pt>
    <dgm:pt modelId="{18CE3C92-C540-47A1-9F14-C83BCB0B1475}" type="sibTrans" cxnId="{7BD0B333-C3B0-4C4E-BDBD-72B479525176}">
      <dgm:prSet/>
      <dgm:spPr/>
      <dgm:t>
        <a:bodyPr/>
        <a:lstStyle/>
        <a:p>
          <a:endParaRPr lang="en-IN"/>
        </a:p>
      </dgm:t>
    </dgm:pt>
    <dgm:pt modelId="{A7802955-B137-4EFD-A0A8-225A6B579F7F}">
      <dgm:prSet/>
      <dgm:spPr/>
      <dgm:t>
        <a:bodyPr/>
        <a:lstStyle/>
        <a:p>
          <a:r>
            <a:rPr lang="en-US"/>
            <a:t>Nox Emulator</a:t>
          </a:r>
          <a:endParaRPr lang="en-IN"/>
        </a:p>
      </dgm:t>
    </dgm:pt>
    <dgm:pt modelId="{42DB8BF5-FDF4-4A0B-829A-386DEEC0D442}" type="parTrans" cxnId="{B084CF79-2ED9-4E6B-B1C7-D3A93DAA1A99}">
      <dgm:prSet/>
      <dgm:spPr/>
      <dgm:t>
        <a:bodyPr/>
        <a:lstStyle/>
        <a:p>
          <a:endParaRPr lang="en-IN"/>
        </a:p>
      </dgm:t>
    </dgm:pt>
    <dgm:pt modelId="{9042B370-24E8-4C0F-94B6-8D0F50CF08CF}" type="sibTrans" cxnId="{B084CF79-2ED9-4E6B-B1C7-D3A93DAA1A99}">
      <dgm:prSet/>
      <dgm:spPr/>
      <dgm:t>
        <a:bodyPr/>
        <a:lstStyle/>
        <a:p>
          <a:endParaRPr lang="en-IN"/>
        </a:p>
      </dgm:t>
    </dgm:pt>
    <dgm:pt modelId="{C9064776-1170-438F-AE9E-561B09CC7171}" type="pres">
      <dgm:prSet presAssocID="{575C5140-2F7C-423B-B027-9CC0F9783FCE}" presName="Name0" presStyleCnt="0">
        <dgm:presLayoutVars>
          <dgm:dir/>
          <dgm:animLvl val="lvl"/>
          <dgm:resizeHandles val="exact"/>
        </dgm:presLayoutVars>
      </dgm:prSet>
      <dgm:spPr/>
    </dgm:pt>
    <dgm:pt modelId="{994443A7-7A91-4F1B-A2DD-00D8CAEE87E0}" type="pres">
      <dgm:prSet presAssocID="{9A0CEECC-8D6E-43B1-9059-DF64B7414B5A}" presName="linNode" presStyleCnt="0"/>
      <dgm:spPr/>
    </dgm:pt>
    <dgm:pt modelId="{84BC8616-988B-430E-A043-82435D03F97B}" type="pres">
      <dgm:prSet presAssocID="{9A0CEECC-8D6E-43B1-9059-DF64B7414B5A}" presName="parentText" presStyleLbl="node1" presStyleIdx="0" presStyleCnt="10" custLinFactNeighborX="-77069" custLinFactNeighborY="-616">
        <dgm:presLayoutVars>
          <dgm:chMax val="1"/>
          <dgm:bulletEnabled val="1"/>
        </dgm:presLayoutVars>
      </dgm:prSet>
      <dgm:spPr/>
    </dgm:pt>
    <dgm:pt modelId="{234A26CD-79C9-45B3-8D90-25A4B783F3C3}" type="pres">
      <dgm:prSet presAssocID="{BDC1ACE9-15EB-45EC-926B-C0D509B00062}" presName="sp" presStyleCnt="0"/>
      <dgm:spPr/>
    </dgm:pt>
    <dgm:pt modelId="{F40C4C1A-B52F-4376-BE25-709871F89977}" type="pres">
      <dgm:prSet presAssocID="{9B35C3F9-E4C7-4C06-BB74-C95CAF4A7241}" presName="linNode" presStyleCnt="0"/>
      <dgm:spPr/>
    </dgm:pt>
    <dgm:pt modelId="{7CE06AFF-476D-4D21-BDB9-EEEDC3B64656}" type="pres">
      <dgm:prSet presAssocID="{9B35C3F9-E4C7-4C06-BB74-C95CAF4A7241}" presName="parentText" presStyleLbl="node1" presStyleIdx="1" presStyleCnt="10">
        <dgm:presLayoutVars>
          <dgm:chMax val="1"/>
          <dgm:bulletEnabled val="1"/>
        </dgm:presLayoutVars>
      </dgm:prSet>
      <dgm:spPr/>
    </dgm:pt>
    <dgm:pt modelId="{2CEDAC25-8F50-4785-A3A5-0207AABA9C68}" type="pres">
      <dgm:prSet presAssocID="{F7AE166B-7E48-442C-B208-EEA7C22ED595}" presName="sp" presStyleCnt="0"/>
      <dgm:spPr/>
    </dgm:pt>
    <dgm:pt modelId="{D507F667-E9F8-4C85-8E5C-4D385A0458FA}" type="pres">
      <dgm:prSet presAssocID="{E45F714E-6071-4A10-ACA1-40C46D054DD5}" presName="linNode" presStyleCnt="0"/>
      <dgm:spPr/>
    </dgm:pt>
    <dgm:pt modelId="{3A87AC77-D452-42E5-A3C2-B4A6ACB9C3B4}" type="pres">
      <dgm:prSet presAssocID="{E45F714E-6071-4A10-ACA1-40C46D054DD5}" presName="parentText" presStyleLbl="node1" presStyleIdx="2" presStyleCnt="10">
        <dgm:presLayoutVars>
          <dgm:chMax val="1"/>
          <dgm:bulletEnabled val="1"/>
        </dgm:presLayoutVars>
      </dgm:prSet>
      <dgm:spPr/>
    </dgm:pt>
    <dgm:pt modelId="{9FC07327-92AC-49C9-80A9-328AA352ED47}" type="pres">
      <dgm:prSet presAssocID="{D8B23FA8-60D1-469C-A165-1D82B5870672}" presName="sp" presStyleCnt="0"/>
      <dgm:spPr/>
    </dgm:pt>
    <dgm:pt modelId="{FEC9646C-DD84-4F87-B624-9C9425B54ABA}" type="pres">
      <dgm:prSet presAssocID="{4D18330E-E10C-4667-85AE-84049D563981}" presName="linNode" presStyleCnt="0"/>
      <dgm:spPr/>
    </dgm:pt>
    <dgm:pt modelId="{08814ECA-9F33-4F5C-A69E-6EA7A7423EA7}" type="pres">
      <dgm:prSet presAssocID="{4D18330E-E10C-4667-85AE-84049D563981}" presName="parentText" presStyleLbl="node1" presStyleIdx="3" presStyleCnt="10" custLinFactNeighborX="-77069" custLinFactNeighborY="-5621">
        <dgm:presLayoutVars>
          <dgm:chMax val="1"/>
          <dgm:bulletEnabled val="1"/>
        </dgm:presLayoutVars>
      </dgm:prSet>
      <dgm:spPr/>
    </dgm:pt>
    <dgm:pt modelId="{B224E2F8-EA2F-429C-982D-2AE4FD3D26EC}" type="pres">
      <dgm:prSet presAssocID="{6D34F0BA-5FAA-463D-9B89-59CB7331CB73}" presName="sp" presStyleCnt="0"/>
      <dgm:spPr/>
    </dgm:pt>
    <dgm:pt modelId="{E4172751-302D-4B30-87E2-9F4F7AC8C31E}" type="pres">
      <dgm:prSet presAssocID="{AD3C56CD-AAD6-4186-B10C-D77D00E9FB86}" presName="linNode" presStyleCnt="0"/>
      <dgm:spPr/>
    </dgm:pt>
    <dgm:pt modelId="{B4288803-C451-42E8-B550-3AA44A193608}" type="pres">
      <dgm:prSet presAssocID="{AD3C56CD-AAD6-4186-B10C-D77D00E9FB86}" presName="parentText" presStyleLbl="node1" presStyleIdx="4" presStyleCnt="10" custLinFactNeighborX="-236" custLinFactNeighborY="-5624">
        <dgm:presLayoutVars>
          <dgm:chMax val="1"/>
          <dgm:bulletEnabled val="1"/>
        </dgm:presLayoutVars>
      </dgm:prSet>
      <dgm:spPr/>
    </dgm:pt>
    <dgm:pt modelId="{C4E193F3-5C29-4BB7-8C0D-0A429EFFCD9D}" type="pres">
      <dgm:prSet presAssocID="{9F1AF674-9A9D-4E2B-B660-DB976218AE69}" presName="sp" presStyleCnt="0"/>
      <dgm:spPr/>
    </dgm:pt>
    <dgm:pt modelId="{EC7CD71E-B31E-4C40-B18F-07C1AF3948A5}" type="pres">
      <dgm:prSet presAssocID="{A80BEE35-9FDB-418F-8D0B-E701E9999DFC}" presName="linNode" presStyleCnt="0"/>
      <dgm:spPr/>
    </dgm:pt>
    <dgm:pt modelId="{9F0BAA52-0701-46CC-839F-928F9CF45F19}" type="pres">
      <dgm:prSet presAssocID="{A80BEE35-9FDB-418F-8D0B-E701E9999DFC}" presName="parentText" presStyleLbl="node1" presStyleIdx="5" presStyleCnt="10" custLinFactNeighborX="-77069" custLinFactNeighborY="-2500">
        <dgm:presLayoutVars>
          <dgm:chMax val="1"/>
          <dgm:bulletEnabled val="1"/>
        </dgm:presLayoutVars>
      </dgm:prSet>
      <dgm:spPr/>
    </dgm:pt>
    <dgm:pt modelId="{780A1146-1BA8-4342-A065-B1999E094986}" type="pres">
      <dgm:prSet presAssocID="{1A7BD2DE-334A-407D-A145-D56762C86A5E}" presName="sp" presStyleCnt="0"/>
      <dgm:spPr/>
    </dgm:pt>
    <dgm:pt modelId="{E8DE254D-B431-4527-B39F-2DEA9DBAEA3E}" type="pres">
      <dgm:prSet presAssocID="{91B35389-895A-457A-850B-666A71619851}" presName="linNode" presStyleCnt="0"/>
      <dgm:spPr/>
    </dgm:pt>
    <dgm:pt modelId="{D26E69EE-0BB4-4693-8169-6E1C521701CE}" type="pres">
      <dgm:prSet presAssocID="{91B35389-895A-457A-850B-666A71619851}" presName="parentText" presStyleLbl="node1" presStyleIdx="6" presStyleCnt="10" custLinFactNeighborX="2719" custLinFactNeighborY="-10626">
        <dgm:presLayoutVars>
          <dgm:chMax val="1"/>
          <dgm:bulletEnabled val="1"/>
        </dgm:presLayoutVars>
      </dgm:prSet>
      <dgm:spPr/>
    </dgm:pt>
    <dgm:pt modelId="{953C71FE-486A-4584-8345-706D3A344FC8}" type="pres">
      <dgm:prSet presAssocID="{96CDA70B-3881-4D53-B9AC-EFD5A24F1C93}" presName="sp" presStyleCnt="0"/>
      <dgm:spPr/>
    </dgm:pt>
    <dgm:pt modelId="{58383E75-230F-43C2-B207-472760C126A1}" type="pres">
      <dgm:prSet presAssocID="{015914F4-B676-45C1-980A-59A47EA282E6}" presName="linNode" presStyleCnt="0"/>
      <dgm:spPr/>
    </dgm:pt>
    <dgm:pt modelId="{3D266030-AC4C-44F5-A6E1-FB67B337865A}" type="pres">
      <dgm:prSet presAssocID="{015914F4-B676-45C1-980A-59A47EA282E6}" presName="parentText" presStyleLbl="node1" presStyleIdx="7" presStyleCnt="10" custLinFactNeighborX="-77069" custLinFactNeighborY="622">
        <dgm:presLayoutVars>
          <dgm:chMax val="1"/>
          <dgm:bulletEnabled val="1"/>
        </dgm:presLayoutVars>
      </dgm:prSet>
      <dgm:spPr/>
    </dgm:pt>
    <dgm:pt modelId="{C0F2723D-BE23-4C6D-BBAA-916ED574940F}" type="pres">
      <dgm:prSet presAssocID="{62384832-561A-4BDD-AFDB-F48E28C9DA42}" presName="sp" presStyleCnt="0"/>
      <dgm:spPr/>
    </dgm:pt>
    <dgm:pt modelId="{F4E4FCB3-6AF7-4BD0-A8C8-E797538ED259}" type="pres">
      <dgm:prSet presAssocID="{454983D9-7DBD-4BAB-9DBE-5A9E0F9F8778}" presName="linNode" presStyleCnt="0"/>
      <dgm:spPr/>
    </dgm:pt>
    <dgm:pt modelId="{C59C8E0F-AF09-412A-8E39-368ECE9F77B3}" type="pres">
      <dgm:prSet presAssocID="{454983D9-7DBD-4BAB-9DBE-5A9E0F9F8778}" presName="parentText" presStyleLbl="node1" presStyleIdx="8" presStyleCnt="10">
        <dgm:presLayoutVars>
          <dgm:chMax val="1"/>
          <dgm:bulletEnabled val="1"/>
        </dgm:presLayoutVars>
      </dgm:prSet>
      <dgm:spPr/>
    </dgm:pt>
    <dgm:pt modelId="{C59820E5-4467-41A0-8548-EA59B658A97B}" type="pres">
      <dgm:prSet presAssocID="{18CE3C92-C540-47A1-9F14-C83BCB0B1475}" presName="sp" presStyleCnt="0"/>
      <dgm:spPr/>
    </dgm:pt>
    <dgm:pt modelId="{89F932C0-7FCD-456F-B2EA-CEF23EBBB03B}" type="pres">
      <dgm:prSet presAssocID="{A7802955-B137-4EFD-A0A8-225A6B579F7F}" presName="linNode" presStyleCnt="0"/>
      <dgm:spPr/>
    </dgm:pt>
    <dgm:pt modelId="{86B8337D-0D5E-4A38-B538-11D1B7ADBFEF}" type="pres">
      <dgm:prSet presAssocID="{A7802955-B137-4EFD-A0A8-225A6B579F7F}" presName="parentText" presStyleLbl="node1" presStyleIdx="9" presStyleCnt="10">
        <dgm:presLayoutVars>
          <dgm:chMax val="1"/>
          <dgm:bulletEnabled val="1"/>
        </dgm:presLayoutVars>
      </dgm:prSet>
      <dgm:spPr/>
    </dgm:pt>
  </dgm:ptLst>
  <dgm:cxnLst>
    <dgm:cxn modelId="{8B17FD01-F784-48D9-AEC7-8C42416B8A54}" srcId="{575C5140-2F7C-423B-B027-9CC0F9783FCE}" destId="{9B35C3F9-E4C7-4C06-BB74-C95CAF4A7241}" srcOrd="1" destOrd="0" parTransId="{79C261A6-80EB-4B1D-AE46-2456A5A9117F}" sibTransId="{F7AE166B-7E48-442C-B208-EEA7C22ED595}"/>
    <dgm:cxn modelId="{26E5B011-8CA2-4ED7-AFB6-1D259EECAC32}" type="presOf" srcId="{91B35389-895A-457A-850B-666A71619851}" destId="{D26E69EE-0BB4-4693-8169-6E1C521701CE}" srcOrd="0" destOrd="0" presId="urn:microsoft.com/office/officeart/2005/8/layout/vList5"/>
    <dgm:cxn modelId="{A534B824-4E76-44A5-BC8C-8B2EE4336923}" type="presOf" srcId="{015914F4-B676-45C1-980A-59A47EA282E6}" destId="{3D266030-AC4C-44F5-A6E1-FB67B337865A}" srcOrd="0" destOrd="0" presId="urn:microsoft.com/office/officeart/2005/8/layout/vList5"/>
    <dgm:cxn modelId="{7BD0B333-C3B0-4C4E-BDBD-72B479525176}" srcId="{575C5140-2F7C-423B-B027-9CC0F9783FCE}" destId="{454983D9-7DBD-4BAB-9DBE-5A9E0F9F8778}" srcOrd="8" destOrd="0" parTransId="{93D013A1-ACA3-4AEA-9573-E6A90E58587F}" sibTransId="{18CE3C92-C540-47A1-9F14-C83BCB0B1475}"/>
    <dgm:cxn modelId="{7F4A0C39-B7B3-4B74-B6D4-36506631D84D}" type="presOf" srcId="{E45F714E-6071-4A10-ACA1-40C46D054DD5}" destId="{3A87AC77-D452-42E5-A3C2-B4A6ACB9C3B4}" srcOrd="0" destOrd="0" presId="urn:microsoft.com/office/officeart/2005/8/layout/vList5"/>
    <dgm:cxn modelId="{2559994C-0C98-4AE3-8084-6E4764A61ABD}" type="presOf" srcId="{575C5140-2F7C-423B-B027-9CC0F9783FCE}" destId="{C9064776-1170-438F-AE9E-561B09CC7171}" srcOrd="0" destOrd="0" presId="urn:microsoft.com/office/officeart/2005/8/layout/vList5"/>
    <dgm:cxn modelId="{F808496E-081C-406C-BE55-6395EE0BCCA1}" type="presOf" srcId="{AD3C56CD-AAD6-4186-B10C-D77D00E9FB86}" destId="{B4288803-C451-42E8-B550-3AA44A193608}" srcOrd="0" destOrd="0" presId="urn:microsoft.com/office/officeart/2005/8/layout/vList5"/>
    <dgm:cxn modelId="{1A854550-2E79-465D-9319-6C5E55AB5A59}" srcId="{575C5140-2F7C-423B-B027-9CC0F9783FCE}" destId="{9A0CEECC-8D6E-43B1-9059-DF64B7414B5A}" srcOrd="0" destOrd="0" parTransId="{32481A33-D6E7-46F3-A821-0A7511972B09}" sibTransId="{BDC1ACE9-15EB-45EC-926B-C0D509B00062}"/>
    <dgm:cxn modelId="{A24FE571-F31F-4FB8-B9F3-10FDBF89349F}" srcId="{575C5140-2F7C-423B-B027-9CC0F9783FCE}" destId="{4D18330E-E10C-4667-85AE-84049D563981}" srcOrd="3" destOrd="0" parTransId="{D383642F-5D4A-402A-BB29-378C44D07D94}" sibTransId="{6D34F0BA-5FAA-463D-9B89-59CB7331CB73}"/>
    <dgm:cxn modelId="{B084CF79-2ED9-4E6B-B1C7-D3A93DAA1A99}" srcId="{575C5140-2F7C-423B-B027-9CC0F9783FCE}" destId="{A7802955-B137-4EFD-A0A8-225A6B579F7F}" srcOrd="9" destOrd="0" parTransId="{42DB8BF5-FDF4-4A0B-829A-386DEEC0D442}" sibTransId="{9042B370-24E8-4C0F-94B6-8D0F50CF08CF}"/>
    <dgm:cxn modelId="{7D202A80-3243-4E31-98D2-5CEE8BC6D33B}" type="presOf" srcId="{9A0CEECC-8D6E-43B1-9059-DF64B7414B5A}" destId="{84BC8616-988B-430E-A043-82435D03F97B}" srcOrd="0" destOrd="0" presId="urn:microsoft.com/office/officeart/2005/8/layout/vList5"/>
    <dgm:cxn modelId="{2820448A-1B63-46EE-88CA-D5BD7CADEC26}" srcId="{575C5140-2F7C-423B-B027-9CC0F9783FCE}" destId="{015914F4-B676-45C1-980A-59A47EA282E6}" srcOrd="7" destOrd="0" parTransId="{F599FBAC-3176-4025-9F73-32C24B893FBE}" sibTransId="{62384832-561A-4BDD-AFDB-F48E28C9DA42}"/>
    <dgm:cxn modelId="{DA556698-B62D-4BA3-8CF2-771B0D25623C}" srcId="{575C5140-2F7C-423B-B027-9CC0F9783FCE}" destId="{91B35389-895A-457A-850B-666A71619851}" srcOrd="6" destOrd="0" parTransId="{B835C728-8508-4B0B-B92C-E00DAD7276E1}" sibTransId="{96CDA70B-3881-4D53-B9AC-EFD5A24F1C93}"/>
    <dgm:cxn modelId="{60AC08AA-A6D7-4327-B2F8-DB258E4801F3}" type="presOf" srcId="{9B35C3F9-E4C7-4C06-BB74-C95CAF4A7241}" destId="{7CE06AFF-476D-4D21-BDB9-EEEDC3B64656}" srcOrd="0" destOrd="0" presId="urn:microsoft.com/office/officeart/2005/8/layout/vList5"/>
    <dgm:cxn modelId="{E567B4B0-4896-435A-A5C6-7433578E12A7}" srcId="{575C5140-2F7C-423B-B027-9CC0F9783FCE}" destId="{AD3C56CD-AAD6-4186-B10C-D77D00E9FB86}" srcOrd="4" destOrd="0" parTransId="{B57A6EE6-A699-422D-B7DC-FA734CACE302}" sibTransId="{9F1AF674-9A9D-4E2B-B660-DB976218AE69}"/>
    <dgm:cxn modelId="{48EE68BC-D0C3-45CD-A757-7F50E0468176}" type="presOf" srcId="{4D18330E-E10C-4667-85AE-84049D563981}" destId="{08814ECA-9F33-4F5C-A69E-6EA7A7423EA7}" srcOrd="0" destOrd="0" presId="urn:microsoft.com/office/officeart/2005/8/layout/vList5"/>
    <dgm:cxn modelId="{81E8F1C6-0AAA-431F-9FAD-FF91992D4075}" type="presOf" srcId="{A7802955-B137-4EFD-A0A8-225A6B579F7F}" destId="{86B8337D-0D5E-4A38-B538-11D1B7ADBFEF}" srcOrd="0" destOrd="0" presId="urn:microsoft.com/office/officeart/2005/8/layout/vList5"/>
    <dgm:cxn modelId="{45632CC8-B393-4C79-95D8-6AF3643A734A}" type="presOf" srcId="{A80BEE35-9FDB-418F-8D0B-E701E9999DFC}" destId="{9F0BAA52-0701-46CC-839F-928F9CF45F19}" srcOrd="0" destOrd="0" presId="urn:microsoft.com/office/officeart/2005/8/layout/vList5"/>
    <dgm:cxn modelId="{5ED80DCF-244E-4857-9819-833D5FE82908}" srcId="{575C5140-2F7C-423B-B027-9CC0F9783FCE}" destId="{A80BEE35-9FDB-418F-8D0B-E701E9999DFC}" srcOrd="5" destOrd="0" parTransId="{3F718EA3-245D-4647-B4D4-F26E8B134E8F}" sibTransId="{1A7BD2DE-334A-407D-A145-D56762C86A5E}"/>
    <dgm:cxn modelId="{71BC5BDA-B840-439A-B216-BB36B108868A}" srcId="{575C5140-2F7C-423B-B027-9CC0F9783FCE}" destId="{E45F714E-6071-4A10-ACA1-40C46D054DD5}" srcOrd="2" destOrd="0" parTransId="{ED5313B4-C704-446B-8869-5B553EC96C95}" sibTransId="{D8B23FA8-60D1-469C-A165-1D82B5870672}"/>
    <dgm:cxn modelId="{638602E9-8E60-49B9-8E2A-1E8B4A9ABE04}" type="presOf" srcId="{454983D9-7DBD-4BAB-9DBE-5A9E0F9F8778}" destId="{C59C8E0F-AF09-412A-8E39-368ECE9F77B3}" srcOrd="0" destOrd="0" presId="urn:microsoft.com/office/officeart/2005/8/layout/vList5"/>
    <dgm:cxn modelId="{7F848897-C1BF-4AA8-97BF-505BE0D548CE}" type="presParOf" srcId="{C9064776-1170-438F-AE9E-561B09CC7171}" destId="{994443A7-7A91-4F1B-A2DD-00D8CAEE87E0}" srcOrd="0" destOrd="0" presId="urn:microsoft.com/office/officeart/2005/8/layout/vList5"/>
    <dgm:cxn modelId="{6DF7DF47-E4FA-4F8B-B40E-9766CCBBD488}" type="presParOf" srcId="{994443A7-7A91-4F1B-A2DD-00D8CAEE87E0}" destId="{84BC8616-988B-430E-A043-82435D03F97B}" srcOrd="0" destOrd="0" presId="urn:microsoft.com/office/officeart/2005/8/layout/vList5"/>
    <dgm:cxn modelId="{345A6138-3FCB-492B-9A00-258E5235BC44}" type="presParOf" srcId="{C9064776-1170-438F-AE9E-561B09CC7171}" destId="{234A26CD-79C9-45B3-8D90-25A4B783F3C3}" srcOrd="1" destOrd="0" presId="urn:microsoft.com/office/officeart/2005/8/layout/vList5"/>
    <dgm:cxn modelId="{C59EB0D6-DD89-44D8-B1AE-29CE527BC3FC}" type="presParOf" srcId="{C9064776-1170-438F-AE9E-561B09CC7171}" destId="{F40C4C1A-B52F-4376-BE25-709871F89977}" srcOrd="2" destOrd="0" presId="urn:microsoft.com/office/officeart/2005/8/layout/vList5"/>
    <dgm:cxn modelId="{12B676D1-2D39-4A01-B252-F653AB300DDD}" type="presParOf" srcId="{F40C4C1A-B52F-4376-BE25-709871F89977}" destId="{7CE06AFF-476D-4D21-BDB9-EEEDC3B64656}" srcOrd="0" destOrd="0" presId="urn:microsoft.com/office/officeart/2005/8/layout/vList5"/>
    <dgm:cxn modelId="{EB07D7E5-19ED-4257-A7FD-E3DB344FCF23}" type="presParOf" srcId="{C9064776-1170-438F-AE9E-561B09CC7171}" destId="{2CEDAC25-8F50-4785-A3A5-0207AABA9C68}" srcOrd="3" destOrd="0" presId="urn:microsoft.com/office/officeart/2005/8/layout/vList5"/>
    <dgm:cxn modelId="{74ABCBEC-8A4F-4CD2-901A-DF327876BF38}" type="presParOf" srcId="{C9064776-1170-438F-AE9E-561B09CC7171}" destId="{D507F667-E9F8-4C85-8E5C-4D385A0458FA}" srcOrd="4" destOrd="0" presId="urn:microsoft.com/office/officeart/2005/8/layout/vList5"/>
    <dgm:cxn modelId="{FAB037E2-9E8C-4F4C-A9F5-982F1DB4A231}" type="presParOf" srcId="{D507F667-E9F8-4C85-8E5C-4D385A0458FA}" destId="{3A87AC77-D452-42E5-A3C2-B4A6ACB9C3B4}" srcOrd="0" destOrd="0" presId="urn:microsoft.com/office/officeart/2005/8/layout/vList5"/>
    <dgm:cxn modelId="{586FB7E5-64AB-4B54-BA52-4777C4C38BC8}" type="presParOf" srcId="{C9064776-1170-438F-AE9E-561B09CC7171}" destId="{9FC07327-92AC-49C9-80A9-328AA352ED47}" srcOrd="5" destOrd="0" presId="urn:microsoft.com/office/officeart/2005/8/layout/vList5"/>
    <dgm:cxn modelId="{01A0B769-C3FB-4ED5-AEF8-DF179ADBAFE2}" type="presParOf" srcId="{C9064776-1170-438F-AE9E-561B09CC7171}" destId="{FEC9646C-DD84-4F87-B624-9C9425B54ABA}" srcOrd="6" destOrd="0" presId="urn:microsoft.com/office/officeart/2005/8/layout/vList5"/>
    <dgm:cxn modelId="{81434BE9-6123-4F00-B51B-D892F892995A}" type="presParOf" srcId="{FEC9646C-DD84-4F87-B624-9C9425B54ABA}" destId="{08814ECA-9F33-4F5C-A69E-6EA7A7423EA7}" srcOrd="0" destOrd="0" presId="urn:microsoft.com/office/officeart/2005/8/layout/vList5"/>
    <dgm:cxn modelId="{2ECC3493-6545-4178-8D54-D35681356613}" type="presParOf" srcId="{C9064776-1170-438F-AE9E-561B09CC7171}" destId="{B224E2F8-EA2F-429C-982D-2AE4FD3D26EC}" srcOrd="7" destOrd="0" presId="urn:microsoft.com/office/officeart/2005/8/layout/vList5"/>
    <dgm:cxn modelId="{E57F1AE1-31DF-4FBA-A5BD-2939CF3ECDB3}" type="presParOf" srcId="{C9064776-1170-438F-AE9E-561B09CC7171}" destId="{E4172751-302D-4B30-87E2-9F4F7AC8C31E}" srcOrd="8" destOrd="0" presId="urn:microsoft.com/office/officeart/2005/8/layout/vList5"/>
    <dgm:cxn modelId="{B63EC1B9-9F20-4092-A652-7AD6CB915791}" type="presParOf" srcId="{E4172751-302D-4B30-87E2-9F4F7AC8C31E}" destId="{B4288803-C451-42E8-B550-3AA44A193608}" srcOrd="0" destOrd="0" presId="urn:microsoft.com/office/officeart/2005/8/layout/vList5"/>
    <dgm:cxn modelId="{A45F57E4-C5FC-4F88-97FA-79DB5D7CA981}" type="presParOf" srcId="{C9064776-1170-438F-AE9E-561B09CC7171}" destId="{C4E193F3-5C29-4BB7-8C0D-0A429EFFCD9D}" srcOrd="9" destOrd="0" presId="urn:microsoft.com/office/officeart/2005/8/layout/vList5"/>
    <dgm:cxn modelId="{27DDCF8E-6452-49B9-AA20-AB6EDFC61B15}" type="presParOf" srcId="{C9064776-1170-438F-AE9E-561B09CC7171}" destId="{EC7CD71E-B31E-4C40-B18F-07C1AF3948A5}" srcOrd="10" destOrd="0" presId="urn:microsoft.com/office/officeart/2005/8/layout/vList5"/>
    <dgm:cxn modelId="{CE10B5E3-D9FB-419B-87B0-57E5FA4B624D}" type="presParOf" srcId="{EC7CD71E-B31E-4C40-B18F-07C1AF3948A5}" destId="{9F0BAA52-0701-46CC-839F-928F9CF45F19}" srcOrd="0" destOrd="0" presId="urn:microsoft.com/office/officeart/2005/8/layout/vList5"/>
    <dgm:cxn modelId="{F48BCFCF-8B0B-48AD-A79E-7F67FABC9099}" type="presParOf" srcId="{C9064776-1170-438F-AE9E-561B09CC7171}" destId="{780A1146-1BA8-4342-A065-B1999E094986}" srcOrd="11" destOrd="0" presId="urn:microsoft.com/office/officeart/2005/8/layout/vList5"/>
    <dgm:cxn modelId="{79393B98-383C-4068-B240-0BEFA2C9A94F}" type="presParOf" srcId="{C9064776-1170-438F-AE9E-561B09CC7171}" destId="{E8DE254D-B431-4527-B39F-2DEA9DBAEA3E}" srcOrd="12" destOrd="0" presId="urn:microsoft.com/office/officeart/2005/8/layout/vList5"/>
    <dgm:cxn modelId="{EB2290A9-5DA1-46AF-A787-2033F9C01802}" type="presParOf" srcId="{E8DE254D-B431-4527-B39F-2DEA9DBAEA3E}" destId="{D26E69EE-0BB4-4693-8169-6E1C521701CE}" srcOrd="0" destOrd="0" presId="urn:microsoft.com/office/officeart/2005/8/layout/vList5"/>
    <dgm:cxn modelId="{196D9AFF-A48F-42DF-89BA-5B69A2673D7E}" type="presParOf" srcId="{C9064776-1170-438F-AE9E-561B09CC7171}" destId="{953C71FE-486A-4584-8345-706D3A344FC8}" srcOrd="13" destOrd="0" presId="urn:microsoft.com/office/officeart/2005/8/layout/vList5"/>
    <dgm:cxn modelId="{2939B411-203C-4DB8-ABF4-D6D319C00E0C}" type="presParOf" srcId="{C9064776-1170-438F-AE9E-561B09CC7171}" destId="{58383E75-230F-43C2-B207-472760C126A1}" srcOrd="14" destOrd="0" presId="urn:microsoft.com/office/officeart/2005/8/layout/vList5"/>
    <dgm:cxn modelId="{3937503E-4F94-41BB-B858-E2A08B9F8119}" type="presParOf" srcId="{58383E75-230F-43C2-B207-472760C126A1}" destId="{3D266030-AC4C-44F5-A6E1-FB67B337865A}" srcOrd="0" destOrd="0" presId="urn:microsoft.com/office/officeart/2005/8/layout/vList5"/>
    <dgm:cxn modelId="{B2A1E08C-5CF5-4D94-B108-12D66717C311}" type="presParOf" srcId="{C9064776-1170-438F-AE9E-561B09CC7171}" destId="{C0F2723D-BE23-4C6D-BBAA-916ED574940F}" srcOrd="15" destOrd="0" presId="urn:microsoft.com/office/officeart/2005/8/layout/vList5"/>
    <dgm:cxn modelId="{C7D6C4E5-192F-481F-B303-3AE764398BE4}" type="presParOf" srcId="{C9064776-1170-438F-AE9E-561B09CC7171}" destId="{F4E4FCB3-6AF7-4BD0-A8C8-E797538ED259}" srcOrd="16" destOrd="0" presId="urn:microsoft.com/office/officeart/2005/8/layout/vList5"/>
    <dgm:cxn modelId="{2EE263BA-5036-4898-8FC2-60467AF21758}" type="presParOf" srcId="{F4E4FCB3-6AF7-4BD0-A8C8-E797538ED259}" destId="{C59C8E0F-AF09-412A-8E39-368ECE9F77B3}" srcOrd="0" destOrd="0" presId="urn:microsoft.com/office/officeart/2005/8/layout/vList5"/>
    <dgm:cxn modelId="{E859F081-C4E8-4E7D-A15A-8F8CCC2B9D21}" type="presParOf" srcId="{C9064776-1170-438F-AE9E-561B09CC7171}" destId="{C59820E5-4467-41A0-8548-EA59B658A97B}" srcOrd="17" destOrd="0" presId="urn:microsoft.com/office/officeart/2005/8/layout/vList5"/>
    <dgm:cxn modelId="{4361B5E7-C804-403D-81BC-7CF72086C6AF}" type="presParOf" srcId="{C9064776-1170-438F-AE9E-561B09CC7171}" destId="{89F932C0-7FCD-456F-B2EA-CEF23EBBB03B}" srcOrd="18" destOrd="0" presId="urn:microsoft.com/office/officeart/2005/8/layout/vList5"/>
    <dgm:cxn modelId="{5957F07F-98A1-42C3-8812-93133018930A}" type="presParOf" srcId="{89F932C0-7FCD-456F-B2EA-CEF23EBBB03B}" destId="{86B8337D-0D5E-4A38-B538-11D1B7ADBFE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BC8616-988B-430E-A043-82435D03F97B}">
      <dsp:nvSpPr>
        <dsp:cNvPr id="0" name=""/>
        <dsp:cNvSpPr/>
      </dsp:nvSpPr>
      <dsp:spPr>
        <a:xfrm>
          <a:off x="304788" y="0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LDAP SERVER</a:t>
          </a:r>
          <a:endParaRPr lang="en-IN" sz="1900" kern="1200" dirty="0"/>
        </a:p>
      </dsp:txBody>
      <dsp:txXfrm>
        <a:off x="323987" y="19199"/>
        <a:ext cx="2540210" cy="354898"/>
      </dsp:txXfrm>
    </dsp:sp>
    <dsp:sp modelId="{7CE06AFF-476D-4D21-BDB9-EEEDC3B64656}">
      <dsp:nvSpPr>
        <dsp:cNvPr id="0" name=""/>
        <dsp:cNvSpPr/>
      </dsp:nvSpPr>
      <dsp:spPr>
        <a:xfrm>
          <a:off x="2292095" y="415385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Apache Directory Studio</a:t>
          </a:r>
          <a:endParaRPr lang="en-IN" sz="1900" kern="1200"/>
        </a:p>
      </dsp:txBody>
      <dsp:txXfrm>
        <a:off x="2311294" y="434584"/>
        <a:ext cx="2540210" cy="354898"/>
      </dsp:txXfrm>
    </dsp:sp>
    <dsp:sp modelId="{3A87AC77-D452-42E5-A3C2-B4A6ACB9C3B4}">
      <dsp:nvSpPr>
        <dsp:cNvPr id="0" name=""/>
        <dsp:cNvSpPr/>
      </dsp:nvSpPr>
      <dsp:spPr>
        <a:xfrm>
          <a:off x="2292095" y="828346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Glassfish Server</a:t>
          </a:r>
          <a:endParaRPr lang="en-IN" sz="1900" kern="1200"/>
        </a:p>
      </dsp:txBody>
      <dsp:txXfrm>
        <a:off x="2311294" y="847545"/>
        <a:ext cx="2540210" cy="354898"/>
      </dsp:txXfrm>
    </dsp:sp>
    <dsp:sp modelId="{08814ECA-9F33-4F5C-A69E-6EA7A7423EA7}">
      <dsp:nvSpPr>
        <dsp:cNvPr id="0" name=""/>
        <dsp:cNvSpPr/>
      </dsp:nvSpPr>
      <dsp:spPr>
        <a:xfrm>
          <a:off x="304788" y="1219201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JAVA</a:t>
          </a:r>
          <a:endParaRPr lang="en-IN" sz="1900" kern="1200" dirty="0"/>
        </a:p>
      </dsp:txBody>
      <dsp:txXfrm>
        <a:off x="323987" y="1238400"/>
        <a:ext cx="2540210" cy="354898"/>
      </dsp:txXfrm>
    </dsp:sp>
    <dsp:sp modelId="{B4288803-C451-42E8-B550-3AA44A193608}">
      <dsp:nvSpPr>
        <dsp:cNvPr id="0" name=""/>
        <dsp:cNvSpPr/>
      </dsp:nvSpPr>
      <dsp:spPr>
        <a:xfrm>
          <a:off x="2286010" y="1632151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NetBeans</a:t>
          </a:r>
          <a:endParaRPr lang="en-IN" sz="1900" kern="1200"/>
        </a:p>
      </dsp:txBody>
      <dsp:txXfrm>
        <a:off x="2305209" y="1651350"/>
        <a:ext cx="2540210" cy="354898"/>
      </dsp:txXfrm>
    </dsp:sp>
    <dsp:sp modelId="{9F0BAA52-0701-46CC-839F-928F9CF45F19}">
      <dsp:nvSpPr>
        <dsp:cNvPr id="0" name=""/>
        <dsp:cNvSpPr/>
      </dsp:nvSpPr>
      <dsp:spPr>
        <a:xfrm>
          <a:off x="304788" y="2057399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WEBSITE</a:t>
          </a:r>
          <a:endParaRPr lang="en-IN" sz="1900" kern="1200"/>
        </a:p>
      </dsp:txBody>
      <dsp:txXfrm>
        <a:off x="323987" y="2076598"/>
        <a:ext cx="2540210" cy="354898"/>
      </dsp:txXfrm>
    </dsp:sp>
    <dsp:sp modelId="{D26E69EE-0BB4-4693-8169-6E1C521701CE}">
      <dsp:nvSpPr>
        <dsp:cNvPr id="0" name=""/>
        <dsp:cNvSpPr/>
      </dsp:nvSpPr>
      <dsp:spPr>
        <a:xfrm>
          <a:off x="2362208" y="2438401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HTML,CSS</a:t>
          </a:r>
          <a:endParaRPr lang="en-IN" sz="1900" kern="1200" dirty="0"/>
        </a:p>
      </dsp:txBody>
      <dsp:txXfrm>
        <a:off x="2381407" y="2457600"/>
        <a:ext cx="2540210" cy="354898"/>
      </dsp:txXfrm>
    </dsp:sp>
    <dsp:sp modelId="{3D266030-AC4C-44F5-A6E1-FB67B337865A}">
      <dsp:nvSpPr>
        <dsp:cNvPr id="0" name=""/>
        <dsp:cNvSpPr/>
      </dsp:nvSpPr>
      <dsp:spPr>
        <a:xfrm>
          <a:off x="304788" y="2895601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ANDROID APPLICATION</a:t>
          </a:r>
          <a:endParaRPr lang="en-IN" sz="1900" kern="1200" dirty="0"/>
        </a:p>
      </dsp:txBody>
      <dsp:txXfrm>
        <a:off x="323987" y="2914800"/>
        <a:ext cx="2540210" cy="354898"/>
      </dsp:txXfrm>
    </dsp:sp>
    <dsp:sp modelId="{C59C8E0F-AF09-412A-8E39-368ECE9F77B3}">
      <dsp:nvSpPr>
        <dsp:cNvPr id="0" name=""/>
        <dsp:cNvSpPr/>
      </dsp:nvSpPr>
      <dsp:spPr>
        <a:xfrm>
          <a:off x="2292095" y="3306116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Android Studio</a:t>
          </a:r>
          <a:endParaRPr lang="en-IN" sz="1900" kern="1200"/>
        </a:p>
      </dsp:txBody>
      <dsp:txXfrm>
        <a:off x="2311294" y="3325315"/>
        <a:ext cx="2540210" cy="354898"/>
      </dsp:txXfrm>
    </dsp:sp>
    <dsp:sp modelId="{86B8337D-0D5E-4A38-B538-11D1B7ADBFEF}">
      <dsp:nvSpPr>
        <dsp:cNvPr id="0" name=""/>
        <dsp:cNvSpPr/>
      </dsp:nvSpPr>
      <dsp:spPr>
        <a:xfrm>
          <a:off x="2292095" y="3719078"/>
          <a:ext cx="2578608" cy="39329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Nox Emulator</a:t>
          </a:r>
          <a:endParaRPr lang="en-IN" sz="1900" kern="1200"/>
        </a:p>
      </dsp:txBody>
      <dsp:txXfrm>
        <a:off x="2311294" y="3738277"/>
        <a:ext cx="2540210" cy="354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072383" y="170687"/>
            <a:ext cx="2999232" cy="19936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26867" y="2654554"/>
            <a:ext cx="3890264" cy="6654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FFFAEF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88289" y="1217526"/>
            <a:ext cx="8167420" cy="1918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4/10/2020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05560" y="2541523"/>
            <a:ext cx="6532245" cy="1949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30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Department </a:t>
            </a:r>
            <a:r>
              <a:rPr sz="3000" b="1" dirty="0">
                <a:solidFill>
                  <a:srgbClr val="FFFAEF"/>
                </a:solidFill>
                <a:latin typeface="Times New Roman"/>
                <a:cs typeface="Times New Roman"/>
              </a:rPr>
              <a:t>of </a:t>
            </a:r>
            <a:r>
              <a:rPr sz="30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sz="3000" b="1" spc="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3000" b="1" dirty="0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3000">
              <a:latin typeface="Times New Roman"/>
              <a:cs typeface="Times New Roman"/>
            </a:endParaRPr>
          </a:p>
          <a:p>
            <a:pPr marL="12700" marR="5080" indent="1170305">
              <a:lnSpc>
                <a:spcPct val="100000"/>
              </a:lnSpc>
              <a:spcBef>
                <a:spcPts val="25"/>
              </a:spcBef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A.P. 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Shah Institute of Technology  G.B.Road,Kasarvadavli,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Thane(W),</a:t>
            </a:r>
            <a:r>
              <a:rPr sz="2400" spc="-5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Mumbai-400615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UNIVERSITY OF</a:t>
            </a:r>
            <a:r>
              <a:rPr sz="2400" spc="2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MUMBAI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spc="-5" dirty="0">
                <a:solidFill>
                  <a:srgbClr val="FFFAEF"/>
                </a:solidFill>
                <a:latin typeface="Times New Roman"/>
                <a:cs typeface="Times New Roman"/>
              </a:rPr>
              <a:t>Academic Year</a:t>
            </a:r>
            <a:r>
              <a:rPr sz="2400" dirty="0">
                <a:solidFill>
                  <a:srgbClr val="FFFAEF"/>
                </a:solidFill>
                <a:latin typeface="Times New Roman"/>
                <a:cs typeface="Times New Roman"/>
              </a:rPr>
              <a:t> 2019-2020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633349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1.7 </a:t>
            </a:r>
            <a:r>
              <a:rPr sz="3000" spc="-5" dirty="0">
                <a:solidFill>
                  <a:srgbClr val="000000"/>
                </a:solidFill>
              </a:rPr>
              <a:t>Benefits </a:t>
            </a:r>
            <a:r>
              <a:rPr sz="3000" dirty="0">
                <a:solidFill>
                  <a:srgbClr val="000000"/>
                </a:solidFill>
              </a:rPr>
              <a:t>for environment &amp;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Society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8169909" cy="223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95"/>
              </a:spcBef>
              <a:buFont typeface="Times New Roman"/>
              <a:buChar char="●"/>
              <a:tabLst>
                <a:tab pos="419100" algn="l"/>
                <a:tab pos="419734" algn="l"/>
              </a:tabLst>
            </a:pPr>
            <a:r>
              <a:rPr dirty="0"/>
              <a:t>	</a:t>
            </a:r>
            <a:r>
              <a:rPr sz="1800" spc="40" dirty="0">
                <a:latin typeface="Arial"/>
                <a:cs typeface="Arial"/>
              </a:rPr>
              <a:t>By </a:t>
            </a:r>
            <a:r>
              <a:rPr sz="1800" spc="-35" dirty="0">
                <a:latin typeface="Arial"/>
                <a:cs typeface="Arial"/>
              </a:rPr>
              <a:t>increasing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65" dirty="0">
                <a:latin typeface="Arial"/>
                <a:cs typeface="Arial"/>
              </a:rPr>
              <a:t>users </a:t>
            </a:r>
            <a:r>
              <a:rPr sz="1800" spc="-15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5" dirty="0">
                <a:latin typeface="Arial"/>
                <a:cs typeface="Arial"/>
              </a:rPr>
              <a:t>distributed </a:t>
            </a:r>
            <a:r>
              <a:rPr sz="1800" spc="-65" dirty="0">
                <a:latin typeface="Arial"/>
                <a:cs typeface="Arial"/>
              </a:rPr>
              <a:t>systems </a:t>
            </a:r>
            <a:r>
              <a:rPr sz="1800" spc="25" dirty="0">
                <a:latin typeface="Arial"/>
                <a:cs typeface="Arial"/>
              </a:rPr>
              <a:t>that </a:t>
            </a:r>
            <a:r>
              <a:rPr sz="1800" spc="-50" dirty="0">
                <a:latin typeface="Arial"/>
                <a:cs typeface="Arial"/>
              </a:rPr>
              <a:t>should </a:t>
            </a:r>
            <a:r>
              <a:rPr sz="1800" spc="-25" dirty="0">
                <a:latin typeface="Arial"/>
                <a:cs typeface="Arial"/>
              </a:rPr>
              <a:t>often </a:t>
            </a:r>
            <a:r>
              <a:rPr sz="1800" spc="-130" dirty="0">
                <a:latin typeface="Arial"/>
                <a:cs typeface="Arial"/>
              </a:rPr>
              <a:t>access </a:t>
            </a:r>
            <a:r>
              <a:rPr sz="1800" spc="5" dirty="0">
                <a:latin typeface="Arial"/>
                <a:cs typeface="Arial"/>
              </a:rPr>
              <a:t>to  </a:t>
            </a:r>
            <a:r>
              <a:rPr sz="1800" spc="-50" dirty="0">
                <a:latin typeface="Arial"/>
                <a:cs typeface="Arial"/>
              </a:rPr>
              <a:t>remote </a:t>
            </a:r>
            <a:r>
              <a:rPr sz="1800" spc="-55" dirty="0">
                <a:latin typeface="Arial"/>
                <a:cs typeface="Arial"/>
              </a:rPr>
              <a:t>resource, </a:t>
            </a:r>
            <a:r>
              <a:rPr sz="1800" spc="-65" dirty="0">
                <a:latin typeface="Arial"/>
                <a:cs typeface="Arial"/>
              </a:rPr>
              <a:t>di</a:t>
            </a:r>
            <a:r>
              <a:rPr sz="1800" spc="-65" dirty="0">
                <a:latin typeface="Times New Roman"/>
                <a:cs typeface="Times New Roman"/>
              </a:rPr>
              <a:t>ﬀ</a:t>
            </a:r>
            <a:r>
              <a:rPr sz="1800" spc="-65" dirty="0">
                <a:latin typeface="Arial"/>
                <a:cs typeface="Arial"/>
              </a:rPr>
              <a:t>erent </a:t>
            </a:r>
            <a:r>
              <a:rPr sz="1800" spc="-20" dirty="0">
                <a:latin typeface="Arial"/>
                <a:cs typeface="Arial"/>
              </a:rPr>
              <a:t>authentication </a:t>
            </a:r>
            <a:r>
              <a:rPr sz="1800" spc="-60" dirty="0">
                <a:latin typeface="Arial"/>
                <a:cs typeface="Arial"/>
              </a:rPr>
              <a:t>techniques </a:t>
            </a:r>
            <a:r>
              <a:rPr sz="1800" spc="-55" dirty="0">
                <a:latin typeface="Arial"/>
                <a:cs typeface="Arial"/>
              </a:rPr>
              <a:t>are </a:t>
            </a:r>
            <a:r>
              <a:rPr sz="1800" spc="-114" dirty="0">
                <a:latin typeface="Arial"/>
                <a:cs typeface="Arial"/>
              </a:rPr>
              <a:t>needed </a:t>
            </a:r>
            <a:r>
              <a:rPr sz="1800" spc="-35" dirty="0">
                <a:latin typeface="Arial"/>
                <a:cs typeface="Arial"/>
              </a:rPr>
              <a:t>when </a:t>
            </a:r>
            <a:r>
              <a:rPr sz="1800" spc="-65" dirty="0">
                <a:latin typeface="Arial"/>
                <a:cs typeface="Arial"/>
              </a:rPr>
              <a:t>users  </a:t>
            </a:r>
            <a:r>
              <a:rPr sz="1800" spc="15" dirty="0">
                <a:latin typeface="Arial"/>
                <a:cs typeface="Arial"/>
              </a:rPr>
              <a:t>want </a:t>
            </a: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25" dirty="0">
                <a:latin typeface="Arial"/>
                <a:cs typeface="Arial"/>
              </a:rPr>
              <a:t>enter the </a:t>
            </a:r>
            <a:r>
              <a:rPr sz="1800" spc="-55" dirty="0">
                <a:latin typeface="Arial"/>
                <a:cs typeface="Arial"/>
              </a:rPr>
              <a:t>systems. </a:t>
            </a:r>
            <a:r>
              <a:rPr sz="1800" spc="-15" dirty="0">
                <a:latin typeface="Arial"/>
                <a:cs typeface="Arial"/>
              </a:rPr>
              <a:t>Therefore, </a:t>
            </a:r>
            <a:r>
              <a:rPr sz="1800" spc="-105" dirty="0">
                <a:latin typeface="Arial"/>
                <a:cs typeface="Arial"/>
              </a:rPr>
              <a:t>SSO </a:t>
            </a:r>
            <a:r>
              <a:rPr sz="1800" spc="-35" dirty="0">
                <a:latin typeface="Arial"/>
                <a:cs typeface="Arial"/>
              </a:rPr>
              <a:t>technology </a:t>
            </a:r>
            <a:r>
              <a:rPr sz="1800" spc="-85" dirty="0">
                <a:latin typeface="Arial"/>
                <a:cs typeface="Arial"/>
              </a:rPr>
              <a:t>has </a:t>
            </a:r>
            <a:r>
              <a:rPr sz="1800" spc="-114" dirty="0">
                <a:latin typeface="Arial"/>
                <a:cs typeface="Arial"/>
              </a:rPr>
              <a:t>been </a:t>
            </a:r>
            <a:r>
              <a:rPr sz="1800" spc="-30" dirty="0">
                <a:latin typeface="Arial"/>
                <a:cs typeface="Arial"/>
              </a:rPr>
              <a:t>introduced </a:t>
            </a:r>
            <a:r>
              <a:rPr sz="1800" spc="-120" dirty="0">
                <a:latin typeface="Arial"/>
                <a:cs typeface="Arial"/>
              </a:rPr>
              <a:t>as </a:t>
            </a:r>
            <a:r>
              <a:rPr sz="1800" spc="-114" dirty="0">
                <a:latin typeface="Arial"/>
                <a:cs typeface="Arial"/>
              </a:rPr>
              <a:t>a  </a:t>
            </a:r>
            <a:r>
              <a:rPr sz="1800" spc="-65" dirty="0">
                <a:latin typeface="Arial"/>
                <a:cs typeface="Arial"/>
              </a:rPr>
              <a:t>special </a:t>
            </a:r>
            <a:r>
              <a:rPr sz="1800" spc="5" dirty="0">
                <a:latin typeface="Arial"/>
                <a:cs typeface="Arial"/>
              </a:rPr>
              <a:t>form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20" dirty="0">
                <a:latin typeface="Arial"/>
                <a:cs typeface="Arial"/>
              </a:rPr>
              <a:t>authentication</a:t>
            </a:r>
            <a:r>
              <a:rPr sz="1800" spc="95" dirty="0">
                <a:latin typeface="Arial"/>
                <a:cs typeface="Arial"/>
              </a:rPr>
              <a:t> </a:t>
            </a:r>
            <a:r>
              <a:rPr sz="1800" spc="-70" dirty="0">
                <a:latin typeface="Arial"/>
                <a:cs typeface="Arial"/>
              </a:rPr>
              <a:t>mechanisms.</a:t>
            </a:r>
            <a:endParaRPr sz="18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54965" algn="l"/>
                <a:tab pos="355600" algn="l"/>
              </a:tabLst>
            </a:pPr>
            <a:r>
              <a:rPr sz="1800" spc="30" dirty="0">
                <a:latin typeface="Arial"/>
                <a:cs typeface="Arial"/>
              </a:rPr>
              <a:t>This </a:t>
            </a:r>
            <a:r>
              <a:rPr sz="1800" spc="-35" dirty="0">
                <a:latin typeface="Arial"/>
                <a:cs typeface="Arial"/>
              </a:rPr>
              <a:t>technology </a:t>
            </a:r>
            <a:r>
              <a:rPr sz="1800" spc="-25" dirty="0">
                <a:latin typeface="Arial"/>
                <a:cs typeface="Arial"/>
              </a:rPr>
              <a:t>is </a:t>
            </a:r>
            <a:r>
              <a:rPr sz="1800" spc="-55" dirty="0">
                <a:latin typeface="Arial"/>
                <a:cs typeface="Arial"/>
              </a:rPr>
              <a:t>meant </a:t>
            </a:r>
            <a:r>
              <a:rPr sz="1800" spc="5" dirty="0">
                <a:latin typeface="Arial"/>
                <a:cs typeface="Arial"/>
              </a:rPr>
              <a:t>to </a:t>
            </a:r>
            <a:r>
              <a:rPr sz="1800" dirty="0">
                <a:latin typeface="Arial"/>
                <a:cs typeface="Arial"/>
              </a:rPr>
              <a:t>facilitate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10" dirty="0">
                <a:latin typeface="Arial"/>
                <a:cs typeface="Arial"/>
              </a:rPr>
              <a:t>job </a:t>
            </a:r>
            <a:r>
              <a:rPr sz="1800" spc="35" dirty="0">
                <a:latin typeface="Arial"/>
                <a:cs typeface="Arial"/>
              </a:rPr>
              <a:t>for </a:t>
            </a:r>
            <a:r>
              <a:rPr sz="1800" spc="-70" dirty="0">
                <a:latin typeface="Arial"/>
                <a:cs typeface="Arial"/>
              </a:rPr>
              <a:t>users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-114" dirty="0">
                <a:latin typeface="Arial"/>
                <a:cs typeface="Arial"/>
              </a:rPr>
              <a:t>a </a:t>
            </a:r>
            <a:r>
              <a:rPr sz="1800" spc="5" dirty="0">
                <a:latin typeface="Arial"/>
                <a:cs typeface="Arial"/>
              </a:rPr>
              <a:t>way </a:t>
            </a:r>
            <a:r>
              <a:rPr sz="1800" spc="30" dirty="0">
                <a:latin typeface="Arial"/>
                <a:cs typeface="Arial"/>
              </a:rPr>
              <a:t>that </a:t>
            </a:r>
            <a:r>
              <a:rPr sz="1800" spc="65" dirty="0">
                <a:latin typeface="Arial"/>
                <a:cs typeface="Arial"/>
              </a:rPr>
              <a:t>with</a:t>
            </a:r>
            <a:r>
              <a:rPr sz="1800" spc="235" dirty="0">
                <a:latin typeface="Arial"/>
                <a:cs typeface="Arial"/>
              </a:rPr>
              <a:t> </a:t>
            </a:r>
            <a:r>
              <a:rPr sz="1800" spc="-110" dirty="0">
                <a:latin typeface="Arial"/>
                <a:cs typeface="Arial"/>
              </a:rPr>
              <a:t>one</a:t>
            </a:r>
            <a:endParaRPr sz="1800">
              <a:latin typeface="Arial"/>
              <a:cs typeface="Arial"/>
            </a:endParaRPr>
          </a:p>
          <a:p>
            <a:pPr marL="354965" marR="765810">
              <a:lnSpc>
                <a:spcPct val="114999"/>
              </a:lnSpc>
              <a:spcBef>
                <a:spcPts val="5"/>
              </a:spcBef>
            </a:pPr>
            <a:r>
              <a:rPr sz="1800" spc="-40" dirty="0">
                <a:latin typeface="Arial"/>
                <a:cs typeface="Arial"/>
              </a:rPr>
              <a:t>credentials </a:t>
            </a:r>
            <a:r>
              <a:rPr sz="1800" spc="-10" dirty="0">
                <a:latin typeface="Arial"/>
                <a:cs typeface="Arial"/>
              </a:rPr>
              <a:t>they </a:t>
            </a:r>
            <a:r>
              <a:rPr sz="1800" spc="-55" dirty="0">
                <a:latin typeface="Arial"/>
                <a:cs typeface="Arial"/>
              </a:rPr>
              <a:t>could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70" dirty="0">
                <a:latin typeface="Arial"/>
                <a:cs typeface="Arial"/>
              </a:rPr>
              <a:t>able </a:t>
            </a:r>
            <a:r>
              <a:rPr sz="1800" dirty="0">
                <a:latin typeface="Arial"/>
                <a:cs typeface="Arial"/>
              </a:rPr>
              <a:t>to </a:t>
            </a:r>
            <a:r>
              <a:rPr sz="1800" spc="-130" dirty="0">
                <a:latin typeface="Arial"/>
                <a:cs typeface="Arial"/>
              </a:rPr>
              <a:t>access </a:t>
            </a: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50" dirty="0">
                <a:latin typeface="Arial"/>
                <a:cs typeface="Arial"/>
              </a:rPr>
              <a:t>several </a:t>
            </a:r>
            <a:r>
              <a:rPr sz="1800" spc="-15" dirty="0">
                <a:latin typeface="Arial"/>
                <a:cs typeface="Arial"/>
              </a:rPr>
              <a:t>software </a:t>
            </a:r>
            <a:r>
              <a:rPr sz="1800" spc="-70" dirty="0">
                <a:latin typeface="Arial"/>
                <a:cs typeface="Arial"/>
              </a:rPr>
              <a:t>resources on  </a:t>
            </a:r>
            <a:r>
              <a:rPr sz="1800" spc="-65" dirty="0">
                <a:latin typeface="Arial"/>
                <a:cs typeface="Arial"/>
              </a:rPr>
              <a:t>di</a:t>
            </a:r>
            <a:r>
              <a:rPr sz="1800" spc="-65" dirty="0">
                <a:latin typeface="Times New Roman"/>
                <a:cs typeface="Times New Roman"/>
              </a:rPr>
              <a:t>ﬀ</a:t>
            </a:r>
            <a:r>
              <a:rPr sz="1800" spc="-65" dirty="0">
                <a:latin typeface="Arial"/>
                <a:cs typeface="Arial"/>
              </a:rPr>
              <a:t>erent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35" dirty="0">
                <a:latin typeface="Arial"/>
                <a:cs typeface="Arial"/>
              </a:rPr>
              <a:t>servers.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5465" algn="l"/>
              </a:tabLst>
            </a:pPr>
            <a:r>
              <a:rPr dirty="0"/>
              <a:t>2.	Project</a:t>
            </a:r>
            <a:r>
              <a:rPr spc="-80" dirty="0"/>
              <a:t> </a:t>
            </a:r>
            <a:r>
              <a:rPr spc="-5" dirty="0"/>
              <a:t>Design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5046345"/>
          </a:xfrm>
          <a:custGeom>
            <a:avLst/>
            <a:gdLst/>
            <a:ahLst/>
            <a:cxnLst/>
            <a:rect l="l" t="t" r="r" b="b"/>
            <a:pathLst>
              <a:path w="9144000" h="5046345">
                <a:moveTo>
                  <a:pt x="0" y="5045964"/>
                </a:moveTo>
                <a:lnTo>
                  <a:pt x="9144000" y="5045964"/>
                </a:lnTo>
                <a:lnTo>
                  <a:pt x="9144000" y="0"/>
                </a:lnTo>
                <a:lnTo>
                  <a:pt x="0" y="0"/>
                </a:lnTo>
                <a:lnTo>
                  <a:pt x="0" y="5045964"/>
                </a:lnTo>
                <a:close/>
              </a:path>
            </a:pathLst>
          </a:custGeom>
          <a:solidFill>
            <a:srgbClr val="FFFAE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574548"/>
            <a:ext cx="9144000" cy="4569460"/>
            <a:chOff x="0" y="574548"/>
            <a:chExt cx="9144000" cy="4569460"/>
          </a:xfrm>
        </p:grpSpPr>
        <p:sp>
          <p:nvSpPr>
            <p:cNvPr id="4" name="object 4"/>
            <p:cNvSpPr/>
            <p:nvPr/>
          </p:nvSpPr>
          <p:spPr>
            <a:xfrm>
              <a:off x="0" y="5045963"/>
              <a:ext cx="9144000" cy="97790"/>
            </a:xfrm>
            <a:custGeom>
              <a:avLst/>
              <a:gdLst/>
              <a:ahLst/>
              <a:cxnLst/>
              <a:rect l="l" t="t" r="r" b="b"/>
              <a:pathLst>
                <a:path w="9144000" h="97789">
                  <a:moveTo>
                    <a:pt x="9144000" y="0"/>
                  </a:moveTo>
                  <a:lnTo>
                    <a:pt x="0" y="0"/>
                  </a:lnTo>
                  <a:lnTo>
                    <a:pt x="0" y="97536"/>
                  </a:lnTo>
                  <a:lnTo>
                    <a:pt x="9144000" y="97536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25A69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63267" y="574548"/>
              <a:ext cx="5349239" cy="44333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9453" y="26670"/>
            <a:ext cx="338074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2.1 </a:t>
            </a:r>
            <a:r>
              <a:rPr sz="3000" spc="-5" dirty="0">
                <a:solidFill>
                  <a:srgbClr val="000000"/>
                </a:solidFill>
              </a:rPr>
              <a:t>Proposed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System</a:t>
            </a:r>
            <a:endParaRPr sz="3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47656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2.2 </a:t>
            </a:r>
            <a:r>
              <a:rPr sz="3000" spc="-5" dirty="0">
                <a:solidFill>
                  <a:srgbClr val="000000"/>
                </a:solidFill>
              </a:rPr>
              <a:t>Design(Flow </a:t>
            </a:r>
            <a:r>
              <a:rPr sz="3000" dirty="0">
                <a:solidFill>
                  <a:srgbClr val="000000"/>
                </a:solidFill>
              </a:rPr>
              <a:t>Of</a:t>
            </a:r>
            <a:r>
              <a:rPr sz="3000" spc="-2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Modules)</a:t>
            </a:r>
            <a:endParaRPr sz="30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88289" y="1217526"/>
            <a:ext cx="8167420" cy="282898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72110" indent="-342900">
              <a:lnSpc>
                <a:spcPct val="100000"/>
              </a:lnSpc>
              <a:spcBef>
                <a:spcPts val="420"/>
              </a:spcBef>
              <a:buFont typeface="Times New Roman"/>
              <a:buChar char="●"/>
              <a:tabLst>
                <a:tab pos="371475" algn="l"/>
                <a:tab pos="372110" algn="l"/>
              </a:tabLst>
            </a:pPr>
            <a:r>
              <a:rPr spc="-15" dirty="0"/>
              <a:t>User </a:t>
            </a:r>
            <a:r>
              <a:rPr spc="-114" dirty="0"/>
              <a:t>needs </a:t>
            </a:r>
            <a:r>
              <a:rPr spc="5" dirty="0"/>
              <a:t>to</a:t>
            </a:r>
            <a:r>
              <a:rPr spc="90" dirty="0"/>
              <a:t> </a:t>
            </a:r>
            <a:r>
              <a:rPr spc="-5" dirty="0"/>
              <a:t>register.</a:t>
            </a:r>
            <a:endParaRPr lang="en-US" spc="-5" dirty="0"/>
          </a:p>
          <a:p>
            <a:pPr marL="372110" indent="-342900">
              <a:lnSpc>
                <a:spcPct val="100000"/>
              </a:lnSpc>
              <a:spcBef>
                <a:spcPts val="420"/>
              </a:spcBef>
              <a:buFont typeface="Times New Roman"/>
              <a:buChar char="●"/>
              <a:tabLst>
                <a:tab pos="371475" algn="l"/>
                <a:tab pos="372110" algn="l"/>
              </a:tabLst>
            </a:pPr>
            <a:r>
              <a:rPr lang="en-US" spc="-15" dirty="0"/>
              <a:t>User </a:t>
            </a:r>
            <a:r>
              <a:rPr lang="en-US" spc="-30" dirty="0"/>
              <a:t>details </a:t>
            </a:r>
            <a:r>
              <a:rPr lang="en-US" spc="80" dirty="0"/>
              <a:t>will </a:t>
            </a:r>
            <a:r>
              <a:rPr lang="en-US" spc="-130" dirty="0"/>
              <a:t>be </a:t>
            </a:r>
            <a:r>
              <a:rPr lang="en-US" spc="-40" dirty="0"/>
              <a:t>stored </a:t>
            </a:r>
            <a:r>
              <a:rPr lang="en-US" spc="20" dirty="0"/>
              <a:t>in </a:t>
            </a:r>
            <a:r>
              <a:rPr lang="en-US" spc="120" dirty="0"/>
              <a:t>LDAP </a:t>
            </a:r>
            <a:r>
              <a:rPr lang="en-US" spc="-20" dirty="0"/>
              <a:t>Server.</a:t>
            </a:r>
            <a:endParaRPr spc="-5" dirty="0"/>
          </a:p>
          <a:p>
            <a:pPr marL="37211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71475" algn="l"/>
                <a:tab pos="372110" algn="l"/>
              </a:tabLst>
            </a:pPr>
            <a:r>
              <a:rPr spc="-15" dirty="0"/>
              <a:t>User </a:t>
            </a:r>
            <a:r>
              <a:rPr lang="en-US" spc="80" dirty="0"/>
              <a:t>can access any website which have embedded SSO portal</a:t>
            </a:r>
            <a:r>
              <a:rPr spc="-35" dirty="0"/>
              <a:t> </a:t>
            </a:r>
            <a:r>
              <a:rPr spc="5" dirty="0"/>
              <a:t>to </a:t>
            </a:r>
            <a:r>
              <a:rPr spc="-5" dirty="0"/>
              <a:t>login</a:t>
            </a:r>
            <a:r>
              <a:rPr spc="-265" dirty="0"/>
              <a:t> </a:t>
            </a:r>
            <a:r>
              <a:rPr spc="-75" dirty="0"/>
              <a:t>page.</a:t>
            </a:r>
          </a:p>
          <a:p>
            <a:pPr marL="37211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71475" algn="l"/>
                <a:tab pos="372110" algn="l"/>
              </a:tabLst>
            </a:pPr>
            <a:r>
              <a:rPr spc="-15" dirty="0"/>
              <a:t>User </a:t>
            </a:r>
            <a:r>
              <a:rPr spc="-30" dirty="0"/>
              <a:t>details </a:t>
            </a:r>
            <a:r>
              <a:rPr spc="80" dirty="0"/>
              <a:t>will </a:t>
            </a:r>
            <a:r>
              <a:rPr spc="-130" dirty="0"/>
              <a:t>be </a:t>
            </a:r>
            <a:r>
              <a:rPr lang="en-US" spc="-40" dirty="0"/>
              <a:t>retrieve from</a:t>
            </a:r>
            <a:r>
              <a:rPr spc="-40" dirty="0"/>
              <a:t> </a:t>
            </a:r>
            <a:r>
              <a:rPr spc="120" dirty="0"/>
              <a:t>LDAP </a:t>
            </a:r>
            <a:r>
              <a:rPr spc="-20" dirty="0"/>
              <a:t>Server.</a:t>
            </a:r>
            <a:endParaRPr lang="en-US" spc="-20" dirty="0"/>
          </a:p>
          <a:p>
            <a:pPr marL="37211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71475" algn="l"/>
                <a:tab pos="372110" algn="l"/>
              </a:tabLst>
            </a:pPr>
            <a:r>
              <a:rPr lang="en-IN" spc="-20" dirty="0"/>
              <a:t>Authentication and Verification from LDAP server.</a:t>
            </a:r>
            <a:endParaRPr spc="-20" dirty="0"/>
          </a:p>
          <a:p>
            <a:pPr marL="37211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71475" algn="l"/>
                <a:tab pos="372110" algn="l"/>
              </a:tabLst>
            </a:pPr>
            <a:r>
              <a:rPr spc="15" dirty="0"/>
              <a:t>Admin </a:t>
            </a:r>
            <a:r>
              <a:rPr spc="-90" dirty="0"/>
              <a:t>can </a:t>
            </a:r>
            <a:r>
              <a:rPr spc="-70" dirty="0"/>
              <a:t>also </a:t>
            </a:r>
            <a:r>
              <a:rPr spc="-55" dirty="0"/>
              <a:t>create </a:t>
            </a:r>
            <a:r>
              <a:rPr spc="-50" dirty="0"/>
              <a:t>user </a:t>
            </a:r>
            <a:r>
              <a:rPr spc="-70" dirty="0"/>
              <a:t>and </a:t>
            </a:r>
            <a:r>
              <a:rPr spc="-15" dirty="0"/>
              <a:t>maintain </a:t>
            </a:r>
            <a:r>
              <a:rPr spc="-25" dirty="0"/>
              <a:t>the</a:t>
            </a:r>
            <a:r>
              <a:rPr spc="330" dirty="0"/>
              <a:t> </a:t>
            </a:r>
            <a:r>
              <a:rPr spc="-40" dirty="0"/>
              <a:t>user.</a:t>
            </a:r>
          </a:p>
          <a:p>
            <a:pPr marL="372110" indent="-342900">
              <a:lnSpc>
                <a:spcPct val="100000"/>
              </a:lnSpc>
              <a:spcBef>
                <a:spcPts val="325"/>
              </a:spcBef>
              <a:buFont typeface="Times New Roman"/>
              <a:buChar char="●"/>
              <a:tabLst>
                <a:tab pos="371475" algn="l"/>
                <a:tab pos="372110" algn="l"/>
              </a:tabLst>
            </a:pPr>
            <a:r>
              <a:rPr spc="-120" dirty="0"/>
              <a:t>Once </a:t>
            </a:r>
            <a:r>
              <a:rPr spc="-25" dirty="0"/>
              <a:t>the </a:t>
            </a:r>
            <a:r>
              <a:rPr spc="-50" dirty="0"/>
              <a:t>user </a:t>
            </a:r>
            <a:r>
              <a:rPr spc="80" dirty="0"/>
              <a:t>will </a:t>
            </a:r>
            <a:r>
              <a:rPr spc="-5" dirty="0"/>
              <a:t>login </a:t>
            </a:r>
            <a:r>
              <a:rPr lang="en-US" spc="-50" dirty="0"/>
              <a:t>he</a:t>
            </a:r>
            <a:r>
              <a:rPr spc="-50" dirty="0"/>
              <a:t> </a:t>
            </a:r>
            <a:r>
              <a:rPr spc="80" dirty="0"/>
              <a:t>will </a:t>
            </a:r>
            <a:r>
              <a:rPr spc="-130" dirty="0"/>
              <a:t>be </a:t>
            </a:r>
            <a:r>
              <a:rPr spc="-75" dirty="0"/>
              <a:t>able </a:t>
            </a:r>
            <a:r>
              <a:rPr spc="5" dirty="0"/>
              <a:t>to</a:t>
            </a:r>
            <a:r>
              <a:rPr spc="495" dirty="0"/>
              <a:t> </a:t>
            </a:r>
            <a:r>
              <a:rPr spc="-130" dirty="0" err="1"/>
              <a:t>acces</a:t>
            </a:r>
            <a:r>
              <a:rPr lang="en-IN" spc="-130" dirty="0"/>
              <a:t>s</a:t>
            </a:r>
            <a:r>
              <a:rPr lang="en-US" spc="-130" dirty="0"/>
              <a:t> </a:t>
            </a:r>
            <a:r>
              <a:rPr spc="-25" dirty="0"/>
              <a:t>the </a:t>
            </a:r>
            <a:r>
              <a:rPr spc="-50" dirty="0"/>
              <a:t>websites </a:t>
            </a:r>
            <a:r>
              <a:rPr dirty="0"/>
              <a:t>which </a:t>
            </a:r>
            <a:r>
              <a:rPr spc="-55" dirty="0"/>
              <a:t>are </a:t>
            </a:r>
            <a:r>
              <a:rPr spc="-15" dirty="0"/>
              <a:t>integrated </a:t>
            </a:r>
            <a:r>
              <a:rPr spc="65" dirty="0"/>
              <a:t>with </a:t>
            </a:r>
            <a:r>
              <a:rPr spc="-25" dirty="0"/>
              <a:t>the </a:t>
            </a:r>
            <a:r>
              <a:rPr spc="120" dirty="0"/>
              <a:t>LDAP</a:t>
            </a:r>
            <a:r>
              <a:rPr spc="110" dirty="0"/>
              <a:t> </a:t>
            </a:r>
            <a:r>
              <a:rPr spc="-20" dirty="0"/>
              <a:t>Server.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5732" y="89915"/>
            <a:ext cx="3541775" cy="4963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1134" y="244551"/>
            <a:ext cx="45675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2.3 </a:t>
            </a:r>
            <a:r>
              <a:rPr sz="3000" spc="-5" dirty="0">
                <a:solidFill>
                  <a:srgbClr val="000000"/>
                </a:solidFill>
              </a:rPr>
              <a:t>Description </a:t>
            </a:r>
            <a:r>
              <a:rPr sz="3000" dirty="0">
                <a:solidFill>
                  <a:srgbClr val="000000"/>
                </a:solidFill>
              </a:rPr>
              <a:t>Of Use</a:t>
            </a:r>
            <a:r>
              <a:rPr sz="3000" spc="-4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Case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89661" y="866013"/>
            <a:ext cx="5012055" cy="2261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500" spc="-15" dirty="0">
                <a:latin typeface="Arial"/>
                <a:cs typeface="Arial"/>
              </a:rPr>
              <a:t>Our </a:t>
            </a:r>
            <a:r>
              <a:rPr sz="1500" spc="-95" dirty="0">
                <a:latin typeface="Arial"/>
                <a:cs typeface="Arial"/>
              </a:rPr>
              <a:t>use </a:t>
            </a:r>
            <a:r>
              <a:rPr sz="1500" spc="-110" dirty="0">
                <a:latin typeface="Arial"/>
                <a:cs typeface="Arial"/>
              </a:rPr>
              <a:t>case </a:t>
            </a:r>
            <a:r>
              <a:rPr sz="1500" spc="-45" dirty="0">
                <a:latin typeface="Arial"/>
                <a:cs typeface="Arial"/>
              </a:rPr>
              <a:t>consists </a:t>
            </a:r>
            <a:r>
              <a:rPr sz="1500" spc="-10" dirty="0">
                <a:latin typeface="Arial"/>
                <a:cs typeface="Arial"/>
              </a:rPr>
              <a:t>of </a:t>
            </a:r>
            <a:r>
              <a:rPr sz="1500" spc="30" dirty="0">
                <a:latin typeface="Arial"/>
                <a:cs typeface="Arial"/>
              </a:rPr>
              <a:t>two </a:t>
            </a:r>
            <a:r>
              <a:rPr sz="1500" dirty="0">
                <a:latin typeface="Arial"/>
                <a:cs typeface="Arial"/>
              </a:rPr>
              <a:t>major </a:t>
            </a:r>
            <a:r>
              <a:rPr sz="1500" spc="-10" dirty="0">
                <a:latin typeface="Arial"/>
                <a:cs typeface="Arial"/>
              </a:rPr>
              <a:t>entities </a:t>
            </a:r>
            <a:r>
              <a:rPr sz="1500" spc="25" dirty="0">
                <a:latin typeface="Arial"/>
                <a:cs typeface="Arial"/>
              </a:rPr>
              <a:t>that </a:t>
            </a:r>
            <a:r>
              <a:rPr sz="1500" spc="5" dirty="0">
                <a:latin typeface="Arial"/>
                <a:cs typeface="Arial"/>
              </a:rPr>
              <a:t>interact </a:t>
            </a:r>
            <a:r>
              <a:rPr sz="1500" spc="60" dirty="0">
                <a:latin typeface="Arial"/>
                <a:cs typeface="Arial"/>
              </a:rPr>
              <a:t>with 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dirty="0">
                <a:latin typeface="Arial"/>
                <a:cs typeface="Arial"/>
              </a:rPr>
              <a:t>major </a:t>
            </a:r>
            <a:r>
              <a:rPr sz="1500" spc="-60" dirty="0">
                <a:latin typeface="Arial"/>
                <a:cs typeface="Arial"/>
              </a:rPr>
              <a:t>modules </a:t>
            </a:r>
            <a:r>
              <a:rPr sz="1500" spc="-10" dirty="0">
                <a:latin typeface="Arial"/>
                <a:cs typeface="Arial"/>
              </a:rPr>
              <a:t>of </a:t>
            </a:r>
            <a:r>
              <a:rPr sz="1500" spc="-20" dirty="0">
                <a:latin typeface="Arial"/>
                <a:cs typeface="Arial"/>
              </a:rPr>
              <a:t>the</a:t>
            </a:r>
            <a:r>
              <a:rPr sz="1500" spc="100" dirty="0">
                <a:latin typeface="Arial"/>
                <a:cs typeface="Arial"/>
              </a:rPr>
              <a:t> </a:t>
            </a:r>
            <a:r>
              <a:rPr sz="1500" spc="-40" dirty="0">
                <a:latin typeface="Arial"/>
                <a:cs typeface="Arial"/>
              </a:rPr>
              <a:t>system.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 marR="431800">
              <a:lnSpc>
                <a:spcPct val="100000"/>
              </a:lnSpc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spc="50" dirty="0">
                <a:latin typeface="Arial"/>
                <a:cs typeface="Arial"/>
              </a:rPr>
              <a:t>first </a:t>
            </a:r>
            <a:r>
              <a:rPr sz="1500" spc="-90" dirty="0">
                <a:latin typeface="Arial"/>
                <a:cs typeface="Arial"/>
              </a:rPr>
              <a:t>one </a:t>
            </a:r>
            <a:r>
              <a:rPr sz="1500" spc="-15" dirty="0">
                <a:latin typeface="Arial"/>
                <a:cs typeface="Arial"/>
              </a:rPr>
              <a:t>is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40" dirty="0">
                <a:latin typeface="Arial"/>
                <a:cs typeface="Arial"/>
              </a:rPr>
              <a:t>user </a:t>
            </a:r>
            <a:r>
              <a:rPr sz="1500" spc="-10" dirty="0">
                <a:latin typeface="Arial"/>
                <a:cs typeface="Arial"/>
              </a:rPr>
              <a:t>who </a:t>
            </a:r>
            <a:r>
              <a:rPr sz="1500" spc="-75" dirty="0">
                <a:latin typeface="Arial"/>
                <a:cs typeface="Arial"/>
              </a:rPr>
              <a:t>can </a:t>
            </a:r>
            <a:r>
              <a:rPr sz="1500" spc="-20" dirty="0">
                <a:latin typeface="Arial"/>
                <a:cs typeface="Arial"/>
              </a:rPr>
              <a:t>sign </a:t>
            </a:r>
            <a:r>
              <a:rPr sz="1500" spc="20" dirty="0">
                <a:latin typeface="Arial"/>
                <a:cs typeface="Arial"/>
              </a:rPr>
              <a:t>up/login, </a:t>
            </a:r>
            <a:r>
              <a:rPr sz="1500" dirty="0">
                <a:latin typeface="Arial"/>
                <a:cs typeface="Arial"/>
              </a:rPr>
              <a:t>login </a:t>
            </a:r>
            <a:r>
              <a:rPr sz="1500" spc="5" dirty="0">
                <a:latin typeface="Arial"/>
                <a:cs typeface="Arial"/>
              </a:rPr>
              <a:t>to  </a:t>
            </a:r>
            <a:r>
              <a:rPr sz="1500" dirty="0">
                <a:latin typeface="Arial"/>
                <a:cs typeface="Arial"/>
              </a:rPr>
              <a:t>multiple</a:t>
            </a:r>
            <a:r>
              <a:rPr sz="1500" spc="-5" dirty="0">
                <a:latin typeface="Arial"/>
                <a:cs typeface="Arial"/>
              </a:rPr>
              <a:t> </a:t>
            </a:r>
            <a:r>
              <a:rPr sz="1500" spc="-15" dirty="0">
                <a:latin typeface="Arial"/>
                <a:cs typeface="Arial"/>
              </a:rPr>
              <a:t>Website.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400">
              <a:latin typeface="Arial"/>
              <a:cs typeface="Arial"/>
            </a:endParaRPr>
          </a:p>
          <a:p>
            <a:pPr marL="12700" marR="64135">
              <a:lnSpc>
                <a:spcPct val="100000"/>
              </a:lnSpc>
              <a:spcBef>
                <a:spcPts val="5"/>
              </a:spcBef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spc="-85" dirty="0">
                <a:latin typeface="Arial"/>
                <a:cs typeface="Arial"/>
              </a:rPr>
              <a:t>second </a:t>
            </a:r>
            <a:r>
              <a:rPr sz="1500" spc="-15" dirty="0">
                <a:latin typeface="Arial"/>
                <a:cs typeface="Arial"/>
              </a:rPr>
              <a:t>is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5" dirty="0">
                <a:latin typeface="Arial"/>
                <a:cs typeface="Arial"/>
              </a:rPr>
              <a:t>administrator </a:t>
            </a:r>
            <a:r>
              <a:rPr sz="1500" spc="-10" dirty="0">
                <a:latin typeface="Arial"/>
                <a:cs typeface="Arial"/>
              </a:rPr>
              <a:t>who </a:t>
            </a:r>
            <a:r>
              <a:rPr sz="1500" spc="-75" dirty="0">
                <a:latin typeface="Arial"/>
                <a:cs typeface="Arial"/>
              </a:rPr>
              <a:t>has </a:t>
            </a:r>
            <a:r>
              <a:rPr sz="1500" spc="-60" dirty="0">
                <a:latin typeface="Arial"/>
                <a:cs typeface="Arial"/>
              </a:rPr>
              <a:t>an </a:t>
            </a:r>
            <a:r>
              <a:rPr sz="1500" spc="-105" dirty="0">
                <a:latin typeface="Arial"/>
                <a:cs typeface="Arial"/>
              </a:rPr>
              <a:t>access </a:t>
            </a:r>
            <a:r>
              <a:rPr sz="1500" spc="5" dirty="0">
                <a:latin typeface="Arial"/>
                <a:cs typeface="Arial"/>
              </a:rPr>
              <a:t>to </a:t>
            </a:r>
            <a:r>
              <a:rPr sz="1500" spc="-105" dirty="0">
                <a:latin typeface="Arial"/>
                <a:cs typeface="Arial"/>
              </a:rPr>
              <a:t>access 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65" dirty="0">
                <a:latin typeface="Arial"/>
                <a:cs typeface="Arial"/>
              </a:rPr>
              <a:t>backend </a:t>
            </a:r>
            <a:r>
              <a:rPr sz="1500" spc="-70" dirty="0">
                <a:latin typeface="Arial"/>
                <a:cs typeface="Arial"/>
              </a:rPr>
              <a:t>database </a:t>
            </a:r>
            <a:r>
              <a:rPr sz="1500" spc="-20" dirty="0">
                <a:latin typeface="Arial"/>
                <a:cs typeface="Arial"/>
              </a:rPr>
              <a:t>enter </a:t>
            </a:r>
            <a:r>
              <a:rPr sz="1500" spc="-55" dirty="0">
                <a:latin typeface="Arial"/>
                <a:cs typeface="Arial"/>
              </a:rPr>
              <a:t>and </a:t>
            </a:r>
            <a:r>
              <a:rPr sz="1500" spc="-75" dirty="0">
                <a:latin typeface="Arial"/>
                <a:cs typeface="Arial"/>
              </a:rPr>
              <a:t>manage </a:t>
            </a:r>
            <a:r>
              <a:rPr sz="1500" spc="-35" dirty="0">
                <a:latin typeface="Arial"/>
                <a:cs typeface="Arial"/>
              </a:rPr>
              <a:t>records, </a:t>
            </a:r>
            <a:r>
              <a:rPr sz="1500" spc="-45" dirty="0">
                <a:latin typeface="Arial"/>
                <a:cs typeface="Arial"/>
              </a:rPr>
              <a:t>handle  </a:t>
            </a:r>
            <a:r>
              <a:rPr sz="1500" spc="-15" dirty="0">
                <a:latin typeface="Arial"/>
                <a:cs typeface="Arial"/>
              </a:rPr>
              <a:t>authentication </a:t>
            </a:r>
            <a:r>
              <a:rPr sz="1500" spc="-60" dirty="0">
                <a:latin typeface="Arial"/>
                <a:cs typeface="Arial"/>
              </a:rPr>
              <a:t>process. </a:t>
            </a:r>
            <a:r>
              <a:rPr sz="1500" spc="5" dirty="0">
                <a:latin typeface="Arial"/>
                <a:cs typeface="Arial"/>
              </a:rPr>
              <a:t>Also </a:t>
            </a:r>
            <a:r>
              <a:rPr sz="1500" spc="-5" dirty="0">
                <a:latin typeface="Arial"/>
                <a:cs typeface="Arial"/>
              </a:rPr>
              <a:t>maintain </a:t>
            </a:r>
            <a:r>
              <a:rPr sz="1500" spc="-15" dirty="0">
                <a:latin typeface="Arial"/>
                <a:cs typeface="Arial"/>
              </a:rPr>
              <a:t>various </a:t>
            </a:r>
            <a:r>
              <a:rPr sz="1500" spc="20" dirty="0">
                <a:latin typeface="Arial"/>
                <a:cs typeface="Arial"/>
              </a:rPr>
              <a:t>CRUD  </a:t>
            </a:r>
            <a:r>
              <a:rPr sz="1500" spc="-20" dirty="0">
                <a:latin typeface="Arial"/>
                <a:cs typeface="Arial"/>
              </a:rPr>
              <a:t>operation.</a:t>
            </a:r>
            <a:endParaRPr sz="15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64719"/>
            <a:ext cx="335851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2.4 </a:t>
            </a:r>
            <a:r>
              <a:rPr sz="3000" spc="-5" dirty="0">
                <a:solidFill>
                  <a:srgbClr val="000000"/>
                </a:solidFill>
              </a:rPr>
              <a:t>Activity</a:t>
            </a:r>
            <a:r>
              <a:rPr sz="3000" spc="-3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663320"/>
            <a:ext cx="3352800" cy="38695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455930">
              <a:lnSpc>
                <a:spcPct val="115300"/>
              </a:lnSpc>
              <a:spcBef>
                <a:spcPts val="100"/>
              </a:spcBef>
            </a:pPr>
            <a:r>
              <a:rPr sz="1500" spc="60" dirty="0">
                <a:latin typeface="Arial"/>
                <a:cs typeface="Arial"/>
              </a:rPr>
              <a:t>Activity </a:t>
            </a:r>
            <a:r>
              <a:rPr sz="1500" spc="-20" dirty="0">
                <a:latin typeface="Arial"/>
                <a:cs typeface="Arial"/>
              </a:rPr>
              <a:t>diagram </a:t>
            </a:r>
            <a:r>
              <a:rPr sz="1500" spc="-50" dirty="0">
                <a:latin typeface="Arial"/>
                <a:cs typeface="Arial"/>
              </a:rPr>
              <a:t>begins </a:t>
            </a:r>
            <a:r>
              <a:rPr sz="1500" spc="60" dirty="0">
                <a:latin typeface="Arial"/>
                <a:cs typeface="Arial"/>
              </a:rPr>
              <a:t>with</a:t>
            </a:r>
            <a:r>
              <a:rPr sz="1500" spc="-85" dirty="0">
                <a:latin typeface="Arial"/>
                <a:cs typeface="Arial"/>
              </a:rPr>
              <a:t> </a:t>
            </a:r>
            <a:r>
              <a:rPr sz="1500" spc="-55" dirty="0">
                <a:latin typeface="Arial"/>
                <a:cs typeface="Arial"/>
              </a:rPr>
              <a:t>users  </a:t>
            </a:r>
            <a:r>
              <a:rPr sz="1500" spc="-40" dirty="0">
                <a:latin typeface="Arial"/>
                <a:cs typeface="Arial"/>
              </a:rPr>
              <a:t>request </a:t>
            </a:r>
            <a:r>
              <a:rPr sz="1500" spc="30" dirty="0">
                <a:latin typeface="Arial"/>
                <a:cs typeface="Arial"/>
              </a:rPr>
              <a:t>for </a:t>
            </a:r>
            <a:r>
              <a:rPr sz="1500" spc="-95" dirty="0">
                <a:latin typeface="Arial"/>
                <a:cs typeface="Arial"/>
              </a:rPr>
              <a:t>a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60" dirty="0">
                <a:latin typeface="Arial"/>
                <a:cs typeface="Arial"/>
              </a:rPr>
              <a:t>webpage.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350" dirty="0">
              <a:latin typeface="Arial"/>
              <a:cs typeface="Arial"/>
            </a:endParaRPr>
          </a:p>
          <a:p>
            <a:pPr marL="12700" marR="5080">
              <a:lnSpc>
                <a:spcPct val="114799"/>
              </a:lnSpc>
            </a:pPr>
            <a:r>
              <a:rPr sz="1500" spc="120" dirty="0">
                <a:latin typeface="Arial"/>
                <a:cs typeface="Arial"/>
              </a:rPr>
              <a:t>If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45" dirty="0">
                <a:latin typeface="Arial"/>
                <a:cs typeface="Arial"/>
              </a:rPr>
              <a:t>user </a:t>
            </a:r>
            <a:r>
              <a:rPr sz="1500" spc="-15" dirty="0">
                <a:latin typeface="Arial"/>
                <a:cs typeface="Arial"/>
              </a:rPr>
              <a:t>is </a:t>
            </a:r>
            <a:r>
              <a:rPr sz="1500" spc="-45" dirty="0">
                <a:latin typeface="Arial"/>
                <a:cs typeface="Arial"/>
              </a:rPr>
              <a:t>logged </a:t>
            </a:r>
            <a:r>
              <a:rPr sz="1500" spc="20" dirty="0">
                <a:latin typeface="Arial"/>
                <a:cs typeface="Arial"/>
              </a:rPr>
              <a:t>in </a:t>
            </a:r>
            <a:r>
              <a:rPr sz="1500" spc="-20" dirty="0">
                <a:latin typeface="Arial"/>
                <a:cs typeface="Arial"/>
              </a:rPr>
              <a:t>then the </a:t>
            </a:r>
            <a:r>
              <a:rPr sz="1500" spc="-45" dirty="0">
                <a:latin typeface="Arial"/>
                <a:cs typeface="Arial"/>
              </a:rPr>
              <a:t>user </a:t>
            </a:r>
            <a:r>
              <a:rPr sz="1500" spc="70" dirty="0">
                <a:latin typeface="Arial"/>
                <a:cs typeface="Arial"/>
              </a:rPr>
              <a:t>will  </a:t>
            </a:r>
            <a:r>
              <a:rPr sz="1500" spc="-110" dirty="0">
                <a:latin typeface="Arial"/>
                <a:cs typeface="Arial"/>
              </a:rPr>
              <a:t>be</a:t>
            </a:r>
            <a:r>
              <a:rPr sz="1500" spc="-1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authenticated.</a:t>
            </a:r>
            <a:endParaRPr sz="1500" dirty="0">
              <a:latin typeface="Arial"/>
              <a:cs typeface="Arial"/>
            </a:endParaRPr>
          </a:p>
          <a:p>
            <a:pPr marL="12700" marR="102235">
              <a:lnSpc>
                <a:spcPct val="114700"/>
              </a:lnSpc>
              <a:spcBef>
                <a:spcPts val="15"/>
              </a:spcBef>
            </a:pPr>
            <a:r>
              <a:rPr sz="1500" spc="125" dirty="0">
                <a:latin typeface="Arial"/>
                <a:cs typeface="Arial"/>
              </a:rPr>
              <a:t>If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45" dirty="0">
                <a:latin typeface="Arial"/>
                <a:cs typeface="Arial"/>
              </a:rPr>
              <a:t>user </a:t>
            </a:r>
            <a:r>
              <a:rPr sz="1500" spc="-15" dirty="0">
                <a:latin typeface="Arial"/>
                <a:cs typeface="Arial"/>
              </a:rPr>
              <a:t>is </a:t>
            </a:r>
            <a:r>
              <a:rPr sz="1500" spc="-5" dirty="0">
                <a:latin typeface="Arial"/>
                <a:cs typeface="Arial"/>
              </a:rPr>
              <a:t>not </a:t>
            </a:r>
            <a:r>
              <a:rPr sz="1500" spc="-45" dirty="0">
                <a:latin typeface="Arial"/>
                <a:cs typeface="Arial"/>
              </a:rPr>
              <a:t>logged </a:t>
            </a:r>
            <a:r>
              <a:rPr sz="1500" spc="20" dirty="0">
                <a:latin typeface="Arial"/>
                <a:cs typeface="Arial"/>
              </a:rPr>
              <a:t>in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45" dirty="0">
                <a:latin typeface="Arial"/>
                <a:cs typeface="Arial"/>
              </a:rPr>
              <a:t>user </a:t>
            </a:r>
            <a:r>
              <a:rPr sz="1500" spc="70" dirty="0">
                <a:latin typeface="Arial"/>
                <a:cs typeface="Arial"/>
              </a:rPr>
              <a:t>will  </a:t>
            </a:r>
            <a:r>
              <a:rPr sz="1500" spc="-110" dirty="0">
                <a:latin typeface="Arial"/>
                <a:cs typeface="Arial"/>
              </a:rPr>
              <a:t>be </a:t>
            </a:r>
            <a:r>
              <a:rPr sz="1500" spc="-25" dirty="0">
                <a:latin typeface="Arial"/>
                <a:cs typeface="Arial"/>
              </a:rPr>
              <a:t>redirected </a:t>
            </a:r>
            <a:r>
              <a:rPr sz="1500" spc="5" dirty="0">
                <a:latin typeface="Arial"/>
                <a:cs typeface="Arial"/>
              </a:rPr>
              <a:t>to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90" dirty="0">
                <a:latin typeface="Arial"/>
                <a:cs typeface="Arial"/>
              </a:rPr>
              <a:t>SSO </a:t>
            </a:r>
            <a:r>
              <a:rPr sz="1500" dirty="0">
                <a:latin typeface="Arial"/>
                <a:cs typeface="Arial"/>
              </a:rPr>
              <a:t>login</a:t>
            </a:r>
            <a:r>
              <a:rPr sz="1500" spc="-105" dirty="0">
                <a:latin typeface="Arial"/>
                <a:cs typeface="Arial"/>
              </a:rPr>
              <a:t> </a:t>
            </a:r>
            <a:r>
              <a:rPr sz="1500" spc="15" dirty="0">
                <a:latin typeface="Arial"/>
                <a:cs typeface="Arial"/>
              </a:rPr>
              <a:t>Portal.</a:t>
            </a:r>
            <a:endParaRPr sz="15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350" dirty="0">
              <a:latin typeface="Arial"/>
              <a:cs typeface="Arial"/>
            </a:endParaRPr>
          </a:p>
          <a:p>
            <a:pPr marL="12700" marR="128270">
              <a:lnSpc>
                <a:spcPct val="115100"/>
              </a:lnSpc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spc="-40" dirty="0">
                <a:latin typeface="Arial"/>
                <a:cs typeface="Arial"/>
              </a:rPr>
              <a:t>user </a:t>
            </a:r>
            <a:r>
              <a:rPr sz="1500" spc="-90" dirty="0">
                <a:latin typeface="Arial"/>
                <a:cs typeface="Arial"/>
              </a:rPr>
              <a:t>need </a:t>
            </a:r>
            <a:r>
              <a:rPr sz="1500" spc="10" dirty="0">
                <a:latin typeface="Arial"/>
                <a:cs typeface="Arial"/>
              </a:rPr>
              <a:t>to </a:t>
            </a:r>
            <a:r>
              <a:rPr sz="1500" spc="-20" dirty="0">
                <a:latin typeface="Arial"/>
                <a:cs typeface="Arial"/>
              </a:rPr>
              <a:t>enter the </a:t>
            </a:r>
            <a:r>
              <a:rPr sz="1500" spc="-85" dirty="0">
                <a:latin typeface="Arial"/>
                <a:cs typeface="Arial"/>
              </a:rPr>
              <a:t>SSO  </a:t>
            </a:r>
            <a:r>
              <a:rPr sz="1500" spc="-25" dirty="0">
                <a:latin typeface="Arial"/>
                <a:cs typeface="Arial"/>
              </a:rPr>
              <a:t>credentials. </a:t>
            </a:r>
            <a:r>
              <a:rPr sz="1500" spc="-10" dirty="0">
                <a:latin typeface="Arial"/>
                <a:cs typeface="Arial"/>
              </a:rPr>
              <a:t>Then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45" dirty="0">
                <a:latin typeface="Arial"/>
                <a:cs typeface="Arial"/>
              </a:rPr>
              <a:t>user </a:t>
            </a:r>
            <a:r>
              <a:rPr sz="1500" spc="70" dirty="0">
                <a:latin typeface="Arial"/>
                <a:cs typeface="Arial"/>
              </a:rPr>
              <a:t>will </a:t>
            </a:r>
            <a:r>
              <a:rPr sz="1500" spc="-110" dirty="0">
                <a:latin typeface="Arial"/>
                <a:cs typeface="Arial"/>
              </a:rPr>
              <a:t>be  </a:t>
            </a:r>
            <a:r>
              <a:rPr sz="1500" spc="-15" dirty="0">
                <a:latin typeface="Arial"/>
                <a:cs typeface="Arial"/>
              </a:rPr>
              <a:t>validated </a:t>
            </a:r>
            <a:r>
              <a:rPr sz="1500" spc="-55" dirty="0">
                <a:latin typeface="Arial"/>
                <a:cs typeface="Arial"/>
              </a:rPr>
              <a:t>and </a:t>
            </a:r>
            <a:r>
              <a:rPr sz="1500" spc="-95" dirty="0">
                <a:latin typeface="Arial"/>
                <a:cs typeface="Arial"/>
              </a:rPr>
              <a:t>a </a:t>
            </a:r>
            <a:r>
              <a:rPr sz="1500" spc="-25" dirty="0">
                <a:latin typeface="Arial"/>
                <a:cs typeface="Arial"/>
              </a:rPr>
              <a:t>token </a:t>
            </a:r>
            <a:r>
              <a:rPr sz="1500" spc="70" dirty="0">
                <a:latin typeface="Arial"/>
                <a:cs typeface="Arial"/>
              </a:rPr>
              <a:t>will </a:t>
            </a:r>
            <a:r>
              <a:rPr sz="1500" spc="-110" dirty="0">
                <a:latin typeface="Arial"/>
                <a:cs typeface="Arial"/>
              </a:rPr>
              <a:t>be</a:t>
            </a:r>
            <a:r>
              <a:rPr sz="1500" spc="45" dirty="0">
                <a:latin typeface="Arial"/>
                <a:cs typeface="Arial"/>
              </a:rPr>
              <a:t> </a:t>
            </a:r>
            <a:r>
              <a:rPr sz="1500" spc="-45" dirty="0">
                <a:latin typeface="Arial"/>
                <a:cs typeface="Arial"/>
              </a:rPr>
              <a:t>generated</a:t>
            </a:r>
            <a:r>
              <a:rPr sz="1500" spc="20" dirty="0">
                <a:latin typeface="Arial"/>
                <a:cs typeface="Arial"/>
              </a:rPr>
              <a:t>.</a:t>
            </a:r>
            <a:endParaRPr lang="en-US" sz="1500" spc="20" dirty="0">
              <a:latin typeface="Arial"/>
              <a:cs typeface="Arial"/>
            </a:endParaRPr>
          </a:p>
          <a:p>
            <a:pPr marL="12700" marR="128270">
              <a:lnSpc>
                <a:spcPct val="115100"/>
              </a:lnSpc>
            </a:pPr>
            <a:r>
              <a:rPr sz="1500" spc="20" dirty="0">
                <a:latin typeface="Arial"/>
                <a:cs typeface="Arial"/>
              </a:rPr>
              <a:t>This </a:t>
            </a:r>
            <a:r>
              <a:rPr sz="1500" spc="-25" dirty="0">
                <a:latin typeface="Arial"/>
                <a:cs typeface="Arial"/>
              </a:rPr>
              <a:t>token </a:t>
            </a:r>
            <a:r>
              <a:rPr sz="1500" spc="70" dirty="0">
                <a:latin typeface="Arial"/>
                <a:cs typeface="Arial"/>
              </a:rPr>
              <a:t>will </a:t>
            </a:r>
            <a:r>
              <a:rPr sz="1500" spc="-110" dirty="0">
                <a:latin typeface="Arial"/>
                <a:cs typeface="Arial"/>
              </a:rPr>
              <a:t>be </a:t>
            </a:r>
            <a:r>
              <a:rPr sz="1500" spc="-40" dirty="0">
                <a:latin typeface="Arial"/>
                <a:cs typeface="Arial"/>
              </a:rPr>
              <a:t>sent </a:t>
            </a:r>
            <a:r>
              <a:rPr sz="1500" spc="5" dirty="0">
                <a:latin typeface="Arial"/>
                <a:cs typeface="Arial"/>
              </a:rPr>
              <a:t>to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40" dirty="0">
                <a:latin typeface="Arial"/>
                <a:cs typeface="Arial"/>
              </a:rPr>
              <a:t>request  </a:t>
            </a:r>
            <a:r>
              <a:rPr sz="1500" spc="-30" dirty="0">
                <a:latin typeface="Arial"/>
                <a:cs typeface="Arial"/>
              </a:rPr>
              <a:t>website </a:t>
            </a:r>
            <a:r>
              <a:rPr sz="1500" spc="-55" dirty="0">
                <a:latin typeface="Arial"/>
                <a:cs typeface="Arial"/>
              </a:rPr>
              <a:t>and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40" dirty="0">
                <a:latin typeface="Arial"/>
                <a:cs typeface="Arial"/>
              </a:rPr>
              <a:t>user </a:t>
            </a:r>
            <a:r>
              <a:rPr sz="1500" spc="75" dirty="0">
                <a:latin typeface="Arial"/>
                <a:cs typeface="Arial"/>
              </a:rPr>
              <a:t>will </a:t>
            </a:r>
            <a:r>
              <a:rPr sz="1500" spc="-105" dirty="0">
                <a:latin typeface="Arial"/>
                <a:cs typeface="Arial"/>
              </a:rPr>
              <a:t>be </a:t>
            </a:r>
            <a:r>
              <a:rPr sz="1500" spc="-60" dirty="0">
                <a:latin typeface="Arial"/>
                <a:cs typeface="Arial"/>
              </a:rPr>
              <a:t>able </a:t>
            </a:r>
            <a:r>
              <a:rPr sz="1500" spc="10" dirty="0">
                <a:latin typeface="Arial"/>
                <a:cs typeface="Arial"/>
              </a:rPr>
              <a:t>to  </a:t>
            </a:r>
            <a:r>
              <a:rPr sz="1500" spc="-105" dirty="0">
                <a:latin typeface="Arial"/>
                <a:cs typeface="Arial"/>
              </a:rPr>
              <a:t>access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55" dirty="0">
                <a:latin typeface="Arial"/>
                <a:cs typeface="Arial"/>
              </a:rPr>
              <a:t>requested</a:t>
            </a:r>
            <a:r>
              <a:rPr sz="1500" spc="55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website.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954779" y="417576"/>
            <a:ext cx="4948428" cy="41132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99783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2.5 </a:t>
            </a:r>
            <a:r>
              <a:rPr sz="3000" spc="-5" dirty="0">
                <a:solidFill>
                  <a:srgbClr val="000000"/>
                </a:solidFill>
              </a:rPr>
              <a:t>Class</a:t>
            </a:r>
            <a:r>
              <a:rPr sz="3000" spc="-90" dirty="0">
                <a:solidFill>
                  <a:srgbClr val="000000"/>
                </a:solidFill>
              </a:rPr>
              <a:t> </a:t>
            </a:r>
            <a:r>
              <a:rPr sz="3000" dirty="0">
                <a:solidFill>
                  <a:srgbClr val="000000"/>
                </a:solidFill>
              </a:rPr>
              <a:t>Diagram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108328"/>
            <a:ext cx="3484245" cy="37922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27940">
              <a:lnSpc>
                <a:spcPct val="115100"/>
              </a:lnSpc>
              <a:spcBef>
                <a:spcPts val="105"/>
              </a:spcBef>
            </a:pPr>
            <a:r>
              <a:rPr sz="1500" spc="-5" dirty="0">
                <a:latin typeface="Arial"/>
                <a:cs typeface="Arial"/>
              </a:rPr>
              <a:t>The </a:t>
            </a:r>
            <a:r>
              <a:rPr sz="1500" spc="-65" dirty="0">
                <a:latin typeface="Arial"/>
                <a:cs typeface="Arial"/>
              </a:rPr>
              <a:t>class </a:t>
            </a:r>
            <a:r>
              <a:rPr sz="1500" spc="-20" dirty="0">
                <a:latin typeface="Arial"/>
                <a:cs typeface="Arial"/>
              </a:rPr>
              <a:t>diagram </a:t>
            </a:r>
            <a:r>
              <a:rPr sz="1500" spc="-45" dirty="0">
                <a:latin typeface="Arial"/>
                <a:cs typeface="Arial"/>
              </a:rPr>
              <a:t>alongside </a:t>
            </a:r>
            <a:r>
              <a:rPr sz="1500" spc="-30" dirty="0">
                <a:latin typeface="Arial"/>
                <a:cs typeface="Arial"/>
              </a:rPr>
              <a:t>displays  </a:t>
            </a:r>
            <a:r>
              <a:rPr sz="1500" spc="-15" dirty="0">
                <a:latin typeface="Arial"/>
                <a:cs typeface="Arial"/>
              </a:rPr>
              <a:t>various </a:t>
            </a:r>
            <a:r>
              <a:rPr sz="1500" spc="-60" dirty="0">
                <a:latin typeface="Arial"/>
                <a:cs typeface="Arial"/>
              </a:rPr>
              <a:t>modules </a:t>
            </a:r>
            <a:r>
              <a:rPr sz="1500" spc="-10" dirty="0">
                <a:latin typeface="Arial"/>
                <a:cs typeface="Arial"/>
              </a:rPr>
              <a:t>of </a:t>
            </a:r>
            <a:r>
              <a:rPr sz="1500" spc="-5" dirty="0">
                <a:latin typeface="Arial"/>
                <a:cs typeface="Arial"/>
              </a:rPr>
              <a:t>our </a:t>
            </a:r>
            <a:r>
              <a:rPr sz="1500" spc="-45" dirty="0">
                <a:latin typeface="Arial"/>
                <a:cs typeface="Arial"/>
              </a:rPr>
              <a:t>system </a:t>
            </a:r>
            <a:r>
              <a:rPr sz="1500" spc="5" dirty="0">
                <a:latin typeface="Arial"/>
                <a:cs typeface="Arial"/>
              </a:rPr>
              <a:t>interacting  </a:t>
            </a:r>
            <a:r>
              <a:rPr sz="1500" spc="60" dirty="0">
                <a:latin typeface="Arial"/>
                <a:cs typeface="Arial"/>
              </a:rPr>
              <a:t>with </a:t>
            </a:r>
            <a:r>
              <a:rPr sz="1500" spc="-90" dirty="0">
                <a:latin typeface="Arial"/>
                <a:cs typeface="Arial"/>
              </a:rPr>
              <a:t>each</a:t>
            </a:r>
            <a:r>
              <a:rPr sz="1500" spc="-100" dirty="0">
                <a:latin typeface="Arial"/>
                <a:cs typeface="Arial"/>
              </a:rPr>
              <a:t> </a:t>
            </a:r>
            <a:r>
              <a:rPr sz="1500" spc="-5" dirty="0">
                <a:latin typeface="Arial"/>
                <a:cs typeface="Arial"/>
              </a:rPr>
              <a:t>other.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350">
              <a:latin typeface="Arial"/>
              <a:cs typeface="Arial"/>
            </a:endParaRPr>
          </a:p>
          <a:p>
            <a:pPr marL="12700" marR="254635">
              <a:lnSpc>
                <a:spcPct val="115300"/>
              </a:lnSpc>
            </a:pPr>
            <a:r>
              <a:rPr sz="1500" spc="-40" dirty="0">
                <a:latin typeface="Arial"/>
                <a:cs typeface="Arial"/>
              </a:rPr>
              <a:t>System </a:t>
            </a:r>
            <a:r>
              <a:rPr sz="1500" spc="-15" dirty="0">
                <a:latin typeface="Arial"/>
                <a:cs typeface="Arial"/>
              </a:rPr>
              <a:t>is </a:t>
            </a:r>
            <a:r>
              <a:rPr sz="1500" spc="-20" dirty="0">
                <a:latin typeface="Arial"/>
                <a:cs typeface="Arial"/>
              </a:rPr>
              <a:t>divided </a:t>
            </a:r>
            <a:r>
              <a:rPr sz="1500" spc="15" dirty="0">
                <a:latin typeface="Arial"/>
                <a:cs typeface="Arial"/>
              </a:rPr>
              <a:t>into </a:t>
            </a:r>
            <a:r>
              <a:rPr sz="1500" spc="30" dirty="0">
                <a:latin typeface="Arial"/>
                <a:cs typeface="Arial"/>
              </a:rPr>
              <a:t>two </a:t>
            </a:r>
            <a:r>
              <a:rPr sz="1500" spc="-55" dirty="0">
                <a:latin typeface="Arial"/>
                <a:cs typeface="Arial"/>
              </a:rPr>
              <a:t>users </a:t>
            </a:r>
            <a:r>
              <a:rPr sz="1500" spc="-35" dirty="0">
                <a:latin typeface="Arial"/>
                <a:cs typeface="Arial"/>
              </a:rPr>
              <a:t>admin  </a:t>
            </a:r>
            <a:r>
              <a:rPr sz="1500" spc="-55" dirty="0">
                <a:latin typeface="Arial"/>
                <a:cs typeface="Arial"/>
              </a:rPr>
              <a:t>and </a:t>
            </a:r>
            <a:r>
              <a:rPr sz="1500" spc="-75" dirty="0">
                <a:latin typeface="Arial"/>
                <a:cs typeface="Arial"/>
              </a:rPr>
              <a:t>end</a:t>
            </a:r>
            <a:r>
              <a:rPr sz="1500" spc="50" dirty="0">
                <a:latin typeface="Arial"/>
                <a:cs typeface="Arial"/>
              </a:rPr>
              <a:t> </a:t>
            </a:r>
            <a:r>
              <a:rPr sz="1500" spc="-35" dirty="0">
                <a:latin typeface="Arial"/>
                <a:cs typeface="Arial"/>
              </a:rPr>
              <a:t>user.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>
              <a:latin typeface="Arial"/>
              <a:cs typeface="Arial"/>
            </a:endParaRPr>
          </a:p>
          <a:p>
            <a:pPr marL="12700" marR="48260">
              <a:lnSpc>
                <a:spcPct val="114999"/>
              </a:lnSpc>
            </a:pPr>
            <a:r>
              <a:rPr sz="1500" spc="95" dirty="0">
                <a:latin typeface="Arial"/>
                <a:cs typeface="Arial"/>
              </a:rPr>
              <a:t>All </a:t>
            </a:r>
            <a:r>
              <a:rPr sz="1500" spc="-55" dirty="0">
                <a:latin typeface="Arial"/>
                <a:cs typeface="Arial"/>
              </a:rPr>
              <a:t>users </a:t>
            </a:r>
            <a:r>
              <a:rPr sz="1500" spc="-45" dirty="0">
                <a:latin typeface="Arial"/>
                <a:cs typeface="Arial"/>
              </a:rPr>
              <a:t>are </a:t>
            </a:r>
            <a:r>
              <a:rPr sz="1500" spc="-30" dirty="0">
                <a:latin typeface="Arial"/>
                <a:cs typeface="Arial"/>
              </a:rPr>
              <a:t>classified </a:t>
            </a:r>
            <a:r>
              <a:rPr sz="1500" spc="15" dirty="0">
                <a:latin typeface="Arial"/>
                <a:cs typeface="Arial"/>
              </a:rPr>
              <a:t>into </a:t>
            </a:r>
            <a:r>
              <a:rPr sz="1500" spc="5" dirty="0">
                <a:latin typeface="Arial"/>
                <a:cs typeface="Arial"/>
              </a:rPr>
              <a:t>different </a:t>
            </a:r>
            <a:r>
              <a:rPr sz="1500" spc="-30" dirty="0">
                <a:latin typeface="Arial"/>
                <a:cs typeface="Arial"/>
              </a:rPr>
              <a:t>roles  </a:t>
            </a:r>
            <a:r>
              <a:rPr sz="1500" spc="-55" dirty="0">
                <a:latin typeface="Arial"/>
                <a:cs typeface="Arial"/>
              </a:rPr>
              <a:t>and </a:t>
            </a:r>
            <a:r>
              <a:rPr sz="1500" spc="-90" dirty="0">
                <a:latin typeface="Arial"/>
                <a:cs typeface="Arial"/>
              </a:rPr>
              <a:t>each </a:t>
            </a:r>
            <a:r>
              <a:rPr sz="1500" spc="-15" dirty="0">
                <a:latin typeface="Arial"/>
                <a:cs typeface="Arial"/>
              </a:rPr>
              <a:t>role is </a:t>
            </a:r>
            <a:r>
              <a:rPr sz="1500" spc="-60" dirty="0">
                <a:latin typeface="Arial"/>
                <a:cs typeface="Arial"/>
              </a:rPr>
              <a:t>associated </a:t>
            </a:r>
            <a:r>
              <a:rPr sz="1500" spc="60" dirty="0">
                <a:latin typeface="Arial"/>
                <a:cs typeface="Arial"/>
              </a:rPr>
              <a:t>with </a:t>
            </a:r>
            <a:r>
              <a:rPr sz="1500" spc="5" dirty="0">
                <a:latin typeface="Arial"/>
                <a:cs typeface="Arial"/>
              </a:rPr>
              <a:t>different  </a:t>
            </a:r>
            <a:r>
              <a:rPr sz="1500" spc="-5" dirty="0">
                <a:latin typeface="Arial"/>
                <a:cs typeface="Arial"/>
              </a:rPr>
              <a:t>function.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350">
              <a:latin typeface="Arial"/>
              <a:cs typeface="Arial"/>
            </a:endParaRPr>
          </a:p>
          <a:p>
            <a:pPr marL="12700" marR="5080">
              <a:lnSpc>
                <a:spcPct val="115100"/>
              </a:lnSpc>
            </a:pPr>
            <a:r>
              <a:rPr sz="1500" spc="-15" dirty="0">
                <a:latin typeface="Arial"/>
                <a:cs typeface="Arial"/>
              </a:rPr>
              <a:t>End </a:t>
            </a:r>
            <a:r>
              <a:rPr sz="1500" spc="-45" dirty="0">
                <a:latin typeface="Arial"/>
                <a:cs typeface="Arial"/>
              </a:rPr>
              <a:t>user </a:t>
            </a:r>
            <a:r>
              <a:rPr sz="1500" spc="-50" dirty="0">
                <a:latin typeface="Arial"/>
                <a:cs typeface="Arial"/>
              </a:rPr>
              <a:t>requests </a:t>
            </a:r>
            <a:r>
              <a:rPr sz="1500" spc="30" dirty="0">
                <a:latin typeface="Arial"/>
                <a:cs typeface="Arial"/>
              </a:rPr>
              <a:t>for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30" dirty="0">
                <a:latin typeface="Arial"/>
                <a:cs typeface="Arial"/>
              </a:rPr>
              <a:t>website </a:t>
            </a:r>
            <a:r>
              <a:rPr sz="1500" spc="-55" dirty="0">
                <a:latin typeface="Arial"/>
                <a:cs typeface="Arial"/>
              </a:rPr>
              <a:t>and </a:t>
            </a:r>
            <a:r>
              <a:rPr sz="1500" spc="15" dirty="0">
                <a:latin typeface="Arial"/>
                <a:cs typeface="Arial"/>
              </a:rPr>
              <a:t>this  </a:t>
            </a:r>
            <a:r>
              <a:rPr sz="1500" spc="-40" dirty="0">
                <a:latin typeface="Arial"/>
                <a:cs typeface="Arial"/>
              </a:rPr>
              <a:t>request </a:t>
            </a:r>
            <a:r>
              <a:rPr sz="1500" spc="-15" dirty="0">
                <a:latin typeface="Arial"/>
                <a:cs typeface="Arial"/>
              </a:rPr>
              <a:t>is </a:t>
            </a:r>
            <a:r>
              <a:rPr sz="1500" spc="-40" dirty="0">
                <a:latin typeface="Arial"/>
                <a:cs typeface="Arial"/>
              </a:rPr>
              <a:t>sent </a:t>
            </a:r>
            <a:r>
              <a:rPr sz="1500" spc="5" dirty="0">
                <a:latin typeface="Arial"/>
                <a:cs typeface="Arial"/>
              </a:rPr>
              <a:t>to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85" dirty="0">
                <a:latin typeface="Arial"/>
                <a:cs typeface="Arial"/>
              </a:rPr>
              <a:t>SSO </a:t>
            </a:r>
            <a:r>
              <a:rPr sz="1500" spc="5" dirty="0">
                <a:latin typeface="Arial"/>
                <a:cs typeface="Arial"/>
              </a:rPr>
              <a:t>portal. </a:t>
            </a:r>
            <a:r>
              <a:rPr sz="1500" spc="-5" dirty="0">
                <a:latin typeface="Arial"/>
                <a:cs typeface="Arial"/>
              </a:rPr>
              <a:t>The  </a:t>
            </a:r>
            <a:r>
              <a:rPr sz="1500" spc="-85" dirty="0">
                <a:latin typeface="Arial"/>
                <a:cs typeface="Arial"/>
              </a:rPr>
              <a:t>SSO </a:t>
            </a:r>
            <a:r>
              <a:rPr sz="1500" spc="5" dirty="0">
                <a:latin typeface="Arial"/>
                <a:cs typeface="Arial"/>
              </a:rPr>
              <a:t>portal </a:t>
            </a:r>
            <a:r>
              <a:rPr sz="1500" spc="-20" dirty="0">
                <a:latin typeface="Arial"/>
                <a:cs typeface="Arial"/>
              </a:rPr>
              <a:t>validates the </a:t>
            </a:r>
            <a:r>
              <a:rPr sz="1500" spc="-45" dirty="0">
                <a:latin typeface="Arial"/>
                <a:cs typeface="Arial"/>
              </a:rPr>
              <a:t>user </a:t>
            </a:r>
            <a:r>
              <a:rPr sz="1500" spc="-55" dirty="0">
                <a:latin typeface="Arial"/>
                <a:cs typeface="Arial"/>
              </a:rPr>
              <a:t>and </a:t>
            </a:r>
            <a:r>
              <a:rPr sz="1500" spc="-5" dirty="0">
                <a:latin typeface="Arial"/>
                <a:cs typeface="Arial"/>
              </a:rPr>
              <a:t>redirect  </a:t>
            </a:r>
            <a:r>
              <a:rPr sz="1500" spc="-20" dirty="0">
                <a:latin typeface="Arial"/>
                <a:cs typeface="Arial"/>
              </a:rPr>
              <a:t>the </a:t>
            </a:r>
            <a:r>
              <a:rPr sz="1500" spc="-70" dirty="0">
                <a:latin typeface="Arial"/>
                <a:cs typeface="Arial"/>
              </a:rPr>
              <a:t>response </a:t>
            </a:r>
            <a:r>
              <a:rPr sz="1500" spc="5" dirty="0">
                <a:latin typeface="Arial"/>
                <a:cs typeface="Arial"/>
              </a:rPr>
              <a:t>to </a:t>
            </a:r>
            <a:r>
              <a:rPr sz="1500" spc="-20" dirty="0">
                <a:latin typeface="Arial"/>
                <a:cs typeface="Arial"/>
              </a:rPr>
              <a:t>the</a:t>
            </a:r>
            <a:r>
              <a:rPr sz="1500" spc="70" dirty="0">
                <a:latin typeface="Arial"/>
                <a:cs typeface="Arial"/>
              </a:rPr>
              <a:t> </a:t>
            </a:r>
            <a:r>
              <a:rPr sz="1500" spc="-25" dirty="0">
                <a:latin typeface="Arial"/>
                <a:cs typeface="Arial"/>
              </a:rPr>
              <a:t>website.</a:t>
            </a:r>
            <a:endParaRPr sz="15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09644" y="144779"/>
            <a:ext cx="5035296" cy="45537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1628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2.6</a:t>
            </a:r>
            <a:r>
              <a:rPr sz="3000" spc="-6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Module-1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7973695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Login/Register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buChar char="●"/>
              <a:tabLst>
                <a:tab pos="299085" algn="l"/>
                <a:tab pos="299720" algn="l"/>
              </a:tabLst>
            </a:pPr>
            <a:r>
              <a:rPr sz="1800" spc="-5" dirty="0">
                <a:latin typeface="Times New Roman"/>
                <a:cs typeface="Times New Roman"/>
              </a:rPr>
              <a:t>New user </a:t>
            </a:r>
            <a:r>
              <a:rPr sz="1800" dirty="0">
                <a:latin typeface="Times New Roman"/>
                <a:cs typeface="Times New Roman"/>
              </a:rPr>
              <a:t>need to register to Single Sign </a:t>
            </a:r>
            <a:r>
              <a:rPr sz="1800" spc="-5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Portal.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>
              <a:latin typeface="Times New Roman"/>
              <a:cs typeface="Times New Roman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Char char="●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Existing </a:t>
            </a:r>
            <a:r>
              <a:rPr sz="1800" spc="-5" dirty="0">
                <a:latin typeface="Times New Roman"/>
                <a:cs typeface="Times New Roman"/>
              </a:rPr>
              <a:t>users </a:t>
            </a:r>
            <a:r>
              <a:rPr sz="1800" dirty="0">
                <a:latin typeface="Times New Roman"/>
                <a:cs typeface="Times New Roman"/>
              </a:rPr>
              <a:t>just need to login to access the websites associated with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LDAP.</a:t>
            </a:r>
            <a:endParaRPr sz="1800">
              <a:latin typeface="Times New Roman"/>
              <a:cs typeface="Times New Roman"/>
            </a:endParaRPr>
          </a:p>
          <a:p>
            <a:pPr marL="299085" marR="5080" indent="-287020">
              <a:lnSpc>
                <a:spcPct val="114999"/>
              </a:lnSpc>
              <a:spcBef>
                <a:spcPts val="1595"/>
              </a:spcBef>
              <a:buChar char="●"/>
              <a:tabLst>
                <a:tab pos="299085" algn="l"/>
                <a:tab pos="299720" algn="l"/>
              </a:tabLst>
            </a:pPr>
            <a:r>
              <a:rPr sz="1800" dirty="0">
                <a:latin typeface="Times New Roman"/>
                <a:cs typeface="Times New Roman"/>
              </a:rPr>
              <a:t>Once the </a:t>
            </a:r>
            <a:r>
              <a:rPr sz="1800" spc="-5" dirty="0">
                <a:latin typeface="Times New Roman"/>
                <a:cs typeface="Times New Roman"/>
              </a:rPr>
              <a:t>user successfully </a:t>
            </a:r>
            <a:r>
              <a:rPr sz="1800" dirty="0">
                <a:latin typeface="Times New Roman"/>
                <a:cs typeface="Times New Roman"/>
              </a:rPr>
              <a:t>login to the Single sign on webpage the </a:t>
            </a:r>
            <a:r>
              <a:rPr sz="1800" spc="-5" dirty="0">
                <a:latin typeface="Times New Roman"/>
                <a:cs typeface="Times New Roman"/>
              </a:rPr>
              <a:t>user will </a:t>
            </a:r>
            <a:r>
              <a:rPr sz="1800" dirty="0">
                <a:latin typeface="Times New Roman"/>
                <a:cs typeface="Times New Roman"/>
              </a:rPr>
              <a:t>be able  login to any of the websites without re-entering the </a:t>
            </a:r>
            <a:r>
              <a:rPr sz="1800" spc="-5" dirty="0">
                <a:latin typeface="Times New Roman"/>
                <a:cs typeface="Times New Roman"/>
              </a:rPr>
              <a:t>username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password.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59131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000000"/>
                </a:solidFill>
              </a:rPr>
              <a:t>Module-2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7362190" cy="2172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Arial"/>
                <a:cs typeface="Arial"/>
              </a:rPr>
              <a:t>Authentication</a:t>
            </a:r>
            <a:endParaRPr sz="1800">
              <a:latin typeface="Arial"/>
              <a:cs typeface="Arial"/>
            </a:endParaRPr>
          </a:p>
          <a:p>
            <a:pPr marL="299085" marR="5080" indent="-287020">
              <a:lnSpc>
                <a:spcPct val="114999"/>
              </a:lnSpc>
              <a:spcBef>
                <a:spcPts val="1610"/>
              </a:spcBef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-5" dirty="0">
                <a:latin typeface="Arial"/>
                <a:cs typeface="Arial"/>
              </a:rPr>
              <a:t>When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user </a:t>
            </a:r>
            <a:r>
              <a:rPr sz="1800" spc="5" dirty="0">
                <a:latin typeface="Arial"/>
                <a:cs typeface="Arial"/>
              </a:rPr>
              <a:t>tries to </a:t>
            </a:r>
            <a:r>
              <a:rPr sz="1800" spc="-5" dirty="0">
                <a:latin typeface="Arial"/>
                <a:cs typeface="Arial"/>
              </a:rPr>
              <a:t>login </a:t>
            </a: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30" dirty="0">
                <a:latin typeface="Arial"/>
                <a:cs typeface="Arial"/>
              </a:rPr>
              <a:t>the </a:t>
            </a:r>
            <a:r>
              <a:rPr sz="1800" spc="120" dirty="0">
                <a:latin typeface="Arial"/>
                <a:cs typeface="Arial"/>
              </a:rPr>
              <a:t>LDAP </a:t>
            </a:r>
            <a:r>
              <a:rPr sz="1800" spc="-25" dirty="0">
                <a:latin typeface="Arial"/>
                <a:cs typeface="Arial"/>
              </a:rPr>
              <a:t>server, the </a:t>
            </a:r>
            <a:r>
              <a:rPr sz="1800" spc="120" dirty="0">
                <a:latin typeface="Arial"/>
                <a:cs typeface="Arial"/>
              </a:rPr>
              <a:t>LDAP </a:t>
            </a:r>
            <a:r>
              <a:rPr sz="1800" spc="-30" dirty="0">
                <a:latin typeface="Arial"/>
                <a:cs typeface="Arial"/>
              </a:rPr>
              <a:t>server </a:t>
            </a:r>
            <a:r>
              <a:rPr sz="1800" spc="80" dirty="0">
                <a:latin typeface="Arial"/>
                <a:cs typeface="Arial"/>
              </a:rPr>
              <a:t>will  </a:t>
            </a:r>
            <a:r>
              <a:rPr sz="1800" spc="-30" dirty="0">
                <a:latin typeface="Arial"/>
                <a:cs typeface="Arial"/>
              </a:rPr>
              <a:t>authenticate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20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user.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114" dirty="0">
                <a:latin typeface="Arial"/>
                <a:cs typeface="Arial"/>
              </a:rPr>
              <a:t>All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40" dirty="0">
                <a:latin typeface="Arial"/>
                <a:cs typeface="Arial"/>
              </a:rPr>
              <a:t>user’s credentials </a:t>
            </a:r>
            <a:r>
              <a:rPr sz="1800" spc="80" dirty="0">
                <a:latin typeface="Arial"/>
                <a:cs typeface="Arial"/>
              </a:rPr>
              <a:t>will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85" dirty="0">
                <a:latin typeface="Arial"/>
                <a:cs typeface="Arial"/>
              </a:rPr>
              <a:t>saved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125" dirty="0">
                <a:latin typeface="Arial"/>
                <a:cs typeface="Arial"/>
              </a:rPr>
              <a:t>LDAP</a:t>
            </a:r>
            <a:r>
              <a:rPr sz="1800" spc="120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  <a:buFont typeface="Times New Roman"/>
              <a:buChar char="●"/>
            </a:pPr>
            <a:endParaRPr sz="165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150" dirty="0">
                <a:latin typeface="Arial"/>
                <a:cs typeface="Arial"/>
              </a:rPr>
              <a:t>If </a:t>
            </a:r>
            <a:r>
              <a:rPr sz="1800" spc="-114" dirty="0">
                <a:latin typeface="Arial"/>
                <a:cs typeface="Arial"/>
              </a:rPr>
              <a:t>a </a:t>
            </a:r>
            <a:r>
              <a:rPr sz="1800" spc="-40" dirty="0">
                <a:latin typeface="Arial"/>
                <a:cs typeface="Arial"/>
              </a:rPr>
              <a:t>new </a:t>
            </a:r>
            <a:r>
              <a:rPr sz="1800" spc="-50" dirty="0">
                <a:latin typeface="Arial"/>
                <a:cs typeface="Arial"/>
              </a:rPr>
              <a:t>user </a:t>
            </a:r>
            <a:r>
              <a:rPr sz="1800" spc="-25" dirty="0">
                <a:latin typeface="Arial"/>
                <a:cs typeface="Arial"/>
              </a:rPr>
              <a:t>is </a:t>
            </a:r>
            <a:r>
              <a:rPr sz="1800" spc="-60" dirty="0">
                <a:latin typeface="Arial"/>
                <a:cs typeface="Arial"/>
              </a:rPr>
              <a:t>created </a:t>
            </a:r>
            <a:r>
              <a:rPr sz="1800" spc="-20" dirty="0">
                <a:latin typeface="Arial"/>
                <a:cs typeface="Arial"/>
              </a:rPr>
              <a:t>his </a:t>
            </a:r>
            <a:r>
              <a:rPr sz="1800" spc="20" dirty="0">
                <a:latin typeface="Arial"/>
                <a:cs typeface="Arial"/>
              </a:rPr>
              <a:t>entry </a:t>
            </a:r>
            <a:r>
              <a:rPr sz="1800" spc="80" dirty="0">
                <a:latin typeface="Arial"/>
                <a:cs typeface="Arial"/>
              </a:rPr>
              <a:t>will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40" dirty="0">
                <a:latin typeface="Arial"/>
                <a:cs typeface="Arial"/>
              </a:rPr>
              <a:t>stored </a:t>
            </a:r>
            <a:r>
              <a:rPr sz="1800" spc="20" dirty="0">
                <a:latin typeface="Arial"/>
                <a:cs typeface="Arial"/>
              </a:rPr>
              <a:t>in </a:t>
            </a:r>
            <a:r>
              <a:rPr sz="1800" spc="120" dirty="0">
                <a:latin typeface="Arial"/>
                <a:cs typeface="Arial"/>
              </a:rPr>
              <a:t>LDAP</a:t>
            </a:r>
            <a:r>
              <a:rPr sz="1800" spc="215" dirty="0">
                <a:latin typeface="Arial"/>
                <a:cs typeface="Arial"/>
              </a:rPr>
              <a:t> </a:t>
            </a:r>
            <a:r>
              <a:rPr sz="1800" spc="-25" dirty="0">
                <a:latin typeface="Arial"/>
                <a:cs typeface="Arial"/>
              </a:rPr>
              <a:t>server.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1809"/>
            <a:ext cx="1633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30" dirty="0">
                <a:solidFill>
                  <a:srgbClr val="000000"/>
                </a:solidFill>
                <a:latin typeface="Arial"/>
                <a:cs typeface="Arial"/>
              </a:rPr>
              <a:t>Mo</a:t>
            </a:r>
            <a:r>
              <a:rPr sz="3000" spc="-105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sz="3000" spc="-110" dirty="0">
                <a:solidFill>
                  <a:srgbClr val="000000"/>
                </a:solidFill>
                <a:latin typeface="Arial"/>
                <a:cs typeface="Arial"/>
              </a:rPr>
              <a:t>ul</a:t>
            </a:r>
            <a:r>
              <a:rPr sz="3000" spc="-130" dirty="0">
                <a:solidFill>
                  <a:srgbClr val="000000"/>
                </a:solidFill>
                <a:latin typeface="Arial"/>
                <a:cs typeface="Arial"/>
              </a:rPr>
              <a:t>e</a:t>
            </a:r>
            <a:r>
              <a:rPr sz="3000" spc="114" dirty="0">
                <a:solidFill>
                  <a:srgbClr val="000000"/>
                </a:solidFill>
                <a:latin typeface="Arial"/>
                <a:cs typeface="Arial"/>
              </a:rPr>
              <a:t>-</a:t>
            </a:r>
            <a:r>
              <a:rPr sz="3000" spc="70" dirty="0">
                <a:solidFill>
                  <a:srgbClr val="000000"/>
                </a:solidFill>
                <a:latin typeface="Arial"/>
                <a:cs typeface="Arial"/>
              </a:rPr>
              <a:t>3</a:t>
            </a:r>
            <a:endParaRPr sz="3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90550" y="1258315"/>
            <a:ext cx="7407275" cy="30403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30" dirty="0">
                <a:latin typeface="Arial"/>
                <a:cs typeface="Arial"/>
              </a:rPr>
              <a:t>Single </a:t>
            </a:r>
            <a:r>
              <a:rPr sz="1800" spc="-20" dirty="0">
                <a:latin typeface="Arial"/>
                <a:cs typeface="Arial"/>
              </a:rPr>
              <a:t>Sign </a:t>
            </a:r>
            <a:r>
              <a:rPr sz="1800" spc="-85" dirty="0">
                <a:latin typeface="Arial"/>
                <a:cs typeface="Arial"/>
              </a:rPr>
              <a:t>On</a:t>
            </a:r>
            <a:r>
              <a:rPr sz="1800" spc="55" dirty="0">
                <a:latin typeface="Arial"/>
                <a:cs typeface="Arial"/>
              </a:rPr>
              <a:t> </a:t>
            </a:r>
            <a:r>
              <a:rPr lang="en-US" spc="-10" dirty="0">
                <a:latin typeface="Arial"/>
                <a:cs typeface="Arial"/>
              </a:rPr>
              <a:t>Portal</a:t>
            </a:r>
            <a:endParaRPr sz="1800" dirty="0">
              <a:latin typeface="Arial"/>
              <a:cs typeface="Arial"/>
            </a:endParaRPr>
          </a:p>
          <a:p>
            <a:pPr marL="299085" marR="5080" indent="-287020">
              <a:lnSpc>
                <a:spcPct val="114999"/>
              </a:lnSpc>
              <a:spcBef>
                <a:spcPts val="1610"/>
              </a:spcBef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-114" dirty="0">
                <a:latin typeface="Arial"/>
                <a:cs typeface="Arial"/>
              </a:rPr>
              <a:t>Once </a:t>
            </a:r>
            <a:r>
              <a:rPr sz="1800" spc="-30" dirty="0">
                <a:latin typeface="Arial"/>
                <a:cs typeface="Arial"/>
              </a:rPr>
              <a:t>the </a:t>
            </a:r>
            <a:r>
              <a:rPr sz="1800" spc="-50" dirty="0">
                <a:latin typeface="Arial"/>
                <a:cs typeface="Arial"/>
              </a:rPr>
              <a:t>user </a:t>
            </a:r>
            <a:r>
              <a:rPr sz="1800" spc="-25" dirty="0">
                <a:latin typeface="Arial"/>
                <a:cs typeface="Arial"/>
              </a:rPr>
              <a:t>is </a:t>
            </a:r>
            <a:r>
              <a:rPr sz="1800" spc="-35" dirty="0">
                <a:latin typeface="Arial"/>
                <a:cs typeface="Arial"/>
              </a:rPr>
              <a:t>authenticated </a:t>
            </a:r>
            <a:r>
              <a:rPr sz="1800" spc="-100" dirty="0">
                <a:latin typeface="Arial"/>
                <a:cs typeface="Arial"/>
              </a:rPr>
              <a:t>he </a:t>
            </a:r>
            <a:r>
              <a:rPr sz="1800" spc="80" dirty="0">
                <a:latin typeface="Arial"/>
                <a:cs typeface="Arial"/>
              </a:rPr>
              <a:t>will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35" dirty="0">
                <a:latin typeface="Arial"/>
                <a:cs typeface="Arial"/>
              </a:rPr>
              <a:t>redirected </a:t>
            </a: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40" dirty="0">
                <a:latin typeface="Arial"/>
                <a:cs typeface="Arial"/>
              </a:rPr>
              <a:t>website </a:t>
            </a:r>
            <a:r>
              <a:rPr sz="1800" spc="-120" dirty="0">
                <a:latin typeface="Arial"/>
                <a:cs typeface="Arial"/>
              </a:rPr>
              <a:t>as </a:t>
            </a:r>
            <a:r>
              <a:rPr sz="1800" spc="-35" dirty="0">
                <a:latin typeface="Arial"/>
                <a:cs typeface="Arial"/>
              </a:rPr>
              <a:t>per </a:t>
            </a:r>
            <a:r>
              <a:rPr sz="1800" spc="-25" dirty="0">
                <a:latin typeface="Arial"/>
                <a:cs typeface="Arial"/>
              </a:rPr>
              <a:t>the  </a:t>
            </a:r>
            <a:r>
              <a:rPr sz="1800" spc="-30" dirty="0">
                <a:latin typeface="Arial"/>
                <a:cs typeface="Arial"/>
              </a:rPr>
              <a:t>requirement </a:t>
            </a:r>
            <a:r>
              <a:rPr sz="1800" spc="-10" dirty="0">
                <a:latin typeface="Arial"/>
                <a:cs typeface="Arial"/>
              </a:rPr>
              <a:t>of </a:t>
            </a:r>
            <a:r>
              <a:rPr sz="1800" spc="-25" dirty="0">
                <a:latin typeface="Arial"/>
                <a:cs typeface="Arial"/>
              </a:rPr>
              <a:t>the</a:t>
            </a:r>
            <a:r>
              <a:rPr sz="1800" spc="25" dirty="0">
                <a:latin typeface="Arial"/>
                <a:cs typeface="Arial"/>
              </a:rPr>
              <a:t> </a:t>
            </a:r>
            <a:r>
              <a:rPr sz="1800" spc="-40" dirty="0">
                <a:latin typeface="Arial"/>
                <a:cs typeface="Arial"/>
              </a:rPr>
              <a:t>user.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imes New Roman"/>
              <a:buChar char="●"/>
            </a:pPr>
            <a:endParaRPr sz="16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-15" dirty="0">
                <a:latin typeface="Arial"/>
                <a:cs typeface="Arial"/>
              </a:rPr>
              <a:t>User </a:t>
            </a:r>
            <a:r>
              <a:rPr sz="1800" spc="80" dirty="0">
                <a:latin typeface="Arial"/>
                <a:cs typeface="Arial"/>
              </a:rPr>
              <a:t>will </a:t>
            </a:r>
            <a:r>
              <a:rPr sz="1800" spc="-130" dirty="0">
                <a:latin typeface="Arial"/>
                <a:cs typeface="Arial"/>
              </a:rPr>
              <a:t>be </a:t>
            </a:r>
            <a:r>
              <a:rPr sz="1800" spc="-75" dirty="0">
                <a:latin typeface="Arial"/>
                <a:cs typeface="Arial"/>
              </a:rPr>
              <a:t>able </a:t>
            </a:r>
            <a:r>
              <a:rPr sz="1800" spc="5" dirty="0">
                <a:latin typeface="Arial"/>
                <a:cs typeface="Arial"/>
              </a:rPr>
              <a:t>to </a:t>
            </a:r>
            <a:r>
              <a:rPr sz="1800" spc="-110" dirty="0">
                <a:latin typeface="Arial"/>
                <a:cs typeface="Arial"/>
              </a:rPr>
              <a:t>use </a:t>
            </a:r>
            <a:r>
              <a:rPr sz="1800" spc="-30" dirty="0">
                <a:latin typeface="Arial"/>
                <a:cs typeface="Arial"/>
              </a:rPr>
              <a:t>any </a:t>
            </a:r>
            <a:r>
              <a:rPr sz="1800" spc="-70" dirty="0">
                <a:latin typeface="Arial"/>
                <a:cs typeface="Arial"/>
              </a:rPr>
              <a:t>college </a:t>
            </a:r>
            <a:r>
              <a:rPr sz="1800" spc="-40" dirty="0">
                <a:latin typeface="Arial"/>
                <a:cs typeface="Arial"/>
              </a:rPr>
              <a:t>website </a:t>
            </a:r>
            <a:r>
              <a:rPr sz="1800" spc="-114" dirty="0">
                <a:latin typeface="Arial"/>
                <a:cs typeface="Arial"/>
              </a:rPr>
              <a:t>once </a:t>
            </a:r>
            <a:r>
              <a:rPr sz="1800" spc="-35" dirty="0">
                <a:latin typeface="Arial"/>
                <a:cs typeface="Arial"/>
              </a:rPr>
              <a:t>Logged </a:t>
            </a:r>
            <a:r>
              <a:rPr sz="1800" spc="-15" dirty="0">
                <a:latin typeface="Arial"/>
                <a:cs typeface="Arial"/>
              </a:rPr>
              <a:t>by </a:t>
            </a:r>
            <a:r>
              <a:rPr sz="1800" spc="-120" dirty="0">
                <a:latin typeface="Arial"/>
                <a:cs typeface="Arial"/>
              </a:rPr>
              <a:t>same</a:t>
            </a:r>
            <a:r>
              <a:rPr sz="1800" spc="200" dirty="0">
                <a:latin typeface="Arial"/>
                <a:cs typeface="Arial"/>
              </a:rPr>
              <a:t> </a:t>
            </a:r>
            <a:r>
              <a:rPr sz="1800" spc="-50" dirty="0">
                <a:latin typeface="Arial"/>
                <a:cs typeface="Arial"/>
              </a:rPr>
              <a:t>user</a:t>
            </a:r>
            <a:endParaRPr sz="1800" dirty="0">
              <a:latin typeface="Arial"/>
              <a:cs typeface="Arial"/>
            </a:endParaRPr>
          </a:p>
          <a:p>
            <a:pPr marL="299085">
              <a:lnSpc>
                <a:spcPct val="100000"/>
              </a:lnSpc>
              <a:spcBef>
                <a:spcPts val="330"/>
              </a:spcBef>
            </a:pPr>
            <a:r>
              <a:rPr sz="1800" spc="-35" dirty="0">
                <a:latin typeface="Arial"/>
                <a:cs typeface="Arial"/>
              </a:rPr>
              <a:t>credentials.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6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-30" dirty="0">
                <a:latin typeface="Arial"/>
                <a:cs typeface="Arial"/>
              </a:rPr>
              <a:t>Single </a:t>
            </a:r>
            <a:r>
              <a:rPr sz="1800" spc="-20" dirty="0">
                <a:latin typeface="Arial"/>
                <a:cs typeface="Arial"/>
              </a:rPr>
              <a:t>Sign </a:t>
            </a:r>
            <a:r>
              <a:rPr sz="1800" spc="-85" dirty="0">
                <a:latin typeface="Arial"/>
                <a:cs typeface="Arial"/>
              </a:rPr>
              <a:t>On </a:t>
            </a:r>
            <a:r>
              <a:rPr lang="en-US" spc="-25" dirty="0">
                <a:latin typeface="Arial"/>
                <a:cs typeface="Arial"/>
              </a:rPr>
              <a:t>Portal </a:t>
            </a:r>
            <a:r>
              <a:rPr sz="1800" spc="80" dirty="0">
                <a:latin typeface="Arial"/>
                <a:cs typeface="Arial"/>
              </a:rPr>
              <a:t>will </a:t>
            </a:r>
            <a:r>
              <a:rPr sz="1800" spc="-10" dirty="0">
                <a:latin typeface="Arial"/>
                <a:cs typeface="Arial"/>
              </a:rPr>
              <a:t>maintain </a:t>
            </a:r>
            <a:r>
              <a:rPr sz="1800" spc="-25" dirty="0">
                <a:latin typeface="Arial"/>
                <a:cs typeface="Arial"/>
              </a:rPr>
              <a:t>the </a:t>
            </a:r>
            <a:r>
              <a:rPr sz="1800" spc="-85" dirty="0">
                <a:latin typeface="Arial"/>
                <a:cs typeface="Arial"/>
              </a:rPr>
              <a:t>session </a:t>
            </a:r>
            <a:r>
              <a:rPr sz="1800" spc="35" dirty="0">
                <a:latin typeface="Arial"/>
                <a:cs typeface="Arial"/>
              </a:rPr>
              <a:t>for</a:t>
            </a:r>
            <a:r>
              <a:rPr sz="1800" spc="254" dirty="0">
                <a:latin typeface="Arial"/>
                <a:cs typeface="Arial"/>
              </a:rPr>
              <a:t> </a:t>
            </a:r>
            <a:r>
              <a:rPr sz="1800" spc="-15" dirty="0">
                <a:latin typeface="Arial"/>
                <a:cs typeface="Arial"/>
              </a:rPr>
              <a:t>User.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Times New Roman"/>
              <a:buChar char="●"/>
            </a:pPr>
            <a:endParaRPr sz="1650" dirty="0">
              <a:latin typeface="Arial"/>
              <a:cs typeface="Arial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Times New Roman"/>
              <a:buChar char="●"/>
              <a:tabLst>
                <a:tab pos="299085" algn="l"/>
                <a:tab pos="299720" algn="l"/>
              </a:tabLst>
            </a:pPr>
            <a:r>
              <a:rPr sz="1800" spc="-30" dirty="0">
                <a:latin typeface="Arial"/>
                <a:cs typeface="Arial"/>
              </a:rPr>
              <a:t>S</a:t>
            </a:r>
            <a:r>
              <a:rPr lang="en-US" sz="1800" spc="-30" dirty="0">
                <a:latin typeface="Arial"/>
                <a:cs typeface="Arial"/>
              </a:rPr>
              <a:t>SO can be integrated </a:t>
            </a:r>
            <a:r>
              <a:rPr lang="en-US" sz="1800" spc="-70" dirty="0">
                <a:latin typeface="Arial"/>
                <a:cs typeface="Arial"/>
              </a:rPr>
              <a:t>in the android applications</a:t>
            </a:r>
            <a:r>
              <a:rPr sz="1800" spc="-45" dirty="0">
                <a:latin typeface="Arial"/>
                <a:cs typeface="Arial"/>
              </a:rPr>
              <a:t>.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711451"/>
            <a:ext cx="9144000" cy="3432175"/>
          </a:xfrm>
          <a:custGeom>
            <a:avLst/>
            <a:gdLst/>
            <a:ahLst/>
            <a:cxnLst/>
            <a:rect l="l" t="t" r="r" b="b"/>
            <a:pathLst>
              <a:path w="9144000" h="3432175">
                <a:moveTo>
                  <a:pt x="0" y="3432047"/>
                </a:moveTo>
                <a:lnTo>
                  <a:pt x="9144000" y="3432047"/>
                </a:lnTo>
                <a:lnTo>
                  <a:pt x="9144000" y="0"/>
                </a:lnTo>
                <a:lnTo>
                  <a:pt x="0" y="0"/>
                </a:lnTo>
                <a:lnTo>
                  <a:pt x="0" y="34320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9144000" cy="1711960"/>
          </a:xfrm>
          <a:custGeom>
            <a:avLst/>
            <a:gdLst/>
            <a:ahLst/>
            <a:cxnLst/>
            <a:rect l="l" t="t" r="r" b="b"/>
            <a:pathLst>
              <a:path w="9144000" h="1711960">
                <a:moveTo>
                  <a:pt x="9144000" y="0"/>
                </a:moveTo>
                <a:lnTo>
                  <a:pt x="0" y="0"/>
                </a:lnTo>
                <a:lnTo>
                  <a:pt x="0" y="1711452"/>
                </a:lnTo>
                <a:lnTo>
                  <a:pt x="9144000" y="1711452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42366" y="3598926"/>
            <a:ext cx="390525" cy="0"/>
          </a:xfrm>
          <a:custGeom>
            <a:avLst/>
            <a:gdLst/>
            <a:ahLst/>
            <a:cxnLst/>
            <a:rect l="l" t="t" r="r" b="b"/>
            <a:pathLst>
              <a:path w="390525">
                <a:moveTo>
                  <a:pt x="0" y="0"/>
                </a:moveTo>
                <a:lnTo>
                  <a:pt x="390296" y="0"/>
                </a:lnTo>
              </a:path>
            </a:pathLst>
          </a:custGeom>
          <a:ln w="28956">
            <a:solidFill>
              <a:srgbClr val="FFFA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42310" y="346405"/>
            <a:ext cx="2656840" cy="6635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>
              <a:lnSpc>
                <a:spcPts val="2150"/>
              </a:lnSpc>
              <a:spcBef>
                <a:spcPts val="100"/>
              </a:spcBef>
            </a:pPr>
            <a:r>
              <a:rPr sz="1800" b="0" dirty="0">
                <a:latin typeface="Times New Roman"/>
                <a:cs typeface="Times New Roman"/>
              </a:rPr>
              <a:t>A Project Report</a:t>
            </a:r>
            <a:r>
              <a:rPr sz="1800" b="0" spc="-45" dirty="0">
                <a:latin typeface="Times New Roman"/>
                <a:cs typeface="Times New Roman"/>
              </a:rPr>
              <a:t> </a:t>
            </a:r>
            <a:r>
              <a:rPr sz="1800" b="0" spc="-5" dirty="0">
                <a:latin typeface="Times New Roman"/>
                <a:cs typeface="Times New Roman"/>
              </a:rPr>
              <a:t>on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2870"/>
              </a:lnSpc>
            </a:pPr>
            <a:r>
              <a:rPr sz="2400" dirty="0"/>
              <a:t>Title of your</a:t>
            </a:r>
            <a:r>
              <a:rPr sz="2400" spc="-110" dirty="0"/>
              <a:t> </a:t>
            </a:r>
            <a:r>
              <a:rPr sz="2400" dirty="0"/>
              <a:t>project</a:t>
            </a:r>
            <a:endParaRPr sz="2400"/>
          </a:p>
        </p:txBody>
      </p:sp>
      <p:sp>
        <p:nvSpPr>
          <p:cNvPr id="6" name="object 6"/>
          <p:cNvSpPr txBox="1"/>
          <p:nvPr/>
        </p:nvSpPr>
        <p:spPr>
          <a:xfrm>
            <a:off x="2383917" y="987044"/>
            <a:ext cx="4372610" cy="33185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Submitted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in partial fulfillment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of the degree</a:t>
            </a:r>
            <a:r>
              <a:rPr sz="1800" spc="-2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of 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Bachelor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of</a:t>
            </a:r>
            <a:r>
              <a:rPr sz="1800" spc="-2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Engineering</a:t>
            </a:r>
            <a:r>
              <a:rPr sz="1800">
                <a:solidFill>
                  <a:srgbClr val="FFFAEF"/>
                </a:solidFill>
                <a:latin typeface="Times New Roman"/>
                <a:cs typeface="Times New Roman"/>
              </a:rPr>
              <a:t>(Sem-</a:t>
            </a:r>
            <a:r>
              <a:rPr lang="en-US" sz="1800">
                <a:solidFill>
                  <a:srgbClr val="FFFAEF"/>
                </a:solidFill>
                <a:latin typeface="Times New Roman"/>
                <a:cs typeface="Times New Roman"/>
              </a:rPr>
              <a:t>8</a:t>
            </a:r>
            <a:r>
              <a:rPr sz="1800">
                <a:solidFill>
                  <a:srgbClr val="FFFAEF"/>
                </a:solidFill>
                <a:latin typeface="Times New Roman"/>
                <a:cs typeface="Times New Roman"/>
              </a:rPr>
              <a:t>)</a:t>
            </a:r>
            <a:endParaRPr sz="180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in</a:t>
            </a:r>
            <a:endParaRPr sz="1800" dirty="0">
              <a:latin typeface="Times New Roman"/>
              <a:cs typeface="Times New Roman"/>
            </a:endParaRPr>
          </a:p>
          <a:p>
            <a:pPr marL="1905" algn="ctr">
              <a:lnSpc>
                <a:spcPct val="100000"/>
              </a:lnSpc>
            </a:pPr>
            <a:r>
              <a:rPr sz="1800" b="1" spc="-5" dirty="0">
                <a:solidFill>
                  <a:srgbClr val="FFFAEF"/>
                </a:solidFill>
                <a:latin typeface="Times New Roman"/>
                <a:cs typeface="Times New Roman"/>
              </a:rPr>
              <a:t>INFORMATION</a:t>
            </a:r>
            <a:r>
              <a:rPr sz="1800" b="1" spc="-10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b="1" dirty="0">
                <a:solidFill>
                  <a:srgbClr val="FFFAEF"/>
                </a:solidFill>
                <a:latin typeface="Times New Roman"/>
                <a:cs typeface="Times New Roman"/>
              </a:rPr>
              <a:t>TECHNOLOGY</a:t>
            </a:r>
            <a:endParaRPr sz="18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By</a:t>
            </a:r>
            <a:endParaRPr sz="1800" dirty="0">
              <a:latin typeface="Times New Roman"/>
              <a:cs typeface="Times New Roman"/>
            </a:endParaRPr>
          </a:p>
          <a:p>
            <a:pPr marL="819150" marR="807720" indent="-1270" algn="ctr">
              <a:lnSpc>
                <a:spcPct val="100000"/>
              </a:lnSpc>
            </a:pP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Nirmit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Dagli(16104013) 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Sarvesh Sawant(17204013)  Mihir</a:t>
            </a:r>
            <a:r>
              <a:rPr sz="1800" spc="1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Deorukhkar(16104065)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Times New Roman"/>
              <a:cs typeface="Times New Roman"/>
            </a:endParaRPr>
          </a:p>
          <a:p>
            <a:pPr marL="918210" marR="908050" indent="-1270" algn="ctr">
              <a:lnSpc>
                <a:spcPct val="100000"/>
              </a:lnSpc>
            </a:pP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Under the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Guidance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of  Prof. Kaushiki </a:t>
            </a:r>
            <a:r>
              <a:rPr sz="1800" dirty="0">
                <a:solidFill>
                  <a:srgbClr val="FFFAEF"/>
                </a:solidFill>
                <a:latin typeface="Times New Roman"/>
                <a:cs typeface="Times New Roman"/>
              </a:rPr>
              <a:t>Upadhayaya  Prof.Nahid</a:t>
            </a:r>
            <a:r>
              <a:rPr sz="1800" spc="-15" dirty="0">
                <a:solidFill>
                  <a:srgbClr val="FFFAEF"/>
                </a:solidFill>
                <a:latin typeface="Times New Roman"/>
                <a:cs typeface="Times New Roman"/>
              </a:rPr>
              <a:t> </a:t>
            </a:r>
            <a:r>
              <a:rPr sz="1800" spc="-5" dirty="0">
                <a:solidFill>
                  <a:srgbClr val="FFFAEF"/>
                </a:solidFill>
                <a:latin typeface="Times New Roman"/>
                <a:cs typeface="Times New Roman"/>
              </a:rPr>
              <a:t>Shaikh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736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2.7</a:t>
            </a:r>
            <a:r>
              <a:rPr sz="3000" spc="-5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References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8197215" cy="2223686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APPLICATION OF SINGLE SIGN-ON (SSO) IN DIGITAL CAMPUS</a:t>
            </a:r>
            <a:r>
              <a:rPr sz="1800" spc="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Jian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Hu,Qizhi </a:t>
            </a:r>
            <a:r>
              <a:rPr sz="1800" spc="-5" dirty="0">
                <a:latin typeface="Times New Roman"/>
                <a:cs typeface="Times New Roman"/>
              </a:rPr>
              <a:t>Sun, Hongping </a:t>
            </a:r>
            <a:r>
              <a:rPr sz="1800" dirty="0">
                <a:latin typeface="Times New Roman"/>
                <a:cs typeface="Times New Roman"/>
              </a:rPr>
              <a:t>Chen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spc="-5" dirty="0">
                <a:latin typeface="Times New Roman"/>
                <a:cs typeface="Times New Roman"/>
              </a:rPr>
              <a:t>An Automated </a:t>
            </a:r>
            <a:r>
              <a:rPr sz="1800" dirty="0">
                <a:latin typeface="Times New Roman"/>
                <a:cs typeface="Times New Roman"/>
              </a:rPr>
              <a:t>Enterprise IT </a:t>
            </a:r>
            <a:r>
              <a:rPr sz="1800" spc="-5" dirty="0">
                <a:latin typeface="Times New Roman"/>
                <a:cs typeface="Times New Roman"/>
              </a:rPr>
              <a:t>Management </a:t>
            </a:r>
            <a:r>
              <a:rPr sz="1800" dirty="0">
                <a:latin typeface="Times New Roman"/>
                <a:cs typeface="Times New Roman"/>
              </a:rPr>
              <a:t>System Based 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LDAP</a:t>
            </a:r>
            <a:endParaRPr sz="18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  <a:tab pos="6922134" algn="l"/>
              </a:tabLst>
            </a:pPr>
            <a:r>
              <a:rPr sz="1800" spc="-5" dirty="0">
                <a:latin typeface="Times New Roman"/>
                <a:cs typeface="Times New Roman"/>
              </a:rPr>
              <a:t>OAuth-SSO: AFramework </a:t>
            </a: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Secure </a:t>
            </a:r>
            <a:r>
              <a:rPr sz="1800" dirty="0">
                <a:latin typeface="Times New Roman"/>
                <a:cs typeface="Times New Roman"/>
              </a:rPr>
              <a:t>the </a:t>
            </a:r>
            <a:r>
              <a:rPr sz="1800" spc="-5" dirty="0">
                <a:latin typeface="Times New Roman"/>
                <a:cs typeface="Times New Roman"/>
              </a:rPr>
              <a:t>OAuthbased</a:t>
            </a:r>
            <a:r>
              <a:rPr sz="1800" spc="1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SSO</a:t>
            </a:r>
            <a:r>
              <a:rPr sz="1800" spc="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Service</a:t>
            </a:r>
            <a:r>
              <a:rPr lang="en-US" sz="18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	Packaged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Times New Roman"/>
                <a:cs typeface="Times New Roman"/>
              </a:rPr>
              <a:t>Web</a:t>
            </a:r>
            <a:r>
              <a:rPr sz="1800" dirty="0">
                <a:latin typeface="Times New Roman"/>
                <a:cs typeface="Times New Roman"/>
              </a:rPr>
              <a:t> Applications</a:t>
            </a:r>
            <a:endParaRPr lang="en-US" sz="18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endParaRPr lang="en-US" sz="1800" dirty="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1500" y="2343150"/>
            <a:ext cx="8001000" cy="6591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70" dirty="0">
                <a:latin typeface="Arial"/>
                <a:cs typeface="Arial"/>
              </a:rPr>
              <a:t>3.</a:t>
            </a:r>
            <a:r>
              <a:rPr lang="en" dirty="0"/>
              <a:t> Conclusion and Future scope</a:t>
            </a:r>
            <a:endParaRPr spc="-275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27645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3000" spc="-5" dirty="0">
                <a:solidFill>
                  <a:srgbClr val="000000"/>
                </a:solidFill>
              </a:rPr>
              <a:t>Conclusion</a:t>
            </a:r>
            <a:endParaRPr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F7414A-1B02-49DF-B5E9-AEBB42BA2D57}"/>
              </a:ext>
            </a:extLst>
          </p:cNvPr>
          <p:cNvSpPr txBox="1"/>
          <p:nvPr/>
        </p:nvSpPr>
        <p:spPr>
          <a:xfrm>
            <a:off x="457200" y="1123950"/>
            <a:ext cx="830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Single Sign On System is developed with the aim of reducing the burden of the users of remembering different set of credentials for different websites, web application, mobile apps,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also reduces the burden of login to applications again and again that is if they login into one website they are automatically logged into all other website.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basic features that could be included in the system during the time period were: 1. Sign-up &amp; Test Website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2. API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3. LDAP server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4. Admin Access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5. Android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FA123-4343-4993-B8EC-AD720E8A0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09550"/>
            <a:ext cx="8167420" cy="461665"/>
          </a:xfrm>
        </p:spPr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Future Scope</a:t>
            </a:r>
            <a:endParaRPr lang="en-IN" sz="3000" dirty="0">
              <a:solidFill>
                <a:schemeClr val="tx1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000B8-E2F8-4F86-A559-5596A367C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9556" y="1276350"/>
            <a:ext cx="8167420" cy="1384995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profile picture of the user &amp; tracking feature for the usage of the API.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can be appropriate documentation for the API usage.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There should be option for Forget Password.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Single Sign out(Security Purpose).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26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1105" y="2654554"/>
            <a:ext cx="26193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57985" algn="l"/>
              </a:tabLst>
            </a:pPr>
            <a:r>
              <a:rPr spc="-5" dirty="0"/>
              <a:t>Thank	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18819" y="2686557"/>
            <a:ext cx="77012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/>
              <a:t>1.Project Conception and</a:t>
            </a:r>
            <a:r>
              <a:rPr sz="4000" spc="-10" dirty="0"/>
              <a:t> </a:t>
            </a:r>
            <a:r>
              <a:rPr sz="4000" dirty="0"/>
              <a:t>Initiation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01485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1.1</a:t>
            </a:r>
            <a:r>
              <a:rPr sz="3000" spc="-5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Abstract</a:t>
            </a:r>
            <a:endParaRPr sz="3000"/>
          </a:p>
        </p:txBody>
      </p:sp>
      <p:sp>
        <p:nvSpPr>
          <p:cNvPr id="4" name="object 4"/>
          <p:cNvSpPr txBox="1"/>
          <p:nvPr/>
        </p:nvSpPr>
        <p:spPr>
          <a:xfrm>
            <a:off x="292100" y="1121234"/>
            <a:ext cx="8121650" cy="346138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345"/>
              </a:spcBef>
              <a:buSzPct val="128571"/>
              <a:buChar char="●"/>
              <a:tabLst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Consider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college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education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portal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needs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provide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spc="-35" dirty="0">
                <a:latin typeface="Times New Roman"/>
                <a:cs typeface="Times New Roman"/>
              </a:rPr>
              <a:t>diﬀerent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courses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tutorials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its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students.</a:t>
            </a:r>
            <a:r>
              <a:rPr sz="1400" spc="-4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But</a:t>
            </a:r>
            <a:r>
              <a:rPr sz="1400" spc="-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to</a:t>
            </a:r>
            <a:endParaRPr sz="1400">
              <a:latin typeface="Times New Roman"/>
              <a:cs typeface="Times New Roman"/>
            </a:endParaRPr>
          </a:p>
          <a:p>
            <a:pPr marL="355600" algn="just">
              <a:lnSpc>
                <a:spcPct val="100000"/>
              </a:lnSpc>
              <a:spcBef>
                <a:spcPts val="254"/>
              </a:spcBef>
            </a:pPr>
            <a:r>
              <a:rPr sz="1400" dirty="0">
                <a:latin typeface="Times New Roman"/>
                <a:cs typeface="Times New Roman"/>
              </a:rPr>
              <a:t>incorporate</a:t>
            </a:r>
            <a:r>
              <a:rPr sz="1400" spc="-4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numerous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resources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tutorials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onto</a:t>
            </a:r>
            <a:r>
              <a:rPr sz="1400" spc="-2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one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education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portal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can</a:t>
            </a:r>
            <a:r>
              <a:rPr sz="1400" spc="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be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tedious</a:t>
            </a:r>
            <a:r>
              <a:rPr sz="1400" spc="-3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and</a:t>
            </a:r>
            <a:r>
              <a:rPr sz="1400" spc="-1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space</a:t>
            </a:r>
            <a:r>
              <a:rPr sz="1400" spc="-1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constraint.</a:t>
            </a:r>
            <a:endParaRPr sz="1400">
              <a:latin typeface="Times New Roman"/>
              <a:cs typeface="Times New Roman"/>
            </a:endParaRPr>
          </a:p>
          <a:p>
            <a:pPr marL="355600" marR="112395" indent="-342900" algn="just">
              <a:lnSpc>
                <a:spcPct val="114999"/>
              </a:lnSpc>
              <a:buSzPct val="128571"/>
              <a:buChar char="●"/>
              <a:tabLst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Having </a:t>
            </a:r>
            <a:r>
              <a:rPr sz="1400" spc="-5" dirty="0">
                <a:latin typeface="Times New Roman"/>
                <a:cs typeface="Times New Roman"/>
              </a:rPr>
              <a:t>multiple systems typically </a:t>
            </a:r>
            <a:r>
              <a:rPr sz="1400" dirty="0">
                <a:latin typeface="Times New Roman"/>
                <a:cs typeface="Times New Roman"/>
              </a:rPr>
              <a:t>require </a:t>
            </a:r>
            <a:r>
              <a:rPr sz="1400" spc="-5" dirty="0">
                <a:latin typeface="Times New Roman"/>
                <a:cs typeface="Times New Roman"/>
              </a:rPr>
              <a:t>multiple </a:t>
            </a:r>
            <a:r>
              <a:rPr sz="1400" spc="10" dirty="0">
                <a:latin typeface="Times New Roman"/>
                <a:cs typeface="Times New Roman"/>
              </a:rPr>
              <a:t>sign-on </a:t>
            </a:r>
            <a:r>
              <a:rPr sz="1400" dirty="0">
                <a:latin typeface="Times New Roman"/>
                <a:cs typeface="Times New Roman"/>
              </a:rPr>
              <a:t>dialogues to access the resources. </a:t>
            </a:r>
            <a:r>
              <a:rPr sz="1400" spc="-5" dirty="0">
                <a:latin typeface="Times New Roman"/>
                <a:cs typeface="Times New Roman"/>
              </a:rPr>
              <a:t>Users </a:t>
            </a:r>
            <a:r>
              <a:rPr sz="1400" dirty="0">
                <a:latin typeface="Times New Roman"/>
                <a:cs typeface="Times New Roman"/>
              </a:rPr>
              <a:t>need to  register on </a:t>
            </a:r>
            <a:r>
              <a:rPr sz="1400" spc="-5" dirty="0">
                <a:latin typeface="Times New Roman"/>
                <a:cs typeface="Times New Roman"/>
              </a:rPr>
              <a:t>multiple </a:t>
            </a:r>
            <a:r>
              <a:rPr sz="1400" dirty="0">
                <a:latin typeface="Times New Roman"/>
                <a:cs typeface="Times New Roman"/>
              </a:rPr>
              <a:t>portals to access the contents and courses and it involves the headache of </a:t>
            </a:r>
            <a:r>
              <a:rPr sz="1400" spc="-5" dirty="0">
                <a:latin typeface="Times New Roman"/>
                <a:cs typeface="Times New Roman"/>
              </a:rPr>
              <a:t>remembering  multiple </a:t>
            </a:r>
            <a:r>
              <a:rPr sz="1400" dirty="0">
                <a:latin typeface="Times New Roman"/>
                <a:cs typeface="Times New Roman"/>
              </a:rPr>
              <a:t>sets of</a:t>
            </a:r>
            <a:r>
              <a:rPr sz="1400" spc="-60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credentials.</a:t>
            </a:r>
            <a:endParaRPr sz="1400">
              <a:latin typeface="Times New Roman"/>
              <a:cs typeface="Times New Roman"/>
            </a:endParaRPr>
          </a:p>
          <a:p>
            <a:pPr marL="355600" indent="-342900" algn="just">
              <a:lnSpc>
                <a:spcPct val="100000"/>
              </a:lnSpc>
              <a:spcBef>
                <a:spcPts val="254"/>
              </a:spcBef>
              <a:buSzPct val="128571"/>
              <a:buChar char="●"/>
              <a:tabLst>
                <a:tab pos="355600" algn="l"/>
              </a:tabLst>
            </a:pPr>
            <a:r>
              <a:rPr sz="1400" spc="-5" dirty="0">
                <a:latin typeface="Times New Roman"/>
                <a:cs typeface="Times New Roman"/>
              </a:rPr>
              <a:t>Users </a:t>
            </a:r>
            <a:r>
              <a:rPr sz="1400" dirty="0">
                <a:latin typeface="Times New Roman"/>
                <a:cs typeface="Times New Roman"/>
              </a:rPr>
              <a:t>also have to present credentials </a:t>
            </a:r>
            <a:r>
              <a:rPr sz="1400" spc="-5" dirty="0">
                <a:latin typeface="Times New Roman"/>
                <a:cs typeface="Times New Roman"/>
              </a:rPr>
              <a:t>multiple times </a:t>
            </a:r>
            <a:r>
              <a:rPr sz="1400" dirty="0">
                <a:latin typeface="Times New Roman"/>
                <a:cs typeface="Times New Roman"/>
              </a:rPr>
              <a:t>they login to these </a:t>
            </a:r>
            <a:r>
              <a:rPr sz="1400" spc="-5" dirty="0">
                <a:latin typeface="Times New Roman"/>
                <a:cs typeface="Times New Roman"/>
              </a:rPr>
              <a:t>portals/websites. With</a:t>
            </a:r>
            <a:r>
              <a:rPr sz="1400" spc="-16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these</a:t>
            </a:r>
            <a:endParaRPr sz="1400">
              <a:latin typeface="Times New Roman"/>
              <a:cs typeface="Times New Roman"/>
            </a:endParaRPr>
          </a:p>
          <a:p>
            <a:pPr marL="355600" marR="104139">
              <a:lnSpc>
                <a:spcPct val="114999"/>
              </a:lnSpc>
            </a:pPr>
            <a:r>
              <a:rPr sz="1400" dirty="0">
                <a:latin typeface="Times New Roman"/>
                <a:cs typeface="Times New Roman"/>
              </a:rPr>
              <a:t>scenarios, </a:t>
            </a:r>
            <a:r>
              <a:rPr sz="1400" spc="-5" dirty="0">
                <a:latin typeface="Times New Roman"/>
                <a:cs typeface="Times New Roman"/>
              </a:rPr>
              <a:t>more </a:t>
            </a:r>
            <a:r>
              <a:rPr sz="1400" dirty="0">
                <a:latin typeface="Times New Roman"/>
                <a:cs typeface="Times New Roman"/>
              </a:rPr>
              <a:t>the portals, the </a:t>
            </a:r>
            <a:r>
              <a:rPr sz="1400" spc="-5" dirty="0">
                <a:latin typeface="Times New Roman"/>
                <a:cs typeface="Times New Roman"/>
              </a:rPr>
              <a:t>more </a:t>
            </a:r>
            <a:r>
              <a:rPr sz="1400" spc="5" dirty="0">
                <a:latin typeface="Times New Roman"/>
                <a:cs typeface="Times New Roman"/>
              </a:rPr>
              <a:t>sign-ins </a:t>
            </a:r>
            <a:r>
              <a:rPr sz="1400" dirty="0">
                <a:latin typeface="Times New Roman"/>
                <a:cs typeface="Times New Roman"/>
              </a:rPr>
              <a:t>are required. It also requires to restrict access to </a:t>
            </a:r>
            <a:r>
              <a:rPr sz="1400" spc="-5" dirty="0">
                <a:latin typeface="Times New Roman"/>
                <a:cs typeface="Times New Roman"/>
              </a:rPr>
              <a:t>unauthorized  </a:t>
            </a:r>
            <a:r>
              <a:rPr sz="1400" dirty="0">
                <a:latin typeface="Times New Roman"/>
                <a:cs typeface="Times New Roman"/>
              </a:rPr>
              <a:t>users </a:t>
            </a:r>
            <a:r>
              <a:rPr sz="1400" spc="-5" dirty="0">
                <a:latin typeface="Times New Roman"/>
                <a:cs typeface="Times New Roman"/>
              </a:rPr>
              <a:t>when </a:t>
            </a:r>
            <a:r>
              <a:rPr sz="1400" dirty="0">
                <a:latin typeface="Times New Roman"/>
                <a:cs typeface="Times New Roman"/>
              </a:rPr>
              <a:t>log-ins are</a:t>
            </a:r>
            <a:r>
              <a:rPr sz="1400" spc="-5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authenticated.</a:t>
            </a:r>
            <a:endParaRPr sz="140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14999"/>
              </a:lnSpc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If there are redundancy of resources and inconsistent </a:t>
            </a:r>
            <a:r>
              <a:rPr sz="1400" spc="-5" dirty="0">
                <a:latin typeface="Times New Roman"/>
                <a:cs typeface="Times New Roman"/>
              </a:rPr>
              <a:t>information </a:t>
            </a:r>
            <a:r>
              <a:rPr sz="1400" dirty="0">
                <a:latin typeface="Times New Roman"/>
                <a:cs typeface="Times New Roman"/>
              </a:rPr>
              <a:t>across </a:t>
            </a:r>
            <a:r>
              <a:rPr sz="1400" spc="-5" dirty="0">
                <a:latin typeface="Times New Roman"/>
                <a:cs typeface="Times New Roman"/>
              </a:rPr>
              <a:t>multiple </a:t>
            </a:r>
            <a:r>
              <a:rPr sz="1400" dirty="0">
                <a:latin typeface="Times New Roman"/>
                <a:cs typeface="Times New Roman"/>
              </a:rPr>
              <a:t>website across the </a:t>
            </a:r>
            <a:r>
              <a:rPr sz="1400" spc="-5" dirty="0">
                <a:latin typeface="Times New Roman"/>
                <a:cs typeface="Times New Roman"/>
              </a:rPr>
              <a:t>systems,  </a:t>
            </a:r>
            <a:r>
              <a:rPr sz="1400" dirty="0">
                <a:latin typeface="Times New Roman"/>
                <a:cs typeface="Times New Roman"/>
              </a:rPr>
              <a:t>users </a:t>
            </a:r>
            <a:r>
              <a:rPr sz="1400" spc="-10" dirty="0">
                <a:latin typeface="Times New Roman"/>
                <a:cs typeface="Times New Roman"/>
              </a:rPr>
              <a:t>may </a:t>
            </a:r>
            <a:r>
              <a:rPr sz="1400" dirty="0">
                <a:latin typeface="Times New Roman"/>
                <a:cs typeface="Times New Roman"/>
              </a:rPr>
              <a:t>show lack of interest. Single sign on </a:t>
            </a:r>
            <a:r>
              <a:rPr sz="1400" spc="-5" dirty="0">
                <a:latin typeface="Times New Roman"/>
                <a:cs typeface="Times New Roman"/>
              </a:rPr>
              <a:t>system </a:t>
            </a:r>
            <a:r>
              <a:rPr sz="1400" dirty="0">
                <a:latin typeface="Times New Roman"/>
                <a:cs typeface="Times New Roman"/>
              </a:rPr>
              <a:t>is the proposed </a:t>
            </a:r>
            <a:r>
              <a:rPr sz="1400" spc="-5" dirty="0">
                <a:latin typeface="Times New Roman"/>
                <a:cs typeface="Times New Roman"/>
              </a:rPr>
              <a:t>method </a:t>
            </a:r>
            <a:r>
              <a:rPr sz="1400" dirty="0">
                <a:latin typeface="Times New Roman"/>
                <a:cs typeface="Times New Roman"/>
              </a:rPr>
              <a:t>to provide access to the  educational learning</a:t>
            </a:r>
            <a:r>
              <a:rPr sz="1400" spc="-8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resources/contents.</a:t>
            </a:r>
            <a:endParaRPr sz="1400">
              <a:latin typeface="Times New Roman"/>
              <a:cs typeface="Times New Roman"/>
            </a:endParaRPr>
          </a:p>
          <a:p>
            <a:pPr marL="355600" marR="92075" indent="-342900">
              <a:lnSpc>
                <a:spcPct val="114999"/>
              </a:lnSpc>
              <a:spcBef>
                <a:spcPts val="5"/>
              </a:spcBef>
              <a:buSzPct val="128571"/>
              <a:buChar char="●"/>
              <a:tabLst>
                <a:tab pos="354965" algn="l"/>
                <a:tab pos="355600" algn="l"/>
              </a:tabLst>
            </a:pPr>
            <a:r>
              <a:rPr sz="1400" dirty="0">
                <a:latin typeface="Times New Roman"/>
                <a:cs typeface="Times New Roman"/>
              </a:rPr>
              <a:t>In this approach only one set of credential is required, user can access the </a:t>
            </a:r>
            <a:r>
              <a:rPr sz="1400" spc="-5" dirty="0">
                <a:latin typeface="Times New Roman"/>
                <a:cs typeface="Times New Roman"/>
              </a:rPr>
              <a:t>multiple </a:t>
            </a:r>
            <a:r>
              <a:rPr sz="1400" dirty="0">
                <a:latin typeface="Times New Roman"/>
                <a:cs typeface="Times New Roman"/>
              </a:rPr>
              <a:t>services </a:t>
            </a:r>
            <a:r>
              <a:rPr sz="1400" spc="-5" dirty="0">
                <a:latin typeface="Times New Roman"/>
                <a:cs typeface="Times New Roman"/>
              </a:rPr>
              <a:t>with </a:t>
            </a:r>
            <a:r>
              <a:rPr sz="1400" dirty="0">
                <a:latin typeface="Times New Roman"/>
                <a:cs typeface="Times New Roman"/>
              </a:rPr>
              <a:t>those</a:t>
            </a:r>
            <a:r>
              <a:rPr sz="1400" spc="-235" dirty="0">
                <a:latin typeface="Times New Roman"/>
                <a:cs typeface="Times New Roman"/>
              </a:rPr>
              <a:t> </a:t>
            </a:r>
            <a:r>
              <a:rPr sz="1400" spc="-5" dirty="0">
                <a:latin typeface="Times New Roman"/>
                <a:cs typeface="Times New Roman"/>
              </a:rPr>
              <a:t>same  </a:t>
            </a:r>
            <a:r>
              <a:rPr sz="1400" dirty="0">
                <a:latin typeface="Times New Roman"/>
                <a:cs typeface="Times New Roman"/>
              </a:rPr>
              <a:t>credentials once integrated into all </a:t>
            </a:r>
            <a:r>
              <a:rPr sz="1400" spc="-5" dirty="0">
                <a:latin typeface="Times New Roman"/>
                <a:cs typeface="Times New Roman"/>
              </a:rPr>
              <a:t>systems. This </a:t>
            </a:r>
            <a:r>
              <a:rPr sz="1400" dirty="0">
                <a:latin typeface="Times New Roman"/>
                <a:cs typeface="Times New Roman"/>
              </a:rPr>
              <a:t>approach provides a secure </a:t>
            </a:r>
            <a:r>
              <a:rPr sz="1400" spc="-5" dirty="0">
                <a:latin typeface="Times New Roman"/>
                <a:cs typeface="Times New Roman"/>
              </a:rPr>
              <a:t>way </a:t>
            </a:r>
            <a:r>
              <a:rPr sz="1400" dirty="0">
                <a:latin typeface="Times New Roman"/>
                <a:cs typeface="Times New Roman"/>
              </a:rPr>
              <a:t>to authenticate users and  give access to all</a:t>
            </a:r>
            <a:r>
              <a:rPr sz="1400" spc="-35" dirty="0">
                <a:latin typeface="Times New Roman"/>
                <a:cs typeface="Times New Roman"/>
              </a:rPr>
              <a:t> </a:t>
            </a:r>
            <a:r>
              <a:rPr sz="1400" dirty="0">
                <a:latin typeface="Times New Roman"/>
                <a:cs typeface="Times New Roman"/>
              </a:rPr>
              <a:t>services.</a:t>
            </a:r>
            <a:endParaRPr sz="1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23101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1.2</a:t>
            </a:r>
            <a:r>
              <a:rPr sz="3000" spc="-6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Objectives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7713345" cy="160274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420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provide a </a:t>
            </a:r>
            <a:r>
              <a:rPr sz="1800" spc="-5" dirty="0">
                <a:latin typeface="Times New Roman"/>
                <a:cs typeface="Times New Roman"/>
              </a:rPr>
              <a:t>service </a:t>
            </a:r>
            <a:r>
              <a:rPr sz="1800" dirty="0">
                <a:latin typeface="Times New Roman"/>
                <a:cs typeface="Times New Roman"/>
              </a:rPr>
              <a:t>for </a:t>
            </a:r>
            <a:r>
              <a:rPr sz="1800" spc="-5" dirty="0">
                <a:latin typeface="Times New Roman"/>
                <a:cs typeface="Times New Roman"/>
              </a:rPr>
              <a:t>accessing multiple </a:t>
            </a:r>
            <a:r>
              <a:rPr sz="1800" dirty="0">
                <a:latin typeface="Times New Roman"/>
                <a:cs typeface="Times New Roman"/>
              </a:rPr>
              <a:t>platform using single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credential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By </a:t>
            </a:r>
            <a:r>
              <a:rPr sz="1800" spc="-5" dirty="0">
                <a:latin typeface="Times New Roman"/>
                <a:cs typeface="Times New Roman"/>
              </a:rPr>
              <a:t>using LDAP </a:t>
            </a:r>
            <a:r>
              <a:rPr sz="1800" dirty="0">
                <a:latin typeface="Times New Roman"/>
                <a:cs typeface="Times New Roman"/>
              </a:rPr>
              <a:t>, a </a:t>
            </a:r>
            <a:r>
              <a:rPr sz="1800" spc="-5" dirty="0">
                <a:latin typeface="Times New Roman"/>
                <a:cs typeface="Times New Roman"/>
              </a:rPr>
              <a:t>single </a:t>
            </a:r>
            <a:r>
              <a:rPr sz="1800" dirty="0">
                <a:latin typeface="Times New Roman"/>
                <a:cs typeface="Times New Roman"/>
              </a:rPr>
              <a:t>central database will </a:t>
            </a:r>
            <a:r>
              <a:rPr sz="1800" spc="-5" dirty="0">
                <a:latin typeface="Times New Roman"/>
                <a:cs typeface="Times New Roman"/>
              </a:rPr>
              <a:t>maintain </a:t>
            </a:r>
            <a:r>
              <a:rPr sz="1800" dirty="0">
                <a:latin typeface="Times New Roman"/>
                <a:cs typeface="Times New Roman"/>
              </a:rPr>
              <a:t>information 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multiple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accounts at the </a:t>
            </a:r>
            <a:r>
              <a:rPr sz="1800" spc="-5" dirty="0">
                <a:latin typeface="Times New Roman"/>
                <a:cs typeface="Times New Roman"/>
              </a:rPr>
              <a:t>same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time.</a:t>
            </a:r>
            <a:endParaRPr sz="18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325"/>
              </a:spcBef>
              <a:buChar char="●"/>
              <a:tabLst>
                <a:tab pos="419100" algn="l"/>
                <a:tab pos="419734" algn="l"/>
              </a:tabLst>
            </a:pPr>
            <a:r>
              <a:rPr sz="1800" dirty="0">
                <a:latin typeface="Times New Roman"/>
                <a:cs typeface="Times New Roman"/>
              </a:rPr>
              <a:t>Making Authorization </a:t>
            </a:r>
            <a:r>
              <a:rPr sz="1800" spc="-5" dirty="0">
                <a:latin typeface="Times New Roman"/>
                <a:cs typeface="Times New Roman"/>
              </a:rPr>
              <a:t>process more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Secure.</a:t>
            </a:r>
            <a:endParaRPr sz="1800">
              <a:latin typeface="Times New Roman"/>
              <a:cs typeface="Times New Roman"/>
            </a:endParaRPr>
          </a:p>
          <a:p>
            <a:pPr marL="419100" indent="-407034">
              <a:lnSpc>
                <a:spcPct val="100000"/>
              </a:lnSpc>
              <a:spcBef>
                <a:spcPts val="325"/>
              </a:spcBef>
              <a:buChar char="●"/>
              <a:tabLst>
                <a:tab pos="419100" algn="l"/>
                <a:tab pos="419734" algn="l"/>
              </a:tabLst>
            </a:pPr>
            <a:r>
              <a:rPr sz="1800" dirty="0">
                <a:latin typeface="Times New Roman"/>
                <a:cs typeface="Times New Roman"/>
              </a:rPr>
              <a:t>Reducing the database chunk with one central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database.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5045963"/>
            <a:ext cx="9144000" cy="97790"/>
          </a:xfrm>
          <a:custGeom>
            <a:avLst/>
            <a:gdLst/>
            <a:ahLst/>
            <a:cxnLst/>
            <a:rect l="l" t="t" r="r" b="b"/>
            <a:pathLst>
              <a:path w="9144000" h="97789">
                <a:moveTo>
                  <a:pt x="9144000" y="0"/>
                </a:moveTo>
                <a:lnTo>
                  <a:pt x="0" y="0"/>
                </a:lnTo>
                <a:lnTo>
                  <a:pt x="0" y="97536"/>
                </a:lnTo>
                <a:lnTo>
                  <a:pt x="9144000" y="97536"/>
                </a:lnTo>
                <a:lnTo>
                  <a:pt x="9144000" y="0"/>
                </a:lnTo>
                <a:close/>
              </a:path>
            </a:pathLst>
          </a:custGeom>
          <a:solidFill>
            <a:srgbClr val="25A69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0550" y="162814"/>
            <a:ext cx="357187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434343"/>
                </a:solidFill>
              </a:rPr>
              <a:t>1.3 </a:t>
            </a:r>
            <a:r>
              <a:rPr sz="3000" spc="-5" dirty="0">
                <a:solidFill>
                  <a:srgbClr val="434343"/>
                </a:solidFill>
              </a:rPr>
              <a:t>Literature Review</a:t>
            </a:r>
            <a:endParaRPr sz="3000"/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04800" y="808862"/>
          <a:ext cx="8407399" cy="397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51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9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61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86789">
                <a:tc>
                  <a:txBody>
                    <a:bodyPr/>
                    <a:lstStyle/>
                    <a:p>
                      <a:pPr marL="97155" marR="1541780">
                        <a:lnSpc>
                          <a:spcPct val="101699"/>
                        </a:lnSpc>
                        <a:spcBef>
                          <a:spcPts val="21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b="1" spc="-114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. 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No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Title/Author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Method</a:t>
                      </a:r>
                      <a:r>
                        <a:rPr sz="18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used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81532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400" spc="-5" dirty="0">
                          <a:latin typeface="Arial"/>
                          <a:cs typeface="Arial"/>
                        </a:rPr>
                        <a:t>1.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97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Pranav B. Sahare,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 marR="1146175">
                        <a:lnSpc>
                          <a:spcPct val="100000"/>
                        </a:lnSpc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Design and implementation</a:t>
                      </a:r>
                      <a:r>
                        <a:rPr sz="1600" spc="-1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 single sign-on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system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for  educational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systems.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556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87376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600" spc="-10" dirty="0"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6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SSO  using</a:t>
                      </a:r>
                      <a:r>
                        <a:rPr sz="16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600" spc="-5" dirty="0">
                          <a:latin typeface="Times New Roman"/>
                          <a:cs typeface="Times New Roman"/>
                        </a:rPr>
                        <a:t>API.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9474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75"/>
                        </a:spcBef>
                      </a:pPr>
                      <a:r>
                        <a:rPr sz="1600" spc="-20" dirty="0">
                          <a:latin typeface="Arial"/>
                          <a:cs typeface="Arial"/>
                        </a:rPr>
                        <a:t>2.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49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217170" indent="45720">
                        <a:lnSpc>
                          <a:spcPct val="101600"/>
                        </a:lnSpc>
                        <a:spcBef>
                          <a:spcPts val="260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Anjali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Nair,Arun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Madhu &amp; Jubilant J  “Security Issues of Single Sign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on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Web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Services”,2015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215265" algn="just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Identification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flaws 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risks associated 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with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SSO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service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4839">
                <a:tc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284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3.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619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97790" marR="1086485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Jian Hu,Qizhi Sun &amp;</a:t>
                      </a:r>
                      <a:r>
                        <a:rPr sz="1600" spc="-1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Hongping  </a:t>
                      </a:r>
                      <a:r>
                        <a:rPr sz="1600" spc="-20" dirty="0">
                          <a:latin typeface="Arial"/>
                          <a:cs typeface="Arial"/>
                        </a:rPr>
                        <a:t>Chen,</a:t>
                      </a:r>
                      <a:endParaRPr sz="1600">
                        <a:latin typeface="Arial"/>
                        <a:cs typeface="Arial"/>
                      </a:endParaRPr>
                    </a:p>
                    <a:p>
                      <a:pPr marL="97790" marR="91376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1600" spc="-10" dirty="0">
                          <a:latin typeface="Arial"/>
                          <a:cs typeface="Arial"/>
                        </a:rPr>
                        <a:t>“Application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of </a:t>
                      </a:r>
                      <a:r>
                        <a:rPr sz="1600" spc="-10" dirty="0">
                          <a:latin typeface="Arial"/>
                          <a:cs typeface="Arial"/>
                        </a:rPr>
                        <a:t>Single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Sign </a:t>
                      </a:r>
                      <a:r>
                        <a:rPr sz="1600" spc="-15" dirty="0">
                          <a:latin typeface="Arial"/>
                          <a:cs typeface="Arial"/>
                        </a:rPr>
                        <a:t>On</a:t>
                      </a:r>
                      <a:r>
                        <a:rPr sz="1600" spc="-9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In  Digital</a:t>
                      </a:r>
                      <a:r>
                        <a:rPr sz="1600" spc="-7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Campus”,2010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tc>
                  <a:txBody>
                    <a:bodyPr/>
                    <a:lstStyle/>
                    <a:p>
                      <a:pPr marL="99695" marR="598805">
                        <a:lnSpc>
                          <a:spcPts val="1900"/>
                        </a:lnSpc>
                        <a:spcBef>
                          <a:spcPts val="425"/>
                        </a:spcBef>
                      </a:pPr>
                      <a:r>
                        <a:rPr sz="1600" spc="-5" dirty="0">
                          <a:latin typeface="Arial"/>
                          <a:cs typeface="Arial"/>
                        </a:rPr>
                        <a:t>Implementinng SSO  using LDAP</a:t>
                      </a:r>
                      <a:r>
                        <a:rPr sz="1600" spc="-2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1600" spc="-5" dirty="0">
                          <a:latin typeface="Arial"/>
                          <a:cs typeface="Arial"/>
                        </a:rPr>
                        <a:t>protocol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539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9C9C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3717925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1.4 Problem</a:t>
            </a:r>
            <a:r>
              <a:rPr sz="3000" spc="-6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Definition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7993380" cy="191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5080" indent="-342900">
              <a:lnSpc>
                <a:spcPct val="114999"/>
              </a:lnSpc>
              <a:spcBef>
                <a:spcPts val="9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our </a:t>
            </a:r>
            <a:r>
              <a:rPr sz="1800" dirty="0">
                <a:latin typeface="Times New Roman"/>
                <a:cs typeface="Times New Roman"/>
              </a:rPr>
              <a:t>college </a:t>
            </a:r>
            <a:r>
              <a:rPr sz="1800" spc="-5" dirty="0">
                <a:latin typeface="Times New Roman"/>
                <a:cs typeface="Times New Roman"/>
              </a:rPr>
              <a:t>we </a:t>
            </a:r>
            <a:r>
              <a:rPr sz="1800" dirty="0">
                <a:latin typeface="Times New Roman"/>
                <a:cs typeface="Times New Roman"/>
              </a:rPr>
              <a:t>have multiple </a:t>
            </a:r>
            <a:r>
              <a:rPr sz="1800" spc="-5" dirty="0">
                <a:latin typeface="Times New Roman"/>
                <a:cs typeface="Times New Roman"/>
              </a:rPr>
              <a:t>services </a:t>
            </a:r>
            <a:r>
              <a:rPr sz="1800" dirty="0">
                <a:latin typeface="Times New Roman"/>
                <a:cs typeface="Times New Roman"/>
              </a:rPr>
              <a:t>like Payment Portal, HandBook,  Webstore, IT </a:t>
            </a:r>
            <a:r>
              <a:rPr sz="1800" spc="-5" dirty="0">
                <a:latin typeface="Times New Roman"/>
                <a:cs typeface="Times New Roman"/>
              </a:rPr>
              <a:t>Server, </a:t>
            </a:r>
            <a:r>
              <a:rPr sz="1800" dirty="0">
                <a:latin typeface="Times New Roman"/>
                <a:cs typeface="Times New Roman"/>
              </a:rPr>
              <a:t>Internet </a:t>
            </a:r>
            <a:r>
              <a:rPr sz="1800" spc="-5" dirty="0">
                <a:latin typeface="Times New Roman"/>
                <a:cs typeface="Times New Roman"/>
              </a:rPr>
              <a:t>Password,etc. </a:t>
            </a:r>
            <a:r>
              <a:rPr sz="1800" dirty="0">
                <a:latin typeface="Times New Roman"/>
                <a:cs typeface="Times New Roman"/>
              </a:rPr>
              <a:t>To access them students need to  </a:t>
            </a:r>
            <a:r>
              <a:rPr sz="1800" spc="-5" dirty="0">
                <a:latin typeface="Times New Roman"/>
                <a:cs typeface="Times New Roman"/>
              </a:rPr>
              <a:t>remember </a:t>
            </a:r>
            <a:r>
              <a:rPr sz="1800" dirty="0">
                <a:latin typeface="Times New Roman"/>
                <a:cs typeface="Times New Roman"/>
              </a:rPr>
              <a:t>various ID’s and </a:t>
            </a:r>
            <a:r>
              <a:rPr sz="1800" spc="-5" dirty="0">
                <a:latin typeface="Times New Roman"/>
                <a:cs typeface="Times New Roman"/>
              </a:rPr>
              <a:t>Password. </a:t>
            </a:r>
            <a:r>
              <a:rPr sz="1800" dirty="0">
                <a:latin typeface="Times New Roman"/>
                <a:cs typeface="Times New Roman"/>
              </a:rPr>
              <a:t>To maintain this </a:t>
            </a:r>
            <a:r>
              <a:rPr sz="1800" spc="-5" dirty="0">
                <a:latin typeface="Times New Roman"/>
                <a:cs typeface="Times New Roman"/>
              </a:rPr>
              <a:t>services </a:t>
            </a:r>
            <a:r>
              <a:rPr sz="1800" dirty="0">
                <a:latin typeface="Times New Roman"/>
                <a:cs typeface="Times New Roman"/>
              </a:rPr>
              <a:t>different </a:t>
            </a:r>
            <a:r>
              <a:rPr sz="1800" spc="-5" dirty="0">
                <a:latin typeface="Times New Roman"/>
                <a:cs typeface="Times New Roman"/>
              </a:rPr>
              <a:t>databases  </a:t>
            </a:r>
            <a:r>
              <a:rPr sz="1800" dirty="0">
                <a:latin typeface="Times New Roman"/>
                <a:cs typeface="Times New Roman"/>
              </a:rPr>
              <a:t>are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used.</a:t>
            </a: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To </a:t>
            </a:r>
            <a:r>
              <a:rPr sz="1800" spc="-5" dirty="0">
                <a:latin typeface="Times New Roman"/>
                <a:cs typeface="Times New Roman"/>
              </a:rPr>
              <a:t>solve </a:t>
            </a:r>
            <a:r>
              <a:rPr sz="1800" dirty="0">
                <a:latin typeface="Times New Roman"/>
                <a:cs typeface="Times New Roman"/>
              </a:rPr>
              <a:t>this problem we can </a:t>
            </a:r>
            <a:r>
              <a:rPr sz="1800" spc="-5" dirty="0">
                <a:latin typeface="Times New Roman"/>
                <a:cs typeface="Times New Roman"/>
              </a:rPr>
              <a:t>use LDAP, </a:t>
            </a:r>
            <a:r>
              <a:rPr sz="1800" dirty="0">
                <a:latin typeface="Times New Roman"/>
                <a:cs typeface="Times New Roman"/>
              </a:rPr>
              <a:t>in </a:t>
            </a:r>
            <a:r>
              <a:rPr sz="1800" spc="-5" dirty="0">
                <a:latin typeface="Times New Roman"/>
                <a:cs typeface="Times New Roman"/>
              </a:rPr>
              <a:t>which </a:t>
            </a:r>
            <a:r>
              <a:rPr sz="1800" dirty="0">
                <a:latin typeface="Times New Roman"/>
                <a:cs typeface="Times New Roman"/>
              </a:rPr>
              <a:t>student/staff will require just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Times New Roman"/>
                <a:cs typeface="Times New Roman"/>
              </a:rPr>
              <a:t>single password </a:t>
            </a:r>
            <a:r>
              <a:rPr sz="1800" dirty="0">
                <a:latin typeface="Times New Roman"/>
                <a:cs typeface="Times New Roman"/>
              </a:rPr>
              <a:t>to access multiple </a:t>
            </a:r>
            <a:r>
              <a:rPr sz="1800" spc="-5" dirty="0">
                <a:latin typeface="Times New Roman"/>
                <a:cs typeface="Times New Roman"/>
              </a:rPr>
              <a:t>services.</a:t>
            </a:r>
            <a:endParaRPr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550" y="510285"/>
            <a:ext cx="1549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1.5</a:t>
            </a:r>
            <a:r>
              <a:rPr sz="3000" spc="-70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Scope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504850" y="1217526"/>
            <a:ext cx="8014334" cy="1918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marR="46990" indent="-342900">
              <a:lnSpc>
                <a:spcPct val="114999"/>
              </a:lnSpc>
              <a:spcBef>
                <a:spcPts val="9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Since a </a:t>
            </a:r>
            <a:r>
              <a:rPr sz="1800" spc="-5" dirty="0">
                <a:latin typeface="Times New Roman"/>
                <a:cs typeface="Times New Roman"/>
              </a:rPr>
              <a:t>single user may </a:t>
            </a:r>
            <a:r>
              <a:rPr sz="1800" dirty="0">
                <a:latin typeface="Times New Roman"/>
                <a:cs typeface="Times New Roman"/>
              </a:rPr>
              <a:t>require multiple credentials to login, our system provides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  </a:t>
            </a:r>
            <a:r>
              <a:rPr sz="1800" spc="-10" dirty="0">
                <a:latin typeface="Times New Roman"/>
                <a:cs typeface="Times New Roman"/>
              </a:rPr>
              <a:t>SSO </a:t>
            </a:r>
            <a:r>
              <a:rPr sz="1800" dirty="0">
                <a:latin typeface="Times New Roman"/>
                <a:cs typeface="Times New Roman"/>
              </a:rPr>
              <a:t>service that reduces the burden of </a:t>
            </a:r>
            <a:r>
              <a:rPr sz="1800" spc="-5" dirty="0">
                <a:latin typeface="Times New Roman"/>
                <a:cs typeface="Times New Roman"/>
              </a:rPr>
              <a:t>remembering multiple </a:t>
            </a:r>
            <a:r>
              <a:rPr sz="1800" dirty="0">
                <a:latin typeface="Times New Roman"/>
                <a:cs typeface="Times New Roman"/>
              </a:rPr>
              <a:t>id and </a:t>
            </a:r>
            <a:r>
              <a:rPr sz="1800" spc="-5" dirty="0">
                <a:latin typeface="Times New Roman"/>
                <a:cs typeface="Times New Roman"/>
              </a:rPr>
              <a:t>password.It  </a:t>
            </a:r>
            <a:r>
              <a:rPr sz="1800" dirty="0">
                <a:latin typeface="Times New Roman"/>
                <a:cs typeface="Times New Roman"/>
              </a:rPr>
              <a:t>eliminates the job of getting authorized on each </a:t>
            </a:r>
            <a:r>
              <a:rPr sz="1800" spc="-5" dirty="0">
                <a:latin typeface="Times New Roman"/>
                <a:cs typeface="Times New Roman"/>
              </a:rPr>
              <a:t>website we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enter.</a:t>
            </a:r>
            <a:endParaRPr sz="1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325"/>
              </a:spcBef>
              <a:buChar char="●"/>
              <a:tabLst>
                <a:tab pos="354965" algn="l"/>
                <a:tab pos="355600" algn="l"/>
              </a:tabLst>
            </a:pPr>
            <a:r>
              <a:rPr sz="1800" dirty="0">
                <a:latin typeface="Times New Roman"/>
                <a:cs typeface="Times New Roman"/>
              </a:rPr>
              <a:t>Every organization has multiple </a:t>
            </a:r>
            <a:r>
              <a:rPr sz="1800" spc="-5" dirty="0">
                <a:latin typeface="Times New Roman"/>
                <a:cs typeface="Times New Roman"/>
              </a:rPr>
              <a:t>services which </a:t>
            </a:r>
            <a:r>
              <a:rPr sz="1800" dirty="0">
                <a:latin typeface="Times New Roman"/>
                <a:cs typeface="Times New Roman"/>
              </a:rPr>
              <a:t>has their own different id’s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spc="-5" dirty="0">
                <a:latin typeface="Times New Roman"/>
                <a:cs typeface="Times New Roman"/>
              </a:rPr>
              <a:t>passwords </a:t>
            </a:r>
            <a:r>
              <a:rPr sz="1800" dirty="0">
                <a:latin typeface="Times New Roman"/>
                <a:cs typeface="Times New Roman"/>
              </a:rPr>
              <a:t>which brings inconvenience to the </a:t>
            </a:r>
            <a:r>
              <a:rPr sz="1800" spc="-5" dirty="0">
                <a:latin typeface="Times New Roman"/>
                <a:cs typeface="Times New Roman"/>
              </a:rPr>
              <a:t>user, </a:t>
            </a:r>
            <a:r>
              <a:rPr sz="1800" dirty="0">
                <a:latin typeface="Times New Roman"/>
                <a:cs typeface="Times New Roman"/>
              </a:rPr>
              <a:t>so single sign-on is a solution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endParaRPr sz="1800">
              <a:latin typeface="Times New Roman"/>
              <a:cs typeface="Times New Roman"/>
            </a:endParaRPr>
          </a:p>
          <a:p>
            <a:pPr marL="354965">
              <a:lnSpc>
                <a:spcPct val="100000"/>
              </a:lnSpc>
              <a:spcBef>
                <a:spcPts val="325"/>
              </a:spcBef>
            </a:pPr>
            <a:r>
              <a:rPr sz="1800" dirty="0">
                <a:latin typeface="Times New Roman"/>
                <a:cs typeface="Times New Roman"/>
              </a:rPr>
              <a:t>this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problem.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" y="133350"/>
            <a:ext cx="342265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dirty="0">
                <a:solidFill>
                  <a:srgbClr val="000000"/>
                </a:solidFill>
              </a:rPr>
              <a:t>1.6 Technology</a:t>
            </a:r>
            <a:r>
              <a:rPr sz="3000" spc="-75" dirty="0">
                <a:solidFill>
                  <a:srgbClr val="000000"/>
                </a:solidFill>
              </a:rPr>
              <a:t> </a:t>
            </a:r>
            <a:r>
              <a:rPr sz="3000" spc="-5" dirty="0">
                <a:solidFill>
                  <a:srgbClr val="000000"/>
                </a:solidFill>
              </a:rPr>
              <a:t>stack</a:t>
            </a:r>
            <a:endParaRPr sz="3000" dirty="0"/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2D1B8DC6-B7E5-467A-B677-C23E37488C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0482485"/>
              </p:ext>
            </p:extLst>
          </p:nvPr>
        </p:nvGraphicFramePr>
        <p:xfrm>
          <a:off x="1066800" y="742950"/>
          <a:ext cx="7162800" cy="4114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</TotalTime>
  <Words>1376</Words>
  <Application>Microsoft Office PowerPoint</Application>
  <PresentationFormat>On-screen Show (16:9)</PresentationFormat>
  <Paragraphs>143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Times New Roman</vt:lpstr>
      <vt:lpstr>Office Theme</vt:lpstr>
      <vt:lpstr>PowerPoint Presentation</vt:lpstr>
      <vt:lpstr>A Project Report on Title of your project</vt:lpstr>
      <vt:lpstr>1.Project Conception and Initiation</vt:lpstr>
      <vt:lpstr>1.1 Abstract</vt:lpstr>
      <vt:lpstr>1.2 Objectives</vt:lpstr>
      <vt:lpstr>1.3 Literature Review</vt:lpstr>
      <vt:lpstr>1.4 Problem Definition</vt:lpstr>
      <vt:lpstr>1.5 Scope</vt:lpstr>
      <vt:lpstr>1.6 Technology stack</vt:lpstr>
      <vt:lpstr>1.7 Benefits for environment &amp; Society</vt:lpstr>
      <vt:lpstr>2. Project Design</vt:lpstr>
      <vt:lpstr>2.1 Proposed System</vt:lpstr>
      <vt:lpstr>2.2 Design(Flow Of Modules)</vt:lpstr>
      <vt:lpstr>2.3 Description Of Use Case</vt:lpstr>
      <vt:lpstr>2.4 Activity diagram</vt:lpstr>
      <vt:lpstr>2.5 Class Diagram</vt:lpstr>
      <vt:lpstr>2.6 Module-1</vt:lpstr>
      <vt:lpstr>Module-2</vt:lpstr>
      <vt:lpstr>Module-3</vt:lpstr>
      <vt:lpstr>2.7 References</vt:lpstr>
      <vt:lpstr>3. Conclusion and Future scope</vt:lpstr>
      <vt:lpstr>Conclusion</vt:lpstr>
      <vt:lpstr>Future Scope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Information Technology A.P. Shah Institute of Technology G.B.Road,Kasarvadavli, Thane(W), Mumbai-400615 UNIVERSITY OF MUMBAI Academic Year 2019-2020</dc:title>
  <dc:creator>apsit</dc:creator>
  <cp:lastModifiedBy>Nirmit Dagli</cp:lastModifiedBy>
  <cp:revision>9</cp:revision>
  <dcterms:created xsi:type="dcterms:W3CDTF">2020-04-10T14:24:11Z</dcterms:created>
  <dcterms:modified xsi:type="dcterms:W3CDTF">2020-04-10T16:08:12Z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2019-10-30T00:00:00Z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2020-04-10T00:00:00Z</vt:filetime>
  </property>
</Properties>
</file>