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Canva Sans" panose="020B0604020202020204" charset="0"/>
      <p:regular r:id="rId16"/>
    </p:embeddedFont>
    <p:embeddedFont>
      <p:font typeface="Canva Sans Bold" panose="020B0604020202020204" charset="0"/>
      <p:regular r:id="rId17"/>
    </p:embeddedFont>
    <p:embeddedFont>
      <p:font typeface="Cy Grotesk Key" panose="020B0604020202020204" charset="0"/>
      <p:regular r:id="rId18"/>
    </p:embeddedFont>
    <p:embeddedFont>
      <p:font typeface="Cy Grotesk Key Bold" panose="020B0604020202020204" charset="0"/>
      <p:regular r:id="rId19"/>
    </p:embeddedFont>
    <p:embeddedFont>
      <p:font typeface="Open Sauce" panose="020B0604020202020204" charset="0"/>
      <p:regular r:id="rId20"/>
    </p:embeddedFont>
    <p:embeddedFont>
      <p:font typeface="Open Sauce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6D5024-56A4-45FC-A0C7-808407CC9F27}" v="3" dt="2024-12-05T18:13:19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rmit Dagli" userId="3ebf6c677a22281e" providerId="LiveId" clId="{646D5024-56A4-45FC-A0C7-808407CC9F27}"/>
    <pc:docChg chg="custSel modSld">
      <pc:chgData name="Nirmit Dagli" userId="3ebf6c677a22281e" providerId="LiveId" clId="{646D5024-56A4-45FC-A0C7-808407CC9F27}" dt="2024-12-05T18:15:40.348" v="53" actId="1076"/>
      <pc:docMkLst>
        <pc:docMk/>
      </pc:docMkLst>
      <pc:sldChg chg="modSp mod">
        <pc:chgData name="Nirmit Dagli" userId="3ebf6c677a22281e" providerId="LiveId" clId="{646D5024-56A4-45FC-A0C7-808407CC9F27}" dt="2024-12-05T14:45:22.366" v="29" actId="20577"/>
        <pc:sldMkLst>
          <pc:docMk/>
          <pc:sldMk cId="0" sldId="256"/>
        </pc:sldMkLst>
        <pc:spChg chg="mod">
          <ac:chgData name="Nirmit Dagli" userId="3ebf6c677a22281e" providerId="LiveId" clId="{646D5024-56A4-45FC-A0C7-808407CC9F27}" dt="2024-12-05T14:45:22.366" v="29" actId="20577"/>
          <ac:spMkLst>
            <pc:docMk/>
            <pc:sldMk cId="0" sldId="256"/>
            <ac:spMk id="12" creationId="{00000000-0000-0000-0000-000000000000}"/>
          </ac:spMkLst>
        </pc:spChg>
      </pc:sldChg>
      <pc:sldChg chg="modSp mod">
        <pc:chgData name="Nirmit Dagli" userId="3ebf6c677a22281e" providerId="LiveId" clId="{646D5024-56A4-45FC-A0C7-808407CC9F27}" dt="2024-12-05T18:15:40.348" v="53" actId="1076"/>
        <pc:sldMkLst>
          <pc:docMk/>
          <pc:sldMk cId="0" sldId="264"/>
        </pc:sldMkLst>
        <pc:spChg chg="mod">
          <ac:chgData name="Nirmit Dagli" userId="3ebf6c677a22281e" providerId="LiveId" clId="{646D5024-56A4-45FC-A0C7-808407CC9F27}" dt="2024-12-05T18:15:40.348" v="53" actId="1076"/>
          <ac:spMkLst>
            <pc:docMk/>
            <pc:sldMk cId="0" sldId="264"/>
            <ac:spMk id="3" creationId="{00000000-0000-0000-0000-000000000000}"/>
          </ac:spMkLst>
        </pc:spChg>
      </pc:sldChg>
      <pc:sldChg chg="addSp delSp modSp mod">
        <pc:chgData name="Nirmit Dagli" userId="3ebf6c677a22281e" providerId="LiveId" clId="{646D5024-56A4-45FC-A0C7-808407CC9F27}" dt="2024-12-05T18:13:35.178" v="52" actId="14100"/>
        <pc:sldMkLst>
          <pc:docMk/>
          <pc:sldMk cId="0" sldId="268"/>
        </pc:sldMkLst>
        <pc:spChg chg="del">
          <ac:chgData name="Nirmit Dagli" userId="3ebf6c677a22281e" providerId="LiveId" clId="{646D5024-56A4-45FC-A0C7-808407CC9F27}" dt="2024-12-05T18:10:55.158" v="30" actId="478"/>
          <ac:spMkLst>
            <pc:docMk/>
            <pc:sldMk cId="0" sldId="268"/>
            <ac:spMk id="15" creationId="{00000000-0000-0000-0000-000000000000}"/>
          </ac:spMkLst>
        </pc:spChg>
        <pc:spChg chg="add">
          <ac:chgData name="Nirmit Dagli" userId="3ebf6c677a22281e" providerId="LiveId" clId="{646D5024-56A4-45FC-A0C7-808407CC9F27}" dt="2024-12-05T18:10:56.845" v="31"/>
          <ac:spMkLst>
            <pc:docMk/>
            <pc:sldMk cId="0" sldId="268"/>
            <ac:spMk id="17" creationId="{26FE1FF2-D5C4-DAC6-3219-C1A5314E5C39}"/>
          </ac:spMkLst>
        </pc:spChg>
        <pc:picChg chg="add del mod">
          <ac:chgData name="Nirmit Dagli" userId="3ebf6c677a22281e" providerId="LiveId" clId="{646D5024-56A4-45FC-A0C7-808407CC9F27}" dt="2024-12-05T18:13:06.020" v="42" actId="478"/>
          <ac:picMkLst>
            <pc:docMk/>
            <pc:sldMk cId="0" sldId="268"/>
            <ac:picMk id="19" creationId="{DBA6C86A-B0EE-B36D-3685-7093E7862B5F}"/>
          </ac:picMkLst>
        </pc:picChg>
        <pc:picChg chg="add mod">
          <ac:chgData name="Nirmit Dagli" userId="3ebf6c677a22281e" providerId="LiveId" clId="{646D5024-56A4-45FC-A0C7-808407CC9F27}" dt="2024-12-05T18:13:35.178" v="52" actId="14100"/>
          <ac:picMkLst>
            <pc:docMk/>
            <pc:sldMk cId="0" sldId="268"/>
            <ac:picMk id="21" creationId="{99146667-891A-4026-D896-B81B1DFE4ED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51094" y="5143500"/>
            <a:ext cx="18790188" cy="5495816"/>
            <a:chOff x="0" y="0"/>
            <a:chExt cx="25053584" cy="732775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349" t="23935" r="15085" b="29175"/>
            <a:stretch>
              <a:fillRect/>
            </a:stretch>
          </p:blipFill>
          <p:spPr>
            <a:xfrm>
              <a:off x="0" y="0"/>
              <a:ext cx="25053584" cy="7327755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-1347677" y="1028700"/>
            <a:ext cx="15289671" cy="8229600"/>
            <a:chOff x="0" y="0"/>
            <a:chExt cx="4026909" cy="2167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026909" cy="2167467"/>
            </a:xfrm>
            <a:custGeom>
              <a:avLst/>
              <a:gdLst/>
              <a:ahLst/>
              <a:cxnLst/>
              <a:rect l="l" t="t" r="r" b="b"/>
              <a:pathLst>
                <a:path w="4026909" h="2167467">
                  <a:moveTo>
                    <a:pt x="50635" y="0"/>
                  </a:moveTo>
                  <a:lnTo>
                    <a:pt x="3976274" y="0"/>
                  </a:lnTo>
                  <a:cubicBezTo>
                    <a:pt x="4004239" y="0"/>
                    <a:pt x="4026909" y="22670"/>
                    <a:pt x="4026909" y="50635"/>
                  </a:cubicBezTo>
                  <a:lnTo>
                    <a:pt x="4026909" y="2116832"/>
                  </a:lnTo>
                  <a:cubicBezTo>
                    <a:pt x="4026909" y="2144797"/>
                    <a:pt x="4004239" y="2167467"/>
                    <a:pt x="3976274" y="2167467"/>
                  </a:cubicBezTo>
                  <a:lnTo>
                    <a:pt x="50635" y="2167467"/>
                  </a:lnTo>
                  <a:cubicBezTo>
                    <a:pt x="37206" y="2167467"/>
                    <a:pt x="24327" y="2162132"/>
                    <a:pt x="14831" y="2152636"/>
                  </a:cubicBezTo>
                  <a:cubicBezTo>
                    <a:pt x="5335" y="2143140"/>
                    <a:pt x="0" y="2130261"/>
                    <a:pt x="0" y="2116832"/>
                  </a:cubicBezTo>
                  <a:lnTo>
                    <a:pt x="0" y="50635"/>
                  </a:lnTo>
                  <a:cubicBezTo>
                    <a:pt x="0" y="22670"/>
                    <a:pt x="22670" y="0"/>
                    <a:pt x="50635" y="0"/>
                  </a:cubicBezTo>
                  <a:close/>
                </a:path>
              </a:pathLst>
            </a:custGeom>
            <a:solidFill>
              <a:srgbClr val="86553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026909" cy="2215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903708" y="1856799"/>
            <a:ext cx="3410597" cy="1656198"/>
            <a:chOff x="0" y="0"/>
            <a:chExt cx="898264" cy="4362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98264" cy="436200"/>
            </a:xfrm>
            <a:custGeom>
              <a:avLst/>
              <a:gdLst/>
              <a:ahLst/>
              <a:cxnLst/>
              <a:rect l="l" t="t" r="r" b="b"/>
              <a:pathLst>
                <a:path w="898264" h="436200">
                  <a:moveTo>
                    <a:pt x="218100" y="0"/>
                  </a:moveTo>
                  <a:lnTo>
                    <a:pt x="680164" y="0"/>
                  </a:lnTo>
                  <a:cubicBezTo>
                    <a:pt x="800617" y="0"/>
                    <a:pt x="898264" y="97647"/>
                    <a:pt x="898264" y="218100"/>
                  </a:cubicBezTo>
                  <a:lnTo>
                    <a:pt x="898264" y="218100"/>
                  </a:lnTo>
                  <a:cubicBezTo>
                    <a:pt x="898264" y="338553"/>
                    <a:pt x="800617" y="436200"/>
                    <a:pt x="680164" y="436200"/>
                  </a:cubicBezTo>
                  <a:lnTo>
                    <a:pt x="218100" y="436200"/>
                  </a:lnTo>
                  <a:cubicBezTo>
                    <a:pt x="97647" y="436200"/>
                    <a:pt x="0" y="338553"/>
                    <a:pt x="0" y="218100"/>
                  </a:cubicBezTo>
                  <a:lnTo>
                    <a:pt x="0" y="218100"/>
                  </a:lnTo>
                  <a:cubicBezTo>
                    <a:pt x="0" y="97647"/>
                    <a:pt x="97647" y="0"/>
                    <a:pt x="218100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898264" cy="483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75725" y="5587154"/>
            <a:ext cx="5856911" cy="1931574"/>
            <a:chOff x="0" y="0"/>
            <a:chExt cx="2774082" cy="9148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74082" cy="914875"/>
            </a:xfrm>
            <a:custGeom>
              <a:avLst/>
              <a:gdLst/>
              <a:ahLst/>
              <a:cxnLst/>
              <a:rect l="l" t="t" r="r" b="b"/>
              <a:pathLst>
                <a:path w="2774082" h="914875">
                  <a:moveTo>
                    <a:pt x="2570882" y="0"/>
                  </a:moveTo>
                  <a:cubicBezTo>
                    <a:pt x="2683106" y="0"/>
                    <a:pt x="2774082" y="204802"/>
                    <a:pt x="2774082" y="457438"/>
                  </a:cubicBezTo>
                  <a:cubicBezTo>
                    <a:pt x="2774082" y="710073"/>
                    <a:pt x="2683106" y="914875"/>
                    <a:pt x="2570882" y="914875"/>
                  </a:cubicBezTo>
                  <a:lnTo>
                    <a:pt x="203200" y="914875"/>
                  </a:lnTo>
                  <a:cubicBezTo>
                    <a:pt x="90976" y="914875"/>
                    <a:pt x="0" y="710073"/>
                    <a:pt x="0" y="457438"/>
                  </a:cubicBezTo>
                  <a:cubicBezTo>
                    <a:pt x="0" y="204802"/>
                    <a:pt x="90976" y="0"/>
                    <a:pt x="203200" y="0"/>
                  </a:cubicBezTo>
                  <a:lnTo>
                    <a:pt x="2570882" y="0"/>
                  </a:lnTo>
                  <a:close/>
                </a:path>
              </a:pathLst>
            </a:custGeom>
            <a:solidFill>
              <a:srgbClr val="865531"/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2774082" cy="972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r>
                <a:rPr lang="en-US" sz="3200" dirty="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Nicholas Brown</a:t>
              </a:r>
            </a:p>
            <a:p>
              <a:pPr algn="ctr">
                <a:lnSpc>
                  <a:spcPts val="4480"/>
                </a:lnSpc>
              </a:pPr>
              <a:r>
                <a:rPr lang="en-US" sz="3200" dirty="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Sai </a:t>
              </a:r>
              <a:r>
                <a:rPr lang="en-US" sz="3200" dirty="0" err="1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Srujan</a:t>
              </a:r>
              <a:r>
                <a:rPr lang="en-US" sz="3200" dirty="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Vemula</a:t>
              </a:r>
            </a:p>
            <a:p>
              <a:pPr algn="ctr">
                <a:lnSpc>
                  <a:spcPts val="4480"/>
                </a:lnSpc>
              </a:pPr>
              <a:r>
                <a:rPr lang="en-US" sz="3200" dirty="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Nirmit Dagli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16263036" y="2182448"/>
            <a:ext cx="1004898" cy="1004898"/>
          </a:xfrm>
          <a:custGeom>
            <a:avLst/>
            <a:gdLst/>
            <a:ahLst/>
            <a:cxnLst/>
            <a:rect l="l" t="t" r="r" b="b"/>
            <a:pathLst>
              <a:path w="1004898" h="1004898">
                <a:moveTo>
                  <a:pt x="0" y="0"/>
                </a:moveTo>
                <a:lnTo>
                  <a:pt x="1004899" y="0"/>
                </a:lnTo>
                <a:lnTo>
                  <a:pt x="1004899" y="1004899"/>
                </a:lnTo>
                <a:lnTo>
                  <a:pt x="0" y="10048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2623595" y="1646560"/>
            <a:ext cx="535889" cy="535889"/>
          </a:xfrm>
          <a:custGeom>
            <a:avLst/>
            <a:gdLst/>
            <a:ahLst/>
            <a:cxnLst/>
            <a:rect l="l" t="t" r="r" b="b"/>
            <a:pathLst>
              <a:path w="535889" h="535889">
                <a:moveTo>
                  <a:pt x="0" y="0"/>
                </a:moveTo>
                <a:lnTo>
                  <a:pt x="535889" y="0"/>
                </a:lnTo>
                <a:lnTo>
                  <a:pt x="535889" y="535888"/>
                </a:lnTo>
                <a:lnTo>
                  <a:pt x="0" y="5358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675725" y="3282597"/>
            <a:ext cx="10193349" cy="2092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85"/>
              </a:lnSpc>
            </a:pPr>
            <a:r>
              <a:rPr lang="en-US" sz="5385" spc="-269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Project Phase 3: Database Implementation for Soccer/Football Management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8478" y="1560016"/>
            <a:ext cx="7311132" cy="7166969"/>
          </a:xfrm>
          <a:custGeom>
            <a:avLst/>
            <a:gdLst/>
            <a:ahLst/>
            <a:cxnLst/>
            <a:rect l="l" t="t" r="r" b="b"/>
            <a:pathLst>
              <a:path w="7311132" h="7166969">
                <a:moveTo>
                  <a:pt x="0" y="0"/>
                </a:moveTo>
                <a:lnTo>
                  <a:pt x="7311132" y="0"/>
                </a:lnTo>
                <a:lnTo>
                  <a:pt x="7311132" y="7166968"/>
                </a:lnTo>
                <a:lnTo>
                  <a:pt x="0" y="71669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8837498" y="3708716"/>
            <a:ext cx="6329676" cy="2714357"/>
          </a:xfrm>
          <a:custGeom>
            <a:avLst/>
            <a:gdLst/>
            <a:ahLst/>
            <a:cxnLst/>
            <a:rect l="l" t="t" r="r" b="b"/>
            <a:pathLst>
              <a:path w="6329676" h="2714357">
                <a:moveTo>
                  <a:pt x="0" y="0"/>
                </a:moveTo>
                <a:lnTo>
                  <a:pt x="6329676" y="0"/>
                </a:lnTo>
                <a:lnTo>
                  <a:pt x="6329676" y="2714358"/>
                </a:lnTo>
                <a:lnTo>
                  <a:pt x="0" y="27143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584" b="-58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90511" y="1762176"/>
            <a:ext cx="4322732" cy="6762647"/>
          </a:xfrm>
          <a:custGeom>
            <a:avLst/>
            <a:gdLst/>
            <a:ahLst/>
            <a:cxnLst/>
            <a:rect l="l" t="t" r="r" b="b"/>
            <a:pathLst>
              <a:path w="4322732" h="6762647">
                <a:moveTo>
                  <a:pt x="0" y="0"/>
                </a:moveTo>
                <a:lnTo>
                  <a:pt x="4322731" y="0"/>
                </a:lnTo>
                <a:lnTo>
                  <a:pt x="4322731" y="6762648"/>
                </a:lnTo>
                <a:lnTo>
                  <a:pt x="0" y="67626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90" r="-319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68068" y="1762176"/>
            <a:ext cx="3853906" cy="6356958"/>
          </a:xfrm>
          <a:custGeom>
            <a:avLst/>
            <a:gdLst/>
            <a:ahLst/>
            <a:cxnLst/>
            <a:rect l="l" t="t" r="r" b="b"/>
            <a:pathLst>
              <a:path w="3853906" h="6356958">
                <a:moveTo>
                  <a:pt x="0" y="0"/>
                </a:moveTo>
                <a:lnTo>
                  <a:pt x="3853906" y="0"/>
                </a:lnTo>
                <a:lnTo>
                  <a:pt x="3853906" y="6356959"/>
                </a:lnTo>
                <a:lnTo>
                  <a:pt x="0" y="63569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5999333" y="1762176"/>
            <a:ext cx="4613819" cy="6129661"/>
          </a:xfrm>
          <a:custGeom>
            <a:avLst/>
            <a:gdLst/>
            <a:ahLst/>
            <a:cxnLst/>
            <a:rect l="l" t="t" r="r" b="b"/>
            <a:pathLst>
              <a:path w="4613819" h="6129661">
                <a:moveTo>
                  <a:pt x="0" y="0"/>
                </a:moveTo>
                <a:lnTo>
                  <a:pt x="4613819" y="0"/>
                </a:lnTo>
                <a:lnTo>
                  <a:pt x="4613819" y="6129661"/>
                </a:lnTo>
                <a:lnTo>
                  <a:pt x="0" y="61296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925" r="-192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45061" y="286902"/>
            <a:ext cx="16230600" cy="889871"/>
            <a:chOff x="0" y="0"/>
            <a:chExt cx="4274726" cy="2343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34369"/>
            </a:xfrm>
            <a:custGeom>
              <a:avLst/>
              <a:gdLst/>
              <a:ahLst/>
              <a:cxnLst/>
              <a:rect l="l" t="t" r="r" b="b"/>
              <a:pathLst>
                <a:path w="4274726" h="234369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0043"/>
                  </a:lnTo>
                  <a:cubicBezTo>
                    <a:pt x="4274726" y="223478"/>
                    <a:pt x="4263834" y="234369"/>
                    <a:pt x="4250399" y="234369"/>
                  </a:cubicBezTo>
                  <a:lnTo>
                    <a:pt x="24327" y="234369"/>
                  </a:lnTo>
                  <a:cubicBezTo>
                    <a:pt x="10891" y="234369"/>
                    <a:pt x="0" y="223478"/>
                    <a:pt x="0" y="21004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274726" cy="2819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914202" y="1176773"/>
            <a:ext cx="4161459" cy="593724"/>
            <a:chOff x="0" y="0"/>
            <a:chExt cx="1096022" cy="1563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96022" cy="156372"/>
            </a:xfrm>
            <a:custGeom>
              <a:avLst/>
              <a:gdLst/>
              <a:ahLst/>
              <a:cxnLst/>
              <a:rect l="l" t="t" r="r" b="b"/>
              <a:pathLst>
                <a:path w="1096022" h="156372">
                  <a:moveTo>
                    <a:pt x="78186" y="0"/>
                  </a:moveTo>
                  <a:lnTo>
                    <a:pt x="1017836" y="0"/>
                  </a:lnTo>
                  <a:cubicBezTo>
                    <a:pt x="1038572" y="0"/>
                    <a:pt x="1058459" y="8237"/>
                    <a:pt x="1073122" y="22900"/>
                  </a:cubicBezTo>
                  <a:cubicBezTo>
                    <a:pt x="1087785" y="37563"/>
                    <a:pt x="1096022" y="57450"/>
                    <a:pt x="1096022" y="78186"/>
                  </a:cubicBezTo>
                  <a:lnTo>
                    <a:pt x="1096022" y="78186"/>
                  </a:lnTo>
                  <a:cubicBezTo>
                    <a:pt x="1096022" y="98922"/>
                    <a:pt x="1087785" y="118809"/>
                    <a:pt x="1073122" y="133472"/>
                  </a:cubicBezTo>
                  <a:cubicBezTo>
                    <a:pt x="1058459" y="148134"/>
                    <a:pt x="1038572" y="156372"/>
                    <a:pt x="1017836" y="156372"/>
                  </a:cubicBezTo>
                  <a:lnTo>
                    <a:pt x="78186" y="156372"/>
                  </a:lnTo>
                  <a:cubicBezTo>
                    <a:pt x="57450" y="156372"/>
                    <a:pt x="37563" y="148134"/>
                    <a:pt x="22900" y="133472"/>
                  </a:cubicBezTo>
                  <a:cubicBezTo>
                    <a:pt x="8237" y="118809"/>
                    <a:pt x="0" y="98922"/>
                    <a:pt x="0" y="78186"/>
                  </a:cubicBezTo>
                  <a:lnTo>
                    <a:pt x="0" y="78186"/>
                  </a:lnTo>
                  <a:cubicBezTo>
                    <a:pt x="0" y="57450"/>
                    <a:pt x="8237" y="37563"/>
                    <a:pt x="22900" y="22900"/>
                  </a:cubicBezTo>
                  <a:cubicBezTo>
                    <a:pt x="37563" y="8237"/>
                    <a:pt x="57450" y="0"/>
                    <a:pt x="78186" y="0"/>
                  </a:cubicBezTo>
                  <a:close/>
                </a:path>
              </a:pathLst>
            </a:custGeom>
            <a:solidFill>
              <a:srgbClr val="EEEDE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096022" cy="20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400299" y="616854"/>
            <a:ext cx="348306" cy="348306"/>
          </a:xfrm>
          <a:custGeom>
            <a:avLst/>
            <a:gdLst/>
            <a:ahLst/>
            <a:cxnLst/>
            <a:rect l="l" t="t" r="r" b="b"/>
            <a:pathLst>
              <a:path w="348306" h="348306">
                <a:moveTo>
                  <a:pt x="0" y="0"/>
                </a:moveTo>
                <a:lnTo>
                  <a:pt x="348306" y="0"/>
                </a:lnTo>
                <a:lnTo>
                  <a:pt x="348306" y="348306"/>
                </a:lnTo>
                <a:lnTo>
                  <a:pt x="0" y="3483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789610" y="376666"/>
            <a:ext cx="15469690" cy="8001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50"/>
              </a:lnSpc>
            </a:pPr>
            <a:r>
              <a:rPr lang="en-US" sz="6500" spc="-325">
                <a:solidFill>
                  <a:srgbClr val="222222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Reasoning of MongoDB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79794" y="633845"/>
            <a:ext cx="425907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3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279794" y="2000461"/>
            <a:ext cx="12396408" cy="7801629"/>
            <a:chOff x="0" y="0"/>
            <a:chExt cx="3264898" cy="20547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264898" cy="2054750"/>
            </a:xfrm>
            <a:custGeom>
              <a:avLst/>
              <a:gdLst/>
              <a:ahLst/>
              <a:cxnLst/>
              <a:rect l="l" t="t" r="r" b="b"/>
              <a:pathLst>
                <a:path w="3264898" h="2054750">
                  <a:moveTo>
                    <a:pt x="62453" y="0"/>
                  </a:moveTo>
                  <a:lnTo>
                    <a:pt x="3202445" y="0"/>
                  </a:lnTo>
                  <a:cubicBezTo>
                    <a:pt x="3219008" y="0"/>
                    <a:pt x="3234893" y="6580"/>
                    <a:pt x="3246606" y="18292"/>
                  </a:cubicBezTo>
                  <a:cubicBezTo>
                    <a:pt x="3258318" y="30004"/>
                    <a:pt x="3264898" y="45889"/>
                    <a:pt x="3264898" y="62453"/>
                  </a:cubicBezTo>
                  <a:lnTo>
                    <a:pt x="3264898" y="1992297"/>
                  </a:lnTo>
                  <a:cubicBezTo>
                    <a:pt x="3264898" y="2008861"/>
                    <a:pt x="3258318" y="2024746"/>
                    <a:pt x="3246606" y="2036458"/>
                  </a:cubicBezTo>
                  <a:cubicBezTo>
                    <a:pt x="3234893" y="2048170"/>
                    <a:pt x="3219008" y="2054750"/>
                    <a:pt x="3202445" y="2054750"/>
                  </a:cubicBezTo>
                  <a:lnTo>
                    <a:pt x="62453" y="2054750"/>
                  </a:lnTo>
                  <a:cubicBezTo>
                    <a:pt x="27961" y="2054750"/>
                    <a:pt x="0" y="2026789"/>
                    <a:pt x="0" y="1992297"/>
                  </a:cubicBezTo>
                  <a:lnTo>
                    <a:pt x="0" y="62453"/>
                  </a:lnTo>
                  <a:cubicBezTo>
                    <a:pt x="0" y="45889"/>
                    <a:pt x="6580" y="30004"/>
                    <a:pt x="18292" y="18292"/>
                  </a:cubicBezTo>
                  <a:cubicBezTo>
                    <a:pt x="30004" y="6580"/>
                    <a:pt x="45889" y="0"/>
                    <a:pt x="62453" y="0"/>
                  </a:cubicBezTo>
                  <a:close/>
                </a:path>
              </a:pathLst>
            </a:custGeom>
            <a:solidFill>
              <a:srgbClr val="86553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3264898" cy="2111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  <a:p>
              <a:pPr marL="604518" lvl="1" indent="-302259" algn="ctr">
                <a:lnSpc>
                  <a:spcPts val="3919"/>
                </a:lnSpc>
                <a:buFont typeface="Arial"/>
                <a:buChar char="•"/>
              </a:pPr>
              <a:r>
                <a:rPr lang="en-US" sz="2799" b="1">
                  <a:solidFill>
                    <a:srgbClr val="FFFFFF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Flexibility: </a:t>
              </a:r>
              <a:r>
                <a:rPr lang="en-US" sz="2799">
                  <a:solidFill>
                    <a:srgbClr val="FFFFFF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 Schema-less design allows adding new fields (e.g., advanced analytics) without modifying the existing structure.</a:t>
              </a:r>
            </a:p>
            <a:p>
              <a:pPr algn="ctr">
                <a:lnSpc>
                  <a:spcPts val="3919"/>
                </a:lnSpc>
              </a:pPr>
              <a:endParaRPr lang="en-US" sz="2799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endParaRPr>
            </a:p>
            <a:p>
              <a:pPr marL="604518" lvl="1" indent="-302259" algn="ctr">
                <a:lnSpc>
                  <a:spcPts val="3919"/>
                </a:lnSpc>
                <a:buFont typeface="Arial"/>
                <a:buChar char="•"/>
              </a:pPr>
              <a:r>
                <a:rPr lang="en-US" sz="2799" b="1">
                  <a:solidFill>
                    <a:srgbClr val="FFFFFF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Performance: </a:t>
              </a:r>
              <a:r>
                <a:rPr lang="en-US" sz="2799">
                  <a:solidFill>
                    <a:srgbClr val="FFFFFF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Embedded documents reduce the need for joins, optimizing query performance.</a:t>
              </a:r>
            </a:p>
            <a:p>
              <a:pPr algn="ctr">
                <a:lnSpc>
                  <a:spcPts val="3919"/>
                </a:lnSpc>
              </a:pPr>
              <a:endParaRPr lang="en-US" sz="2799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endParaRPr>
            </a:p>
            <a:p>
              <a:pPr marL="604518" lvl="1" indent="-302259" algn="ctr">
                <a:lnSpc>
                  <a:spcPts val="3919"/>
                </a:lnSpc>
                <a:buFont typeface="Arial"/>
                <a:buChar char="•"/>
              </a:pPr>
              <a:r>
                <a:rPr lang="en-US" sz="2799" b="1">
                  <a:solidFill>
                    <a:srgbClr val="FFFFFF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Scalability:</a:t>
              </a:r>
              <a:r>
                <a:rPr lang="en-US" sz="2799">
                  <a:solidFill>
                    <a:srgbClr val="FFFFFF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 Supports large datasets, making it suitable for growing databases with extensive match and player records</a:t>
              </a:r>
            </a:p>
            <a:p>
              <a:pPr algn="ctr">
                <a:lnSpc>
                  <a:spcPts val="3639"/>
                </a:lnSpc>
              </a:pPr>
              <a:endParaRPr lang="en-US" sz="2799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endParaR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89871"/>
            <a:chOff x="0" y="0"/>
            <a:chExt cx="4274726" cy="2343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34369"/>
            </a:xfrm>
            <a:custGeom>
              <a:avLst/>
              <a:gdLst/>
              <a:ahLst/>
              <a:cxnLst/>
              <a:rect l="l" t="t" r="r" b="b"/>
              <a:pathLst>
                <a:path w="4274726" h="234369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0043"/>
                  </a:lnTo>
                  <a:cubicBezTo>
                    <a:pt x="4274726" y="223478"/>
                    <a:pt x="4263834" y="234369"/>
                    <a:pt x="4250399" y="234369"/>
                  </a:cubicBezTo>
                  <a:lnTo>
                    <a:pt x="24327" y="234369"/>
                  </a:lnTo>
                  <a:cubicBezTo>
                    <a:pt x="10891" y="234369"/>
                    <a:pt x="0" y="223478"/>
                    <a:pt x="0" y="21004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274726" cy="2819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222222"/>
                  </a:solidFill>
                  <a:latin typeface="Open Sauce"/>
                  <a:ea typeface="Open Sauce"/>
                  <a:cs typeface="Open Sauce"/>
                  <a:sym typeface="Open Sauce"/>
                </a:rPr>
                <a:t>Conclusion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914202" y="1176773"/>
            <a:ext cx="4161459" cy="593724"/>
            <a:chOff x="0" y="0"/>
            <a:chExt cx="1096022" cy="1563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96022" cy="156372"/>
            </a:xfrm>
            <a:custGeom>
              <a:avLst/>
              <a:gdLst/>
              <a:ahLst/>
              <a:cxnLst/>
              <a:rect l="l" t="t" r="r" b="b"/>
              <a:pathLst>
                <a:path w="1096022" h="156372">
                  <a:moveTo>
                    <a:pt x="78186" y="0"/>
                  </a:moveTo>
                  <a:lnTo>
                    <a:pt x="1017836" y="0"/>
                  </a:lnTo>
                  <a:cubicBezTo>
                    <a:pt x="1038572" y="0"/>
                    <a:pt x="1058459" y="8237"/>
                    <a:pt x="1073122" y="22900"/>
                  </a:cubicBezTo>
                  <a:cubicBezTo>
                    <a:pt x="1087785" y="37563"/>
                    <a:pt x="1096022" y="57450"/>
                    <a:pt x="1096022" y="78186"/>
                  </a:cubicBezTo>
                  <a:lnTo>
                    <a:pt x="1096022" y="78186"/>
                  </a:lnTo>
                  <a:cubicBezTo>
                    <a:pt x="1096022" y="98922"/>
                    <a:pt x="1087785" y="118809"/>
                    <a:pt x="1073122" y="133472"/>
                  </a:cubicBezTo>
                  <a:cubicBezTo>
                    <a:pt x="1058459" y="148134"/>
                    <a:pt x="1038572" y="156372"/>
                    <a:pt x="1017836" y="156372"/>
                  </a:cubicBezTo>
                  <a:lnTo>
                    <a:pt x="78186" y="156372"/>
                  </a:lnTo>
                  <a:cubicBezTo>
                    <a:pt x="57450" y="156372"/>
                    <a:pt x="37563" y="148134"/>
                    <a:pt x="22900" y="133472"/>
                  </a:cubicBezTo>
                  <a:cubicBezTo>
                    <a:pt x="8237" y="118809"/>
                    <a:pt x="0" y="98922"/>
                    <a:pt x="0" y="78186"/>
                  </a:cubicBezTo>
                  <a:lnTo>
                    <a:pt x="0" y="78186"/>
                  </a:lnTo>
                  <a:cubicBezTo>
                    <a:pt x="0" y="57450"/>
                    <a:pt x="8237" y="37563"/>
                    <a:pt x="22900" y="22900"/>
                  </a:cubicBezTo>
                  <a:cubicBezTo>
                    <a:pt x="37563" y="8237"/>
                    <a:pt x="57450" y="0"/>
                    <a:pt x="78186" y="0"/>
                  </a:cubicBezTo>
                  <a:close/>
                </a:path>
              </a:pathLst>
            </a:custGeom>
            <a:solidFill>
              <a:srgbClr val="EEEDE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096022" cy="20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516210" y="1299482"/>
            <a:ext cx="348306" cy="348306"/>
          </a:xfrm>
          <a:custGeom>
            <a:avLst/>
            <a:gdLst/>
            <a:ahLst/>
            <a:cxnLst/>
            <a:rect l="l" t="t" r="r" b="b"/>
            <a:pathLst>
              <a:path w="348306" h="348306">
                <a:moveTo>
                  <a:pt x="0" y="0"/>
                </a:moveTo>
                <a:lnTo>
                  <a:pt x="348306" y="0"/>
                </a:lnTo>
                <a:lnTo>
                  <a:pt x="348306" y="348307"/>
                </a:lnTo>
                <a:lnTo>
                  <a:pt x="0" y="348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1279794" y="3056093"/>
            <a:ext cx="7864206" cy="6162169"/>
            <a:chOff x="0" y="0"/>
            <a:chExt cx="2071231" cy="162295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071231" cy="1622958"/>
            </a:xfrm>
            <a:custGeom>
              <a:avLst/>
              <a:gdLst/>
              <a:ahLst/>
              <a:cxnLst/>
              <a:rect l="l" t="t" r="r" b="b"/>
              <a:pathLst>
                <a:path w="2071231" h="1622958">
                  <a:moveTo>
                    <a:pt x="98445" y="0"/>
                  </a:moveTo>
                  <a:lnTo>
                    <a:pt x="1972786" y="0"/>
                  </a:lnTo>
                  <a:cubicBezTo>
                    <a:pt x="1998896" y="0"/>
                    <a:pt x="2023935" y="10372"/>
                    <a:pt x="2042397" y="28834"/>
                  </a:cubicBezTo>
                  <a:cubicBezTo>
                    <a:pt x="2060859" y="47296"/>
                    <a:pt x="2071231" y="72336"/>
                    <a:pt x="2071231" y="98445"/>
                  </a:cubicBezTo>
                  <a:lnTo>
                    <a:pt x="2071231" y="1524513"/>
                  </a:lnTo>
                  <a:cubicBezTo>
                    <a:pt x="2071231" y="1550622"/>
                    <a:pt x="2060859" y="1575662"/>
                    <a:pt x="2042397" y="1594124"/>
                  </a:cubicBezTo>
                  <a:cubicBezTo>
                    <a:pt x="2023935" y="1612586"/>
                    <a:pt x="1998896" y="1622958"/>
                    <a:pt x="1972786" y="1622958"/>
                  </a:cubicBezTo>
                  <a:lnTo>
                    <a:pt x="98445" y="1622958"/>
                  </a:lnTo>
                  <a:cubicBezTo>
                    <a:pt x="72336" y="1622958"/>
                    <a:pt x="47296" y="1612586"/>
                    <a:pt x="28834" y="1594124"/>
                  </a:cubicBezTo>
                  <a:cubicBezTo>
                    <a:pt x="10372" y="1575662"/>
                    <a:pt x="0" y="1550622"/>
                    <a:pt x="0" y="1524513"/>
                  </a:cubicBezTo>
                  <a:lnTo>
                    <a:pt x="0" y="98445"/>
                  </a:lnTo>
                  <a:cubicBezTo>
                    <a:pt x="0" y="72336"/>
                    <a:pt x="10372" y="47296"/>
                    <a:pt x="28834" y="28834"/>
                  </a:cubicBezTo>
                  <a:cubicBezTo>
                    <a:pt x="47296" y="10372"/>
                    <a:pt x="72336" y="0"/>
                    <a:pt x="9844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2071231" cy="1680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76656" y="3605120"/>
            <a:ext cx="7271370" cy="5322136"/>
            <a:chOff x="0" y="0"/>
            <a:chExt cx="1915093" cy="1401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15093" cy="1401715"/>
            </a:xfrm>
            <a:custGeom>
              <a:avLst/>
              <a:gdLst/>
              <a:ahLst/>
              <a:cxnLst/>
              <a:rect l="l" t="t" r="r" b="b"/>
              <a:pathLst>
                <a:path w="1915093" h="1401715">
                  <a:moveTo>
                    <a:pt x="74530" y="0"/>
                  </a:moveTo>
                  <a:lnTo>
                    <a:pt x="1840563" y="0"/>
                  </a:lnTo>
                  <a:cubicBezTo>
                    <a:pt x="1860330" y="0"/>
                    <a:pt x="1879287" y="7852"/>
                    <a:pt x="1893264" y="21829"/>
                  </a:cubicBezTo>
                  <a:cubicBezTo>
                    <a:pt x="1907241" y="35806"/>
                    <a:pt x="1915093" y="54763"/>
                    <a:pt x="1915093" y="74530"/>
                  </a:cubicBezTo>
                  <a:lnTo>
                    <a:pt x="1915093" y="1327185"/>
                  </a:lnTo>
                  <a:cubicBezTo>
                    <a:pt x="1915093" y="1368347"/>
                    <a:pt x="1881725" y="1401715"/>
                    <a:pt x="1840563" y="1401715"/>
                  </a:cubicBezTo>
                  <a:lnTo>
                    <a:pt x="74530" y="1401715"/>
                  </a:lnTo>
                  <a:cubicBezTo>
                    <a:pt x="33368" y="1401715"/>
                    <a:pt x="0" y="1368347"/>
                    <a:pt x="0" y="1327185"/>
                  </a:cubicBezTo>
                  <a:lnTo>
                    <a:pt x="0" y="74530"/>
                  </a:lnTo>
                  <a:cubicBezTo>
                    <a:pt x="0" y="33368"/>
                    <a:pt x="33368" y="0"/>
                    <a:pt x="74530" y="0"/>
                  </a:cubicBezTo>
                  <a:close/>
                </a:path>
              </a:pathLst>
            </a:custGeom>
            <a:solidFill>
              <a:srgbClr val="86553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1915093" cy="14588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400" dirty="0">
                  <a:solidFill>
                    <a:srgbClr val="FFFFFF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THIS PROJECT SIMULATES REAL-WORLD DATABASE MANAGEMENT CHALLENGES IN SPORTS ANALYTICS, SHOWCASING OUR ABILITY TO DESIGN AND IMPLEMENT BOTH RELATIONAL (SQL) AND NOSQL (MONGODB) SOLUTIONS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 dirty="0">
                  <a:solidFill>
                    <a:srgbClr val="FFFFFF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EXPLORED THE STRENGTHS AND TRADE-OFFS OF SQL AND NOSQL APPROACHES FOR PRACTICAL APPLICATIONS.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13</a:t>
            </a:r>
          </a:p>
        </p:txBody>
      </p:sp>
      <p:sp>
        <p:nvSpPr>
          <p:cNvPr id="17" name="AutoShape 2">
            <a:extLst>
              <a:ext uri="{FF2B5EF4-FFF2-40B4-BE49-F238E27FC236}">
                <a16:creationId xmlns:a16="http://schemas.microsoft.com/office/drawing/2014/main" id="{26FE1FF2-D5C4-DAC6-3219-C1A5314E5C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" name="Picture 20" descr="A group of football players">
            <a:extLst>
              <a:ext uri="{FF2B5EF4-FFF2-40B4-BE49-F238E27FC236}">
                <a16:creationId xmlns:a16="http://schemas.microsoft.com/office/drawing/2014/main" id="{99146667-891A-4026-D896-B81B1DFE4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965111"/>
            <a:ext cx="6653716" cy="632594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893447" y="4274503"/>
            <a:ext cx="2501106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Q&amp;A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5904" y="7184023"/>
            <a:ext cx="19559809" cy="4050464"/>
            <a:chOff x="0" y="0"/>
            <a:chExt cx="5151555" cy="10667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51555" cy="1066789"/>
            </a:xfrm>
            <a:custGeom>
              <a:avLst/>
              <a:gdLst/>
              <a:ahLst/>
              <a:cxnLst/>
              <a:rect l="l" t="t" r="r" b="b"/>
              <a:pathLst>
                <a:path w="5151555" h="1066789">
                  <a:moveTo>
                    <a:pt x="0" y="0"/>
                  </a:moveTo>
                  <a:lnTo>
                    <a:pt x="5151555" y="0"/>
                  </a:lnTo>
                  <a:lnTo>
                    <a:pt x="5151555" y="1066789"/>
                  </a:lnTo>
                  <a:lnTo>
                    <a:pt x="0" y="106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5151555" cy="1114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168977" y="4077765"/>
            <a:ext cx="9490451" cy="5842321"/>
            <a:chOff x="0" y="0"/>
            <a:chExt cx="2499543" cy="15387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99543" cy="1538718"/>
            </a:xfrm>
            <a:custGeom>
              <a:avLst/>
              <a:gdLst/>
              <a:ahLst/>
              <a:cxnLst/>
              <a:rect l="l" t="t" r="r" b="b"/>
              <a:pathLst>
                <a:path w="2499543" h="1538718">
                  <a:moveTo>
                    <a:pt x="81576" y="0"/>
                  </a:moveTo>
                  <a:lnTo>
                    <a:pt x="2417967" y="0"/>
                  </a:lnTo>
                  <a:cubicBezTo>
                    <a:pt x="2439602" y="0"/>
                    <a:pt x="2460351" y="8595"/>
                    <a:pt x="2475650" y="23893"/>
                  </a:cubicBezTo>
                  <a:cubicBezTo>
                    <a:pt x="2490948" y="39191"/>
                    <a:pt x="2499543" y="59941"/>
                    <a:pt x="2499543" y="81576"/>
                  </a:cubicBezTo>
                  <a:lnTo>
                    <a:pt x="2499543" y="1457142"/>
                  </a:lnTo>
                  <a:cubicBezTo>
                    <a:pt x="2499543" y="1478778"/>
                    <a:pt x="2490948" y="1499527"/>
                    <a:pt x="2475650" y="1514825"/>
                  </a:cubicBezTo>
                  <a:cubicBezTo>
                    <a:pt x="2460351" y="1530124"/>
                    <a:pt x="2439602" y="1538718"/>
                    <a:pt x="2417967" y="1538718"/>
                  </a:cubicBezTo>
                  <a:lnTo>
                    <a:pt x="81576" y="1538718"/>
                  </a:lnTo>
                  <a:cubicBezTo>
                    <a:pt x="59941" y="1538718"/>
                    <a:pt x="39191" y="1530124"/>
                    <a:pt x="23893" y="1514825"/>
                  </a:cubicBezTo>
                  <a:cubicBezTo>
                    <a:pt x="8595" y="1499527"/>
                    <a:pt x="0" y="1478778"/>
                    <a:pt x="0" y="1457142"/>
                  </a:cubicBezTo>
                  <a:lnTo>
                    <a:pt x="0" y="81576"/>
                  </a:lnTo>
                  <a:cubicBezTo>
                    <a:pt x="0" y="59941"/>
                    <a:pt x="8595" y="39191"/>
                    <a:pt x="23893" y="23893"/>
                  </a:cubicBezTo>
                  <a:cubicBezTo>
                    <a:pt x="39191" y="8595"/>
                    <a:pt x="59941" y="0"/>
                    <a:pt x="81576" y="0"/>
                  </a:cubicBezTo>
                  <a:close/>
                </a:path>
              </a:pathLst>
            </a:custGeom>
            <a:solidFill>
              <a:srgbClr val="86553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2499543" cy="16053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b="1">
                  <a:solidFill>
                    <a:srgbClr val="FFFF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Phase 3: Database Implementation</a:t>
              </a:r>
            </a:p>
            <a:p>
              <a:pPr marL="539746" lvl="1" indent="-269873" algn="ctr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SQL Database: Created tables and implemented the relational schema in MySQL. Populated mock data for key entities.</a:t>
              </a:r>
            </a:p>
            <a:p>
              <a:pPr marL="539746" lvl="1" indent="-269873" algn="ctr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Defined five use cases with SQL queries incorporating JOIN, GROUP BY, and HAVING.</a:t>
              </a:r>
            </a:p>
            <a:p>
              <a:pPr marL="539746" lvl="1" indent="-269873" algn="ctr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NoSQL Database: Designed MongoDB collections to handle hierarchical and flexible data requirements. Compared SQL and NoSQL approaches with examples.</a:t>
              </a:r>
            </a:p>
            <a:p>
              <a:pPr algn="ctr">
                <a:lnSpc>
                  <a:spcPts val="3499"/>
                </a:lnSpc>
              </a:pPr>
              <a:endPara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endParaRPr>
            </a:p>
            <a:p>
              <a:pPr algn="ctr">
                <a:lnSpc>
                  <a:spcPts val="3499"/>
                </a:lnSpc>
              </a:pPr>
              <a:endPara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144000" y="2534301"/>
            <a:ext cx="7090814" cy="1194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9600" spc="-480">
                <a:solidFill>
                  <a:srgbClr val="222222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Introduction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28700" y="1028700"/>
            <a:ext cx="16230600" cy="889871"/>
            <a:chOff x="0" y="0"/>
            <a:chExt cx="4274726" cy="23436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274726" cy="234369"/>
            </a:xfrm>
            <a:custGeom>
              <a:avLst/>
              <a:gdLst/>
              <a:ahLst/>
              <a:cxnLst/>
              <a:rect l="l" t="t" r="r" b="b"/>
              <a:pathLst>
                <a:path w="4274726" h="234369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0043"/>
                  </a:lnTo>
                  <a:cubicBezTo>
                    <a:pt x="4274726" y="223478"/>
                    <a:pt x="4263834" y="234369"/>
                    <a:pt x="4250399" y="234369"/>
                  </a:cubicBezTo>
                  <a:lnTo>
                    <a:pt x="24327" y="234369"/>
                  </a:lnTo>
                  <a:cubicBezTo>
                    <a:pt x="10891" y="234369"/>
                    <a:pt x="0" y="223478"/>
                    <a:pt x="0" y="21004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4274726" cy="2819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997343" y="1176773"/>
            <a:ext cx="2568342" cy="593724"/>
            <a:chOff x="0" y="0"/>
            <a:chExt cx="676436" cy="15637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76436" cy="156372"/>
            </a:xfrm>
            <a:custGeom>
              <a:avLst/>
              <a:gdLst/>
              <a:ahLst/>
              <a:cxnLst/>
              <a:rect l="l" t="t" r="r" b="b"/>
              <a:pathLst>
                <a:path w="676436" h="156372">
                  <a:moveTo>
                    <a:pt x="78186" y="0"/>
                  </a:moveTo>
                  <a:lnTo>
                    <a:pt x="598250" y="0"/>
                  </a:lnTo>
                  <a:cubicBezTo>
                    <a:pt x="618986" y="0"/>
                    <a:pt x="638873" y="8237"/>
                    <a:pt x="653536" y="22900"/>
                  </a:cubicBezTo>
                  <a:cubicBezTo>
                    <a:pt x="668198" y="37563"/>
                    <a:pt x="676436" y="57450"/>
                    <a:pt x="676436" y="78186"/>
                  </a:cubicBezTo>
                  <a:lnTo>
                    <a:pt x="676436" y="78186"/>
                  </a:lnTo>
                  <a:cubicBezTo>
                    <a:pt x="676436" y="98922"/>
                    <a:pt x="668198" y="118809"/>
                    <a:pt x="653536" y="133472"/>
                  </a:cubicBezTo>
                  <a:cubicBezTo>
                    <a:pt x="638873" y="148134"/>
                    <a:pt x="618986" y="156372"/>
                    <a:pt x="598250" y="156372"/>
                  </a:cubicBezTo>
                  <a:lnTo>
                    <a:pt x="78186" y="156372"/>
                  </a:lnTo>
                  <a:cubicBezTo>
                    <a:pt x="57450" y="156372"/>
                    <a:pt x="37563" y="148134"/>
                    <a:pt x="22900" y="133472"/>
                  </a:cubicBezTo>
                  <a:cubicBezTo>
                    <a:pt x="8237" y="118809"/>
                    <a:pt x="0" y="98922"/>
                    <a:pt x="0" y="78186"/>
                  </a:cubicBezTo>
                  <a:lnTo>
                    <a:pt x="0" y="78186"/>
                  </a:lnTo>
                  <a:cubicBezTo>
                    <a:pt x="0" y="57450"/>
                    <a:pt x="8237" y="37563"/>
                    <a:pt x="22900" y="22900"/>
                  </a:cubicBezTo>
                  <a:cubicBezTo>
                    <a:pt x="37563" y="8237"/>
                    <a:pt x="57450" y="0"/>
                    <a:pt x="78186" y="0"/>
                  </a:cubicBezTo>
                  <a:close/>
                </a:path>
              </a:pathLst>
            </a:custGeom>
            <a:solidFill>
              <a:srgbClr val="EEEDE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676436" cy="20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222222"/>
                  </a:solidFill>
                  <a:latin typeface="Open Sauce"/>
                  <a:ea typeface="Open Sauce"/>
                  <a:cs typeface="Open Sauce"/>
                  <a:sym typeface="Open Sauce"/>
                </a:rPr>
                <a:t>Introduction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914202" y="1176773"/>
            <a:ext cx="4161459" cy="593724"/>
            <a:chOff x="0" y="0"/>
            <a:chExt cx="1096022" cy="15637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96022" cy="156372"/>
            </a:xfrm>
            <a:custGeom>
              <a:avLst/>
              <a:gdLst/>
              <a:ahLst/>
              <a:cxnLst/>
              <a:rect l="l" t="t" r="r" b="b"/>
              <a:pathLst>
                <a:path w="1096022" h="156372">
                  <a:moveTo>
                    <a:pt x="78186" y="0"/>
                  </a:moveTo>
                  <a:lnTo>
                    <a:pt x="1017836" y="0"/>
                  </a:lnTo>
                  <a:cubicBezTo>
                    <a:pt x="1038572" y="0"/>
                    <a:pt x="1058459" y="8237"/>
                    <a:pt x="1073122" y="22900"/>
                  </a:cubicBezTo>
                  <a:cubicBezTo>
                    <a:pt x="1087785" y="37563"/>
                    <a:pt x="1096022" y="57450"/>
                    <a:pt x="1096022" y="78186"/>
                  </a:cubicBezTo>
                  <a:lnTo>
                    <a:pt x="1096022" y="78186"/>
                  </a:lnTo>
                  <a:cubicBezTo>
                    <a:pt x="1096022" y="98922"/>
                    <a:pt x="1087785" y="118809"/>
                    <a:pt x="1073122" y="133472"/>
                  </a:cubicBezTo>
                  <a:cubicBezTo>
                    <a:pt x="1058459" y="148134"/>
                    <a:pt x="1038572" y="156372"/>
                    <a:pt x="1017836" y="156372"/>
                  </a:cubicBezTo>
                  <a:lnTo>
                    <a:pt x="78186" y="156372"/>
                  </a:lnTo>
                  <a:cubicBezTo>
                    <a:pt x="57450" y="156372"/>
                    <a:pt x="37563" y="148134"/>
                    <a:pt x="22900" y="133472"/>
                  </a:cubicBezTo>
                  <a:cubicBezTo>
                    <a:pt x="8237" y="118809"/>
                    <a:pt x="0" y="98922"/>
                    <a:pt x="0" y="78186"/>
                  </a:cubicBezTo>
                  <a:lnTo>
                    <a:pt x="0" y="78186"/>
                  </a:lnTo>
                  <a:cubicBezTo>
                    <a:pt x="0" y="57450"/>
                    <a:pt x="8237" y="37563"/>
                    <a:pt x="22900" y="22900"/>
                  </a:cubicBezTo>
                  <a:cubicBezTo>
                    <a:pt x="37563" y="8237"/>
                    <a:pt x="57450" y="0"/>
                    <a:pt x="78186" y="0"/>
                  </a:cubicBezTo>
                  <a:close/>
                </a:path>
              </a:pathLst>
            </a:custGeom>
            <a:solidFill>
              <a:srgbClr val="EEEDE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1096022" cy="20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6516210" y="1299482"/>
            <a:ext cx="348306" cy="348306"/>
          </a:xfrm>
          <a:custGeom>
            <a:avLst/>
            <a:gdLst/>
            <a:ahLst/>
            <a:cxnLst/>
            <a:rect l="l" t="t" r="r" b="b"/>
            <a:pathLst>
              <a:path w="348306" h="348306">
                <a:moveTo>
                  <a:pt x="0" y="0"/>
                </a:moveTo>
                <a:lnTo>
                  <a:pt x="348306" y="0"/>
                </a:lnTo>
                <a:lnTo>
                  <a:pt x="348306" y="348307"/>
                </a:lnTo>
                <a:lnTo>
                  <a:pt x="0" y="348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9" name="Group 19"/>
          <p:cNvGrpSpPr/>
          <p:nvPr/>
        </p:nvGrpSpPr>
        <p:grpSpPr>
          <a:xfrm>
            <a:off x="492622" y="6383714"/>
            <a:ext cx="7114273" cy="3098247"/>
            <a:chOff x="0" y="0"/>
            <a:chExt cx="1873718" cy="81599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873718" cy="815999"/>
            </a:xfrm>
            <a:custGeom>
              <a:avLst/>
              <a:gdLst/>
              <a:ahLst/>
              <a:cxnLst/>
              <a:rect l="l" t="t" r="r" b="b"/>
              <a:pathLst>
                <a:path w="1873718" h="815999">
                  <a:moveTo>
                    <a:pt x="108822" y="0"/>
                  </a:moveTo>
                  <a:lnTo>
                    <a:pt x="1764896" y="0"/>
                  </a:lnTo>
                  <a:cubicBezTo>
                    <a:pt x="1793757" y="0"/>
                    <a:pt x="1821436" y="11465"/>
                    <a:pt x="1841845" y="31873"/>
                  </a:cubicBezTo>
                  <a:cubicBezTo>
                    <a:pt x="1862253" y="52281"/>
                    <a:pt x="1873718" y="79961"/>
                    <a:pt x="1873718" y="108822"/>
                  </a:cubicBezTo>
                  <a:lnTo>
                    <a:pt x="1873718" y="707177"/>
                  </a:lnTo>
                  <a:cubicBezTo>
                    <a:pt x="1873718" y="736038"/>
                    <a:pt x="1862253" y="763718"/>
                    <a:pt x="1841845" y="784126"/>
                  </a:cubicBezTo>
                  <a:cubicBezTo>
                    <a:pt x="1821436" y="804534"/>
                    <a:pt x="1793757" y="815999"/>
                    <a:pt x="1764896" y="815999"/>
                  </a:cubicBezTo>
                  <a:lnTo>
                    <a:pt x="108822" y="815999"/>
                  </a:lnTo>
                  <a:cubicBezTo>
                    <a:pt x="79961" y="815999"/>
                    <a:pt x="52281" y="804534"/>
                    <a:pt x="31873" y="784126"/>
                  </a:cubicBezTo>
                  <a:cubicBezTo>
                    <a:pt x="11465" y="763718"/>
                    <a:pt x="0" y="736038"/>
                    <a:pt x="0" y="707177"/>
                  </a:cubicBezTo>
                  <a:lnTo>
                    <a:pt x="0" y="108822"/>
                  </a:lnTo>
                  <a:cubicBezTo>
                    <a:pt x="0" y="79961"/>
                    <a:pt x="11465" y="52281"/>
                    <a:pt x="31873" y="31873"/>
                  </a:cubicBezTo>
                  <a:cubicBezTo>
                    <a:pt x="52281" y="11465"/>
                    <a:pt x="79961" y="0"/>
                    <a:pt x="108822" y="0"/>
                  </a:cubicBezTo>
                  <a:close/>
                </a:path>
              </a:pathLst>
            </a:custGeom>
            <a:solidFill>
              <a:srgbClr val="86553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66675"/>
              <a:ext cx="1873718" cy="8826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b="1">
                  <a:solidFill>
                    <a:srgbClr val="FFFF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Phase 2: Relational Database Design</a:t>
              </a:r>
            </a:p>
            <a:p>
              <a:pPr marL="539746" lvl="1" indent="-269873" algn="ctr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Transformed the ER model into a relational schema.</a:t>
              </a:r>
            </a:p>
            <a:p>
              <a:pPr marL="539746" lvl="1" indent="-269873" algn="ctr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Defined tables, keys, and constraints to establish relationships between entities.</a:t>
              </a:r>
            </a:p>
            <a:p>
              <a:pPr algn="ctr">
                <a:lnSpc>
                  <a:spcPts val="3499"/>
                </a:lnSpc>
              </a:pPr>
              <a:endPara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endParaRP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492622" y="2371892"/>
            <a:ext cx="7359187" cy="3411747"/>
            <a:chOff x="0" y="0"/>
            <a:chExt cx="1938222" cy="89856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938222" cy="898567"/>
            </a:xfrm>
            <a:custGeom>
              <a:avLst/>
              <a:gdLst/>
              <a:ahLst/>
              <a:cxnLst/>
              <a:rect l="l" t="t" r="r" b="b"/>
              <a:pathLst>
                <a:path w="1938222" h="898567">
                  <a:moveTo>
                    <a:pt x="105201" y="0"/>
                  </a:moveTo>
                  <a:lnTo>
                    <a:pt x="1833021" y="0"/>
                  </a:lnTo>
                  <a:cubicBezTo>
                    <a:pt x="1891122" y="0"/>
                    <a:pt x="1938222" y="47100"/>
                    <a:pt x="1938222" y="105201"/>
                  </a:cubicBezTo>
                  <a:lnTo>
                    <a:pt x="1938222" y="793366"/>
                  </a:lnTo>
                  <a:cubicBezTo>
                    <a:pt x="1938222" y="851467"/>
                    <a:pt x="1891122" y="898567"/>
                    <a:pt x="1833021" y="898567"/>
                  </a:cubicBezTo>
                  <a:lnTo>
                    <a:pt x="105201" y="898567"/>
                  </a:lnTo>
                  <a:cubicBezTo>
                    <a:pt x="47100" y="898567"/>
                    <a:pt x="0" y="851467"/>
                    <a:pt x="0" y="793366"/>
                  </a:cubicBezTo>
                  <a:lnTo>
                    <a:pt x="0" y="105201"/>
                  </a:lnTo>
                  <a:cubicBezTo>
                    <a:pt x="0" y="47100"/>
                    <a:pt x="47100" y="0"/>
                    <a:pt x="105201" y="0"/>
                  </a:cubicBezTo>
                  <a:close/>
                </a:path>
              </a:pathLst>
            </a:custGeom>
            <a:solidFill>
              <a:srgbClr val="86553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66675"/>
              <a:ext cx="1938222" cy="9652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b="1">
                  <a:solidFill>
                    <a:srgbClr val="FFFF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Phase 1: ER Model</a:t>
              </a:r>
            </a:p>
            <a:p>
              <a:pPr marL="539746" lvl="1" indent="-269873" algn="ctr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Developed an Entity-Relationship (ER) model to represent the soccer ecosystem.</a:t>
              </a:r>
            </a:p>
            <a:p>
              <a:pPr marL="539746" lvl="1" indent="-269873" algn="ctr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Identified key entities like Players, Teams, Matches, and their relationships.</a:t>
              </a:r>
            </a:p>
            <a:p>
              <a:pPr algn="ctr">
                <a:lnSpc>
                  <a:spcPts val="3499"/>
                </a:lnSpc>
              </a:pPr>
              <a:endPara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endParaRP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07889" y="434976"/>
            <a:ext cx="9533766" cy="973772"/>
            <a:chOff x="0" y="0"/>
            <a:chExt cx="2510951" cy="256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10951" cy="256467"/>
            </a:xfrm>
            <a:custGeom>
              <a:avLst/>
              <a:gdLst/>
              <a:ahLst/>
              <a:cxnLst/>
              <a:rect l="l" t="t" r="r" b="b"/>
              <a:pathLst>
                <a:path w="2510951" h="256467">
                  <a:moveTo>
                    <a:pt x="41415" y="0"/>
                  </a:moveTo>
                  <a:lnTo>
                    <a:pt x="2469536" y="0"/>
                  </a:lnTo>
                  <a:cubicBezTo>
                    <a:pt x="2492409" y="0"/>
                    <a:pt x="2510951" y="18542"/>
                    <a:pt x="2510951" y="41415"/>
                  </a:cubicBezTo>
                  <a:lnTo>
                    <a:pt x="2510951" y="215052"/>
                  </a:lnTo>
                  <a:cubicBezTo>
                    <a:pt x="2510951" y="237925"/>
                    <a:pt x="2492409" y="256467"/>
                    <a:pt x="2469536" y="256467"/>
                  </a:cubicBezTo>
                  <a:lnTo>
                    <a:pt x="41415" y="256467"/>
                  </a:lnTo>
                  <a:cubicBezTo>
                    <a:pt x="18542" y="256467"/>
                    <a:pt x="0" y="237925"/>
                    <a:pt x="0" y="215052"/>
                  </a:cubicBezTo>
                  <a:lnTo>
                    <a:pt x="0" y="41415"/>
                  </a:lnTo>
                  <a:cubicBezTo>
                    <a:pt x="0" y="18542"/>
                    <a:pt x="18542" y="0"/>
                    <a:pt x="41415" y="0"/>
                  </a:cubicBezTo>
                  <a:close/>
                </a:path>
              </a:pathLst>
            </a:custGeom>
            <a:solidFill>
              <a:srgbClr val="EEEDE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510951" cy="304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222222"/>
                  </a:solidFill>
                  <a:latin typeface="Open Sauce"/>
                  <a:ea typeface="Open Sauce"/>
                  <a:cs typeface="Open Sauce"/>
                  <a:sym typeface="Open Sauce"/>
                </a:rPr>
                <a:t>Usecase-1 : Technical Analysis for Player Evaluation</a:t>
              </a:r>
            </a:p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endParaRPr lang="en-US" sz="2499">
                <a:solidFill>
                  <a:srgbClr val="222222"/>
                </a:solidFill>
                <a:latin typeface="Open Sauce"/>
                <a:ea typeface="Open Sauce"/>
                <a:cs typeface="Open Sauce"/>
                <a:sym typeface="Open Sauce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914202" y="1176773"/>
            <a:ext cx="4161459" cy="593724"/>
            <a:chOff x="0" y="0"/>
            <a:chExt cx="1096022" cy="1563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96022" cy="156372"/>
            </a:xfrm>
            <a:custGeom>
              <a:avLst/>
              <a:gdLst/>
              <a:ahLst/>
              <a:cxnLst/>
              <a:rect l="l" t="t" r="r" b="b"/>
              <a:pathLst>
                <a:path w="1096022" h="156372">
                  <a:moveTo>
                    <a:pt x="78186" y="0"/>
                  </a:moveTo>
                  <a:lnTo>
                    <a:pt x="1017836" y="0"/>
                  </a:lnTo>
                  <a:cubicBezTo>
                    <a:pt x="1038572" y="0"/>
                    <a:pt x="1058459" y="8237"/>
                    <a:pt x="1073122" y="22900"/>
                  </a:cubicBezTo>
                  <a:cubicBezTo>
                    <a:pt x="1087785" y="37563"/>
                    <a:pt x="1096022" y="57450"/>
                    <a:pt x="1096022" y="78186"/>
                  </a:cubicBezTo>
                  <a:lnTo>
                    <a:pt x="1096022" y="78186"/>
                  </a:lnTo>
                  <a:cubicBezTo>
                    <a:pt x="1096022" y="98922"/>
                    <a:pt x="1087785" y="118809"/>
                    <a:pt x="1073122" y="133472"/>
                  </a:cubicBezTo>
                  <a:cubicBezTo>
                    <a:pt x="1058459" y="148134"/>
                    <a:pt x="1038572" y="156372"/>
                    <a:pt x="1017836" y="156372"/>
                  </a:cubicBezTo>
                  <a:lnTo>
                    <a:pt x="78186" y="156372"/>
                  </a:lnTo>
                  <a:cubicBezTo>
                    <a:pt x="57450" y="156372"/>
                    <a:pt x="37563" y="148134"/>
                    <a:pt x="22900" y="133472"/>
                  </a:cubicBezTo>
                  <a:cubicBezTo>
                    <a:pt x="8237" y="118809"/>
                    <a:pt x="0" y="98922"/>
                    <a:pt x="0" y="78186"/>
                  </a:cubicBezTo>
                  <a:lnTo>
                    <a:pt x="0" y="78186"/>
                  </a:lnTo>
                  <a:cubicBezTo>
                    <a:pt x="0" y="57450"/>
                    <a:pt x="8237" y="37563"/>
                    <a:pt x="22900" y="22900"/>
                  </a:cubicBezTo>
                  <a:cubicBezTo>
                    <a:pt x="37563" y="8237"/>
                    <a:pt x="57450" y="0"/>
                    <a:pt x="78186" y="0"/>
                  </a:cubicBezTo>
                  <a:close/>
                </a:path>
              </a:pathLst>
            </a:custGeom>
            <a:solidFill>
              <a:srgbClr val="EEEDE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096022" cy="20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147787" y="2161326"/>
            <a:ext cx="7992427" cy="5964348"/>
          </a:xfrm>
          <a:custGeom>
            <a:avLst/>
            <a:gdLst/>
            <a:ahLst/>
            <a:cxnLst/>
            <a:rect l="l" t="t" r="r" b="b"/>
            <a:pathLst>
              <a:path w="7992427" h="5964348">
                <a:moveTo>
                  <a:pt x="0" y="0"/>
                </a:moveTo>
                <a:lnTo>
                  <a:pt x="7992426" y="0"/>
                </a:lnTo>
                <a:lnTo>
                  <a:pt x="7992426" y="5964348"/>
                </a:lnTo>
                <a:lnTo>
                  <a:pt x="0" y="59643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914202" y="1176773"/>
            <a:ext cx="4161459" cy="593724"/>
            <a:chOff x="0" y="0"/>
            <a:chExt cx="1096022" cy="1563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96022" cy="156372"/>
            </a:xfrm>
            <a:custGeom>
              <a:avLst/>
              <a:gdLst/>
              <a:ahLst/>
              <a:cxnLst/>
              <a:rect l="l" t="t" r="r" b="b"/>
              <a:pathLst>
                <a:path w="1096022" h="156372">
                  <a:moveTo>
                    <a:pt x="78186" y="0"/>
                  </a:moveTo>
                  <a:lnTo>
                    <a:pt x="1017836" y="0"/>
                  </a:lnTo>
                  <a:cubicBezTo>
                    <a:pt x="1038572" y="0"/>
                    <a:pt x="1058459" y="8237"/>
                    <a:pt x="1073122" y="22900"/>
                  </a:cubicBezTo>
                  <a:cubicBezTo>
                    <a:pt x="1087785" y="37563"/>
                    <a:pt x="1096022" y="57450"/>
                    <a:pt x="1096022" y="78186"/>
                  </a:cubicBezTo>
                  <a:lnTo>
                    <a:pt x="1096022" y="78186"/>
                  </a:lnTo>
                  <a:cubicBezTo>
                    <a:pt x="1096022" y="98922"/>
                    <a:pt x="1087785" y="118809"/>
                    <a:pt x="1073122" y="133472"/>
                  </a:cubicBezTo>
                  <a:cubicBezTo>
                    <a:pt x="1058459" y="148134"/>
                    <a:pt x="1038572" y="156372"/>
                    <a:pt x="1017836" y="156372"/>
                  </a:cubicBezTo>
                  <a:lnTo>
                    <a:pt x="78186" y="156372"/>
                  </a:lnTo>
                  <a:cubicBezTo>
                    <a:pt x="57450" y="156372"/>
                    <a:pt x="37563" y="148134"/>
                    <a:pt x="22900" y="133472"/>
                  </a:cubicBezTo>
                  <a:cubicBezTo>
                    <a:pt x="8237" y="118809"/>
                    <a:pt x="0" y="98922"/>
                    <a:pt x="0" y="78186"/>
                  </a:cubicBezTo>
                  <a:lnTo>
                    <a:pt x="0" y="78186"/>
                  </a:lnTo>
                  <a:cubicBezTo>
                    <a:pt x="0" y="57450"/>
                    <a:pt x="8237" y="37563"/>
                    <a:pt x="22900" y="22900"/>
                  </a:cubicBezTo>
                  <a:cubicBezTo>
                    <a:pt x="37563" y="8237"/>
                    <a:pt x="57450" y="0"/>
                    <a:pt x="78186" y="0"/>
                  </a:cubicBezTo>
                  <a:close/>
                </a:path>
              </a:pathLst>
            </a:custGeom>
            <a:solidFill>
              <a:srgbClr val="EEEDE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096022" cy="20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147787" y="2161326"/>
            <a:ext cx="7992427" cy="5964348"/>
          </a:xfrm>
          <a:custGeom>
            <a:avLst/>
            <a:gdLst/>
            <a:ahLst/>
            <a:cxnLst/>
            <a:rect l="l" t="t" r="r" b="b"/>
            <a:pathLst>
              <a:path w="7992427" h="5964348">
                <a:moveTo>
                  <a:pt x="0" y="0"/>
                </a:moveTo>
                <a:lnTo>
                  <a:pt x="7992426" y="0"/>
                </a:lnTo>
                <a:lnTo>
                  <a:pt x="7992426" y="5964348"/>
                </a:lnTo>
                <a:lnTo>
                  <a:pt x="0" y="59643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0" y="1060885"/>
            <a:ext cx="8795481" cy="787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5"/>
              </a:lnSpc>
            </a:pPr>
            <a:r>
              <a:rPr lang="en-US" sz="2304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Use case-2 Youth Talent Scouting and Development</a:t>
            </a:r>
          </a:p>
          <a:p>
            <a:pPr algn="ctr">
              <a:lnSpc>
                <a:spcPts val="3225"/>
              </a:lnSpc>
              <a:spcBef>
                <a:spcPct val="0"/>
              </a:spcBef>
            </a:pPr>
            <a:endParaRPr lang="en-US" sz="2304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914202" y="1176773"/>
            <a:ext cx="4161459" cy="593724"/>
            <a:chOff x="0" y="0"/>
            <a:chExt cx="1096022" cy="1563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96022" cy="156372"/>
            </a:xfrm>
            <a:custGeom>
              <a:avLst/>
              <a:gdLst/>
              <a:ahLst/>
              <a:cxnLst/>
              <a:rect l="l" t="t" r="r" b="b"/>
              <a:pathLst>
                <a:path w="1096022" h="156372">
                  <a:moveTo>
                    <a:pt x="78186" y="0"/>
                  </a:moveTo>
                  <a:lnTo>
                    <a:pt x="1017836" y="0"/>
                  </a:lnTo>
                  <a:cubicBezTo>
                    <a:pt x="1038572" y="0"/>
                    <a:pt x="1058459" y="8237"/>
                    <a:pt x="1073122" y="22900"/>
                  </a:cubicBezTo>
                  <a:cubicBezTo>
                    <a:pt x="1087785" y="37563"/>
                    <a:pt x="1096022" y="57450"/>
                    <a:pt x="1096022" y="78186"/>
                  </a:cubicBezTo>
                  <a:lnTo>
                    <a:pt x="1096022" y="78186"/>
                  </a:lnTo>
                  <a:cubicBezTo>
                    <a:pt x="1096022" y="98922"/>
                    <a:pt x="1087785" y="118809"/>
                    <a:pt x="1073122" y="133472"/>
                  </a:cubicBezTo>
                  <a:cubicBezTo>
                    <a:pt x="1058459" y="148134"/>
                    <a:pt x="1038572" y="156372"/>
                    <a:pt x="1017836" y="156372"/>
                  </a:cubicBezTo>
                  <a:lnTo>
                    <a:pt x="78186" y="156372"/>
                  </a:lnTo>
                  <a:cubicBezTo>
                    <a:pt x="57450" y="156372"/>
                    <a:pt x="37563" y="148134"/>
                    <a:pt x="22900" y="133472"/>
                  </a:cubicBezTo>
                  <a:cubicBezTo>
                    <a:pt x="8237" y="118809"/>
                    <a:pt x="0" y="98922"/>
                    <a:pt x="0" y="78186"/>
                  </a:cubicBezTo>
                  <a:lnTo>
                    <a:pt x="0" y="78186"/>
                  </a:lnTo>
                  <a:cubicBezTo>
                    <a:pt x="0" y="57450"/>
                    <a:pt x="8237" y="37563"/>
                    <a:pt x="22900" y="22900"/>
                  </a:cubicBezTo>
                  <a:cubicBezTo>
                    <a:pt x="37563" y="8237"/>
                    <a:pt x="57450" y="0"/>
                    <a:pt x="78186" y="0"/>
                  </a:cubicBezTo>
                  <a:close/>
                </a:path>
              </a:pathLst>
            </a:custGeom>
            <a:solidFill>
              <a:srgbClr val="EEEDE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096022" cy="20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147787" y="2161326"/>
            <a:ext cx="7992427" cy="5964348"/>
          </a:xfrm>
          <a:custGeom>
            <a:avLst/>
            <a:gdLst/>
            <a:ahLst/>
            <a:cxnLst/>
            <a:rect l="l" t="t" r="r" b="b"/>
            <a:pathLst>
              <a:path w="7992427" h="5964348">
                <a:moveTo>
                  <a:pt x="0" y="0"/>
                </a:moveTo>
                <a:lnTo>
                  <a:pt x="7992426" y="0"/>
                </a:lnTo>
                <a:lnTo>
                  <a:pt x="7992426" y="5964348"/>
                </a:lnTo>
                <a:lnTo>
                  <a:pt x="0" y="59643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0" y="1348222"/>
            <a:ext cx="10063542" cy="857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86"/>
              </a:lnSpc>
              <a:spcBef>
                <a:spcPct val="0"/>
              </a:spcBef>
            </a:pPr>
            <a:r>
              <a:rPr lang="en-US" sz="2490">
                <a:solidFill>
                  <a:srgbClr val="222222"/>
                </a:solidFill>
                <a:latin typeface="Open Sauce"/>
                <a:ea typeface="Open Sauce"/>
                <a:cs typeface="Open Sauce"/>
                <a:sym typeface="Open Sauce"/>
              </a:rPr>
              <a:t>Use case-3: Team Performance Monitoring and Reporting</a:t>
            </a:r>
          </a:p>
          <a:p>
            <a:pPr algn="ctr">
              <a:lnSpc>
                <a:spcPts val="3486"/>
              </a:lnSpc>
              <a:spcBef>
                <a:spcPct val="0"/>
              </a:spcBef>
            </a:pPr>
            <a:endParaRPr lang="en-US" sz="2490">
              <a:solidFill>
                <a:srgbClr val="222222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914202" y="1176773"/>
            <a:ext cx="4161459" cy="593724"/>
            <a:chOff x="0" y="0"/>
            <a:chExt cx="1096022" cy="1563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96022" cy="156372"/>
            </a:xfrm>
            <a:custGeom>
              <a:avLst/>
              <a:gdLst/>
              <a:ahLst/>
              <a:cxnLst/>
              <a:rect l="l" t="t" r="r" b="b"/>
              <a:pathLst>
                <a:path w="1096022" h="156372">
                  <a:moveTo>
                    <a:pt x="78186" y="0"/>
                  </a:moveTo>
                  <a:lnTo>
                    <a:pt x="1017836" y="0"/>
                  </a:lnTo>
                  <a:cubicBezTo>
                    <a:pt x="1038572" y="0"/>
                    <a:pt x="1058459" y="8237"/>
                    <a:pt x="1073122" y="22900"/>
                  </a:cubicBezTo>
                  <a:cubicBezTo>
                    <a:pt x="1087785" y="37563"/>
                    <a:pt x="1096022" y="57450"/>
                    <a:pt x="1096022" y="78186"/>
                  </a:cubicBezTo>
                  <a:lnTo>
                    <a:pt x="1096022" y="78186"/>
                  </a:lnTo>
                  <a:cubicBezTo>
                    <a:pt x="1096022" y="98922"/>
                    <a:pt x="1087785" y="118809"/>
                    <a:pt x="1073122" y="133472"/>
                  </a:cubicBezTo>
                  <a:cubicBezTo>
                    <a:pt x="1058459" y="148134"/>
                    <a:pt x="1038572" y="156372"/>
                    <a:pt x="1017836" y="156372"/>
                  </a:cubicBezTo>
                  <a:lnTo>
                    <a:pt x="78186" y="156372"/>
                  </a:lnTo>
                  <a:cubicBezTo>
                    <a:pt x="57450" y="156372"/>
                    <a:pt x="37563" y="148134"/>
                    <a:pt x="22900" y="133472"/>
                  </a:cubicBezTo>
                  <a:cubicBezTo>
                    <a:pt x="8237" y="118809"/>
                    <a:pt x="0" y="98922"/>
                    <a:pt x="0" y="78186"/>
                  </a:cubicBezTo>
                  <a:lnTo>
                    <a:pt x="0" y="78186"/>
                  </a:lnTo>
                  <a:cubicBezTo>
                    <a:pt x="0" y="57450"/>
                    <a:pt x="8237" y="37563"/>
                    <a:pt x="22900" y="22900"/>
                  </a:cubicBezTo>
                  <a:cubicBezTo>
                    <a:pt x="37563" y="8237"/>
                    <a:pt x="57450" y="0"/>
                    <a:pt x="78186" y="0"/>
                  </a:cubicBezTo>
                  <a:close/>
                </a:path>
              </a:pathLst>
            </a:custGeom>
            <a:solidFill>
              <a:srgbClr val="EEEDE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096022" cy="20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450854" y="2096655"/>
            <a:ext cx="7386292" cy="6093691"/>
          </a:xfrm>
          <a:custGeom>
            <a:avLst/>
            <a:gdLst/>
            <a:ahLst/>
            <a:cxnLst/>
            <a:rect l="l" t="t" r="r" b="b"/>
            <a:pathLst>
              <a:path w="7386292" h="6093691">
                <a:moveTo>
                  <a:pt x="0" y="0"/>
                </a:moveTo>
                <a:lnTo>
                  <a:pt x="7386292" y="0"/>
                </a:lnTo>
                <a:lnTo>
                  <a:pt x="7386292" y="6093690"/>
                </a:lnTo>
                <a:lnTo>
                  <a:pt x="0" y="60936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0" y="1426010"/>
            <a:ext cx="9897588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222222"/>
                </a:solidFill>
                <a:latin typeface="Open Sauce"/>
                <a:ea typeface="Open Sauce"/>
                <a:cs typeface="Open Sauce"/>
                <a:sym typeface="Open Sauce"/>
              </a:rPr>
              <a:t>Use case-4: Medical and Performance Impact Assessment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endParaRPr lang="en-US" sz="2499">
              <a:solidFill>
                <a:srgbClr val="222222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914202" y="1176773"/>
            <a:ext cx="4161459" cy="593724"/>
            <a:chOff x="0" y="0"/>
            <a:chExt cx="1096022" cy="1563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96022" cy="156372"/>
            </a:xfrm>
            <a:custGeom>
              <a:avLst/>
              <a:gdLst/>
              <a:ahLst/>
              <a:cxnLst/>
              <a:rect l="l" t="t" r="r" b="b"/>
              <a:pathLst>
                <a:path w="1096022" h="156372">
                  <a:moveTo>
                    <a:pt x="78186" y="0"/>
                  </a:moveTo>
                  <a:lnTo>
                    <a:pt x="1017836" y="0"/>
                  </a:lnTo>
                  <a:cubicBezTo>
                    <a:pt x="1038572" y="0"/>
                    <a:pt x="1058459" y="8237"/>
                    <a:pt x="1073122" y="22900"/>
                  </a:cubicBezTo>
                  <a:cubicBezTo>
                    <a:pt x="1087785" y="37563"/>
                    <a:pt x="1096022" y="57450"/>
                    <a:pt x="1096022" y="78186"/>
                  </a:cubicBezTo>
                  <a:lnTo>
                    <a:pt x="1096022" y="78186"/>
                  </a:lnTo>
                  <a:cubicBezTo>
                    <a:pt x="1096022" y="98922"/>
                    <a:pt x="1087785" y="118809"/>
                    <a:pt x="1073122" y="133472"/>
                  </a:cubicBezTo>
                  <a:cubicBezTo>
                    <a:pt x="1058459" y="148134"/>
                    <a:pt x="1038572" y="156372"/>
                    <a:pt x="1017836" y="156372"/>
                  </a:cubicBezTo>
                  <a:lnTo>
                    <a:pt x="78186" y="156372"/>
                  </a:lnTo>
                  <a:cubicBezTo>
                    <a:pt x="57450" y="156372"/>
                    <a:pt x="37563" y="148134"/>
                    <a:pt x="22900" y="133472"/>
                  </a:cubicBezTo>
                  <a:cubicBezTo>
                    <a:pt x="8237" y="118809"/>
                    <a:pt x="0" y="98922"/>
                    <a:pt x="0" y="78186"/>
                  </a:cubicBezTo>
                  <a:lnTo>
                    <a:pt x="0" y="78186"/>
                  </a:lnTo>
                  <a:cubicBezTo>
                    <a:pt x="0" y="57450"/>
                    <a:pt x="8237" y="37563"/>
                    <a:pt x="22900" y="22900"/>
                  </a:cubicBezTo>
                  <a:cubicBezTo>
                    <a:pt x="37563" y="8237"/>
                    <a:pt x="57450" y="0"/>
                    <a:pt x="78186" y="0"/>
                  </a:cubicBezTo>
                  <a:close/>
                </a:path>
              </a:pathLst>
            </a:custGeom>
            <a:solidFill>
              <a:srgbClr val="EEEDE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096022" cy="203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450854" y="2096655"/>
            <a:ext cx="7386292" cy="6093691"/>
          </a:xfrm>
          <a:custGeom>
            <a:avLst/>
            <a:gdLst/>
            <a:ahLst/>
            <a:cxnLst/>
            <a:rect l="l" t="t" r="r" b="b"/>
            <a:pathLst>
              <a:path w="7386292" h="6093691">
                <a:moveTo>
                  <a:pt x="0" y="0"/>
                </a:moveTo>
                <a:lnTo>
                  <a:pt x="7386292" y="0"/>
                </a:lnTo>
                <a:lnTo>
                  <a:pt x="7386292" y="6093690"/>
                </a:lnTo>
                <a:lnTo>
                  <a:pt x="0" y="60936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0" y="1426010"/>
            <a:ext cx="7235216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Use case-5: Creative Player Assessment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endParaRPr lang="en-US" sz="2499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4814" y="531008"/>
            <a:ext cx="17518371" cy="9224984"/>
            <a:chOff x="0" y="0"/>
            <a:chExt cx="4613892" cy="24296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13892" cy="2429625"/>
            </a:xfrm>
            <a:custGeom>
              <a:avLst/>
              <a:gdLst/>
              <a:ahLst/>
              <a:cxnLst/>
              <a:rect l="l" t="t" r="r" b="b"/>
              <a:pathLst>
                <a:path w="4613892" h="2429625">
                  <a:moveTo>
                    <a:pt x="44193" y="0"/>
                  </a:moveTo>
                  <a:lnTo>
                    <a:pt x="4569699" y="0"/>
                  </a:lnTo>
                  <a:cubicBezTo>
                    <a:pt x="4594106" y="0"/>
                    <a:pt x="4613892" y="19786"/>
                    <a:pt x="4613892" y="44193"/>
                  </a:cubicBezTo>
                  <a:lnTo>
                    <a:pt x="4613892" y="2385432"/>
                  </a:lnTo>
                  <a:cubicBezTo>
                    <a:pt x="4613892" y="2409839"/>
                    <a:pt x="4594106" y="2429625"/>
                    <a:pt x="4569699" y="2429625"/>
                  </a:cubicBezTo>
                  <a:lnTo>
                    <a:pt x="44193" y="2429625"/>
                  </a:lnTo>
                  <a:cubicBezTo>
                    <a:pt x="19786" y="2429625"/>
                    <a:pt x="0" y="2409839"/>
                    <a:pt x="0" y="2385432"/>
                  </a:cubicBezTo>
                  <a:lnTo>
                    <a:pt x="0" y="44193"/>
                  </a:lnTo>
                  <a:cubicBezTo>
                    <a:pt x="0" y="19786"/>
                    <a:pt x="19786" y="0"/>
                    <a:pt x="44193" y="0"/>
                  </a:cubicBezTo>
                  <a:close/>
                </a:path>
              </a:pathLst>
            </a:custGeom>
            <a:solidFill>
              <a:srgbClr val="86553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613892" cy="24867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16950" y="2233930"/>
            <a:ext cx="16242350" cy="5866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MongoDB Database Design for Sports Analytics</a:t>
            </a:r>
          </a:p>
          <a:p>
            <a:pPr marL="539746" lvl="1" indent="-269873" algn="ctr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By integrating all related data into a single document, the structure now captures players, teams, matches, and statistics in one place.</a:t>
            </a:r>
          </a:p>
          <a:p>
            <a:pPr marL="539746" lvl="1" indent="-269873" algn="ctr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This design avoids redundancy, simplifies queries, and aligns with real-world use cases where players are the primary unit of analysis.</a:t>
            </a:r>
          </a:p>
          <a:p>
            <a:pPr algn="ctr">
              <a:lnSpc>
                <a:spcPts val="3499"/>
              </a:lnSpc>
            </a:pPr>
            <a:endParaRPr lang="en-US" sz="2499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ctr">
              <a:lnSpc>
                <a:spcPts val="3499"/>
              </a:lnSpc>
            </a:pPr>
            <a:endParaRPr lang="en-US" sz="2499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ctr">
              <a:lnSpc>
                <a:spcPts val="3919"/>
              </a:lnSpc>
            </a:pPr>
            <a:r>
              <a:rPr lang="en-US" sz="2799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Key Entity: Player</a:t>
            </a:r>
          </a:p>
          <a:p>
            <a:pPr algn="ctr">
              <a:lnSpc>
                <a:spcPts val="3919"/>
              </a:lnSpc>
            </a:pPr>
            <a:r>
              <a:rPr lang="en-US" sz="2799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Primary Focus on Individual Performance:</a:t>
            </a:r>
          </a:p>
          <a:p>
            <a:pPr marL="539746" lvl="1" indent="-269873" algn="ctr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The main goal of the database is to track individual players’ stats, injuries, transfers, and career progression.</a:t>
            </a:r>
          </a:p>
          <a:p>
            <a:pPr marL="539746" lvl="1" indent="-269873" algn="ctr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Players are the central unit of analysis, and their data spans multiple teams and tournaments.</a:t>
            </a:r>
          </a:p>
          <a:p>
            <a:pPr algn="ctr">
              <a:lnSpc>
                <a:spcPts val="3499"/>
              </a:lnSpc>
            </a:pPr>
            <a:endParaRPr lang="en-US" sz="2499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413242" y="6000045"/>
            <a:ext cx="846058" cy="846058"/>
          </a:xfrm>
          <a:custGeom>
            <a:avLst/>
            <a:gdLst/>
            <a:ahLst/>
            <a:cxnLst/>
            <a:rect l="l" t="t" r="r" b="b"/>
            <a:pathLst>
              <a:path w="846058" h="846058">
                <a:moveTo>
                  <a:pt x="0" y="0"/>
                </a:moveTo>
                <a:lnTo>
                  <a:pt x="846058" y="0"/>
                </a:lnTo>
                <a:lnTo>
                  <a:pt x="846058" y="846057"/>
                </a:lnTo>
                <a:lnTo>
                  <a:pt x="0" y="8460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85800" y="1562100"/>
            <a:ext cx="10418618" cy="6236237"/>
          </a:xfrm>
          <a:custGeom>
            <a:avLst/>
            <a:gdLst/>
            <a:ahLst/>
            <a:cxnLst/>
            <a:rect l="l" t="t" r="r" b="b"/>
            <a:pathLst>
              <a:path w="10418618" h="6236237">
                <a:moveTo>
                  <a:pt x="0" y="0"/>
                </a:moveTo>
                <a:lnTo>
                  <a:pt x="10418618" y="0"/>
                </a:lnTo>
                <a:lnTo>
                  <a:pt x="10418618" y="6236236"/>
                </a:lnTo>
                <a:lnTo>
                  <a:pt x="0" y="62362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214" r="-533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7946927" y="3324288"/>
            <a:ext cx="9312373" cy="5934012"/>
          </a:xfrm>
          <a:custGeom>
            <a:avLst/>
            <a:gdLst/>
            <a:ahLst/>
            <a:cxnLst/>
            <a:rect l="l" t="t" r="r" b="b"/>
            <a:pathLst>
              <a:path w="9312373" h="5934012">
                <a:moveTo>
                  <a:pt x="0" y="0"/>
                </a:moveTo>
                <a:lnTo>
                  <a:pt x="9312373" y="0"/>
                </a:lnTo>
                <a:lnTo>
                  <a:pt x="9312373" y="5934012"/>
                </a:lnTo>
                <a:lnTo>
                  <a:pt x="0" y="59340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402</Words>
  <Application>Microsoft Office PowerPoint</Application>
  <PresentationFormat>Custom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Open Sauce Bold</vt:lpstr>
      <vt:lpstr>Cy Grotesk Key Bold</vt:lpstr>
      <vt:lpstr>Cy Grotesk Key</vt:lpstr>
      <vt:lpstr>Canva Sans Bold</vt:lpstr>
      <vt:lpstr>Canva Sans</vt:lpstr>
      <vt:lpstr>Open Sauce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and Grey Minimalist Workflow Presentation</dc:title>
  <cp:lastModifiedBy>Nirmit Dagli</cp:lastModifiedBy>
  <cp:revision>1</cp:revision>
  <dcterms:created xsi:type="dcterms:W3CDTF">2006-08-16T00:00:00Z</dcterms:created>
  <dcterms:modified xsi:type="dcterms:W3CDTF">2024-12-05T18:15:49Z</dcterms:modified>
  <dc:identifier>DAGXyjIxra0</dc:identifier>
</cp:coreProperties>
</file>