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461B49"/>
    <a:srgbClr val="883C84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93370" autoAdjust="0"/>
  </p:normalViewPr>
  <p:slideViewPr>
    <p:cSldViewPr>
      <p:cViewPr varScale="1">
        <p:scale>
          <a:sx n="37" d="100"/>
          <a:sy n="37" d="100"/>
        </p:scale>
        <p:origin x="10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rna\Documents\Forage\Accenture\Task%202%20-%20Nirna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rna\Documents\Forage\Accenture\Task%202%20-%20Nirna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[Task 2 - Nirnay.xlsx]Q2!PivotTable1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3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000" b="1" dirty="0"/>
              <a:t>TOP 5 CATEGORIES ON AGGREGATE POPULARITY SCORE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'Q2'!$B$3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'Q2'!$A$4:$A$9</c:f>
              <c:strCache>
                <c:ptCount val="5"/>
                <c:pt idx="0">
                  <c:v>Animals</c:v>
                </c:pt>
                <c:pt idx="1">
                  <c:v>food</c:v>
                </c:pt>
                <c:pt idx="2">
                  <c:v>healthy eating</c:v>
                </c:pt>
                <c:pt idx="3">
                  <c:v>science</c:v>
                </c:pt>
                <c:pt idx="4">
                  <c:v>technology</c:v>
                </c:pt>
              </c:strCache>
            </c:strRef>
          </c:cat>
          <c:val>
            <c:numRef>
              <c:f>'Q2'!$B$4:$B$9</c:f>
              <c:numCache>
                <c:formatCode>General</c:formatCode>
                <c:ptCount val="5"/>
                <c:pt idx="0">
                  <c:v>74965</c:v>
                </c:pt>
                <c:pt idx="1">
                  <c:v>66676</c:v>
                </c:pt>
                <c:pt idx="2">
                  <c:v>69339</c:v>
                </c:pt>
                <c:pt idx="3">
                  <c:v>71168</c:v>
                </c:pt>
                <c:pt idx="4">
                  <c:v>68738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BC-45B6-8E82-93E18B269EE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749566256"/>
        <c:axId val="1749557136"/>
      </c:barChart>
      <c:catAx>
        <c:axId val="17495662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9557136"/>
        <c:crosses val="autoZero"/>
        <c:auto val="1"/>
        <c:lblAlgn val="ctr"/>
        <c:lblOffset val="100"/>
        <c:noMultiLvlLbl val="0"/>
      </c:catAx>
      <c:valAx>
        <c:axId val="1749557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9566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[Task 2 - Nirnay.xlsx]Q2!PivotTable1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30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3000"/>
              <a:t>POPULARITY % SHARE FROM TOP 5 CATEGORIES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0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'Q2'!$B$3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DD44-4A9C-8811-9388E29395A1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DD44-4A9C-8811-9388E29395A1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DD44-4A9C-8811-9388E29395A1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DD44-4A9C-8811-9388E29395A1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DD44-4A9C-8811-9388E29395A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'Q2'!$A$4:$A$9</c:f>
              <c:strCache>
                <c:ptCount val="5"/>
                <c:pt idx="0">
                  <c:v>Animals</c:v>
                </c:pt>
                <c:pt idx="1">
                  <c:v>food</c:v>
                </c:pt>
                <c:pt idx="2">
                  <c:v>healthy eating</c:v>
                </c:pt>
                <c:pt idx="3">
                  <c:v>science</c:v>
                </c:pt>
                <c:pt idx="4">
                  <c:v>technology</c:v>
                </c:pt>
              </c:strCache>
            </c:strRef>
          </c:cat>
          <c:val>
            <c:numRef>
              <c:f>'Q2'!$B$4:$B$9</c:f>
              <c:numCache>
                <c:formatCode>General</c:formatCode>
                <c:ptCount val="5"/>
                <c:pt idx="0">
                  <c:v>74965</c:v>
                </c:pt>
                <c:pt idx="1">
                  <c:v>66676</c:v>
                </c:pt>
                <c:pt idx="2">
                  <c:v>69339</c:v>
                </c:pt>
                <c:pt idx="3">
                  <c:v>71168</c:v>
                </c:pt>
                <c:pt idx="4">
                  <c:v>68738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D44-4A9C-8811-9388E29395A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0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1423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[Title]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1" name="TextBox 12">
            <a:extLst>
              <a:ext uri="{FF2B5EF4-FFF2-40B4-BE49-F238E27FC236}">
                <a16:creationId xmlns:a16="http://schemas.microsoft.com/office/drawing/2014/main" id="{19A1BE45-8301-44C6-A0D0-F8FDA800622F}"/>
              </a:ext>
            </a:extLst>
          </p:cNvPr>
          <p:cNvSpPr txBox="1"/>
          <p:nvPr/>
        </p:nvSpPr>
        <p:spPr>
          <a:xfrm>
            <a:off x="11581833" y="2135141"/>
            <a:ext cx="5677467" cy="312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60"/>
              </a:lnSpc>
            </a:pPr>
            <a:endParaRPr lang="en-US" sz="1900" spc="-19" dirty="0">
              <a:solidFill>
                <a:srgbClr val="000000"/>
              </a:solidFill>
              <a:latin typeface="Graphik Regular" panose="020B0503030202060203" pitchFamily="34" charset="0"/>
            </a:endParaRPr>
          </a:p>
        </p:txBody>
      </p: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3C7662F-82D6-99DE-B4E8-2F5F1299EC73}"/>
              </a:ext>
            </a:extLst>
          </p:cNvPr>
          <p:cNvSpPr txBox="1"/>
          <p:nvPr/>
        </p:nvSpPr>
        <p:spPr>
          <a:xfrm>
            <a:off x="11201400" y="1562100"/>
            <a:ext cx="4800600" cy="5186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B0AF5D-E788-27E4-B4FE-A9A4B84C05D2}"/>
              </a:ext>
            </a:extLst>
          </p:cNvPr>
          <p:cNvSpPr txBox="1"/>
          <p:nvPr/>
        </p:nvSpPr>
        <p:spPr>
          <a:xfrm>
            <a:off x="10855569" y="1523389"/>
            <a:ext cx="7467600" cy="7940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ANALYSIS</a:t>
            </a:r>
          </a:p>
          <a:p>
            <a:r>
              <a:rPr lang="en-US" sz="3000" dirty="0"/>
              <a:t>Animals and Science are the most popular categories, thus emphasizing on natural content</a:t>
            </a:r>
          </a:p>
          <a:p>
            <a:endParaRPr lang="en-US" sz="3000" dirty="0"/>
          </a:p>
          <a:p>
            <a:r>
              <a:rPr lang="en-US" sz="3000" b="1" dirty="0"/>
              <a:t>INSIGHTS</a:t>
            </a:r>
          </a:p>
          <a:p>
            <a:r>
              <a:rPr lang="en-US" sz="3000" dirty="0"/>
              <a:t>Food is the most common theme in the Top 5 with “Healthy Eating” category accruing the most engagement. This should be enough for you to collaborate with Healthy Eating brands and ensuring boost in user engagement.</a:t>
            </a:r>
          </a:p>
          <a:p>
            <a:endParaRPr lang="en-US" sz="3000" dirty="0"/>
          </a:p>
          <a:p>
            <a:r>
              <a:rPr lang="en-US" sz="3000" b="1" dirty="0"/>
              <a:t>NEXT STEPS</a:t>
            </a:r>
          </a:p>
          <a:p>
            <a:r>
              <a:rPr lang="en-US" sz="3000" dirty="0"/>
              <a:t>This analysis maybe insightful but needs to be taken to large scale production for real-time traction being generated by your business. Let us show you how it can be achieved.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931537"/>
            <a:chOff x="0" y="0"/>
            <a:chExt cx="11564591" cy="524204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564591" cy="29438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30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 marL="457200" indent="-4572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30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0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 marL="457200" indent="-4572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30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 marL="457200" indent="-4572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30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 marL="457200" indent="-4572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30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9612F2D-A9FB-EC54-9E30-1D9F08DC52E9}"/>
              </a:ext>
            </a:extLst>
          </p:cNvPr>
          <p:cNvSpPr txBox="1"/>
          <p:nvPr/>
        </p:nvSpPr>
        <p:spPr>
          <a:xfrm>
            <a:off x="8416631" y="2040593"/>
            <a:ext cx="7872548" cy="5509200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To start our engagement with Social Buzz, we are running a 3 month initial project in order to prove to them that we are the best firm to work with.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/>
          </a:p>
          <a:p>
            <a:pPr algn="just"/>
            <a:r>
              <a:rPr lang="en-US" sz="3200" dirty="0"/>
              <a:t>They are expecting the following: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An audit of their big data practice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Recommendations for a successful IPO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An analysis of their content categories that highlights the top 5 categories with the largest aggregate popularity</a:t>
            </a:r>
            <a:endParaRPr lang="en-US" sz="296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D00519-A7B9-B460-3EF9-29BCDD617F6F}"/>
              </a:ext>
            </a:extLst>
          </p:cNvPr>
          <p:cNvSpPr txBox="1"/>
          <p:nvPr/>
        </p:nvSpPr>
        <p:spPr>
          <a:xfrm>
            <a:off x="2362200" y="4458712"/>
            <a:ext cx="6781800" cy="45243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Social Buzz is having a reach of 500 million active users each month and </a:t>
            </a:r>
            <a:r>
              <a:rPr lang="en-US" sz="3200" dirty="0" err="1">
                <a:solidFill>
                  <a:schemeClr val="bg1"/>
                </a:solidFill>
              </a:rPr>
              <a:t>upto</a:t>
            </a:r>
            <a:r>
              <a:rPr lang="en-US" sz="3200" dirty="0">
                <a:solidFill>
                  <a:schemeClr val="bg1"/>
                </a:solidFill>
              </a:rPr>
              <a:t> 100,000 pieces of content are uploaded daily. Due to the nature of business, they have a massive amount of data they are being unable to collect and </a:t>
            </a:r>
            <a:r>
              <a:rPr lang="en-US" sz="3200" dirty="0" err="1">
                <a:solidFill>
                  <a:schemeClr val="bg1"/>
                </a:solidFill>
              </a:rPr>
              <a:t>analyse</a:t>
            </a:r>
            <a:r>
              <a:rPr lang="en-US" sz="3200" dirty="0">
                <a:solidFill>
                  <a:schemeClr val="bg1"/>
                </a:solidFill>
              </a:rPr>
              <a:t> due to the massive online traction being generated to their platform.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49406" y="872534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1935069" y="3988593"/>
            <a:ext cx="6750815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grpSp>
        <p:nvGrpSpPr>
          <p:cNvPr id="33" name="Group 18"/>
          <p:cNvGrpSpPr>
            <a:grpSpLocks noChangeAspect="1"/>
          </p:cNvGrpSpPr>
          <p:nvPr/>
        </p:nvGrpSpPr>
        <p:grpSpPr>
          <a:xfrm>
            <a:off x="11392685" y="6850721"/>
            <a:ext cx="2174041" cy="2165548"/>
            <a:chOff x="0" y="0"/>
            <a:chExt cx="6502400" cy="6477000"/>
          </a:xfrm>
        </p:grpSpPr>
        <p:sp>
          <p:nvSpPr>
            <p:cNvPr id="34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5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7EDC2C74-FC0F-DB18-5CD8-EC586E98B9EA}"/>
              </a:ext>
            </a:extLst>
          </p:cNvPr>
          <p:cNvSpPr txBox="1"/>
          <p:nvPr/>
        </p:nvSpPr>
        <p:spPr>
          <a:xfrm>
            <a:off x="13910934" y="1411594"/>
            <a:ext cx="428956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/>
              <a:t>Andrew Fleming</a:t>
            </a:r>
          </a:p>
          <a:p>
            <a:r>
              <a:rPr lang="en-US" sz="3000" dirty="0"/>
              <a:t>Chief Technology Architect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49F259-9AF4-A06B-F2A5-C8A96991E769}"/>
              </a:ext>
            </a:extLst>
          </p:cNvPr>
          <p:cNvSpPr txBox="1"/>
          <p:nvPr/>
        </p:nvSpPr>
        <p:spPr>
          <a:xfrm>
            <a:off x="13909849" y="4635667"/>
            <a:ext cx="428956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/>
              <a:t>Marcus </a:t>
            </a:r>
            <a:r>
              <a:rPr lang="en-US" sz="3000" b="1" dirty="0" err="1"/>
              <a:t>Rompton</a:t>
            </a:r>
            <a:endParaRPr lang="en-US" sz="3000" b="1" dirty="0"/>
          </a:p>
          <a:p>
            <a:r>
              <a:rPr lang="en-US" sz="3000" dirty="0"/>
              <a:t>Senior Principal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84794D4-2681-8FD6-CE17-801545C5266E}"/>
              </a:ext>
            </a:extLst>
          </p:cNvPr>
          <p:cNvSpPr txBox="1"/>
          <p:nvPr/>
        </p:nvSpPr>
        <p:spPr>
          <a:xfrm>
            <a:off x="13909848" y="7421293"/>
            <a:ext cx="42895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Nirnay Basrur</a:t>
            </a:r>
          </a:p>
          <a:p>
            <a:r>
              <a:rPr lang="en-US" sz="3000" dirty="0"/>
              <a:t>Data Analyst</a:t>
            </a:r>
            <a:endParaRPr lang="en-IN" sz="3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D4123A-6ED3-29D8-78EE-D8B403625118}"/>
              </a:ext>
            </a:extLst>
          </p:cNvPr>
          <p:cNvSpPr txBox="1"/>
          <p:nvPr/>
        </p:nvSpPr>
        <p:spPr>
          <a:xfrm>
            <a:off x="3886199" y="1465302"/>
            <a:ext cx="9067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Data Understanding</a:t>
            </a:r>
            <a:endParaRPr lang="en-IN" sz="30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965ED1-815D-F4BE-4232-F5F05547C3C1}"/>
              </a:ext>
            </a:extLst>
          </p:cNvPr>
          <p:cNvSpPr txBox="1"/>
          <p:nvPr/>
        </p:nvSpPr>
        <p:spPr>
          <a:xfrm>
            <a:off x="5613717" y="3086100"/>
            <a:ext cx="107708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Data Cleaning</a:t>
            </a:r>
            <a:endParaRPr lang="en-IN" sz="3000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6EF0B8D-866B-8BAB-5F87-A284636AEB9C}"/>
              </a:ext>
            </a:extLst>
          </p:cNvPr>
          <p:cNvSpPr txBox="1"/>
          <p:nvPr/>
        </p:nvSpPr>
        <p:spPr>
          <a:xfrm>
            <a:off x="7592783" y="4533900"/>
            <a:ext cx="90117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Data Modelling</a:t>
            </a:r>
            <a:endParaRPr lang="en-IN" sz="3000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5384C42-A40E-0227-DB4D-3F0D076849F1}"/>
              </a:ext>
            </a:extLst>
          </p:cNvPr>
          <p:cNvSpPr txBox="1"/>
          <p:nvPr/>
        </p:nvSpPr>
        <p:spPr>
          <a:xfrm>
            <a:off x="9351368" y="6342102"/>
            <a:ext cx="89366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Data Analysis</a:t>
            </a:r>
            <a:endParaRPr lang="en-IN" sz="3000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B27D6B6-EE14-8CB4-9C9B-B361056B6418}"/>
              </a:ext>
            </a:extLst>
          </p:cNvPr>
          <p:cNvSpPr txBox="1"/>
          <p:nvPr/>
        </p:nvSpPr>
        <p:spPr>
          <a:xfrm>
            <a:off x="11155365" y="8018502"/>
            <a:ext cx="71326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Uncover Insights</a:t>
            </a:r>
            <a:endParaRPr lang="en-IN" sz="3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8E09B9C-DF75-6A29-6C6F-7A166E9C2C05}"/>
              </a:ext>
            </a:extLst>
          </p:cNvPr>
          <p:cNvSpPr txBox="1"/>
          <p:nvPr/>
        </p:nvSpPr>
        <p:spPr>
          <a:xfrm>
            <a:off x="2127159" y="3943171"/>
            <a:ext cx="274964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A100FF"/>
                </a:solidFill>
              </a:rPr>
              <a:t>16</a:t>
            </a:r>
            <a:endParaRPr lang="en-US" b="1" dirty="0">
              <a:solidFill>
                <a:srgbClr val="A100FF"/>
              </a:solidFill>
            </a:endParaRPr>
          </a:p>
          <a:p>
            <a:pPr algn="ctr"/>
            <a:endParaRPr lang="en-US" sz="3200" b="1" dirty="0"/>
          </a:p>
          <a:p>
            <a:pPr algn="ctr"/>
            <a:r>
              <a:rPr lang="en-US" sz="3200" b="1" dirty="0"/>
              <a:t>UNIQUE </a:t>
            </a:r>
          </a:p>
          <a:p>
            <a:pPr algn="ctr"/>
            <a:r>
              <a:rPr lang="en-US" sz="3200" b="1" dirty="0"/>
              <a:t>CATEGORIES</a:t>
            </a:r>
            <a:endParaRPr lang="en-IN" sz="3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FFD096-2E9F-3FFC-8CF1-2EDCBA67DFD9}"/>
              </a:ext>
            </a:extLst>
          </p:cNvPr>
          <p:cNvSpPr txBox="1"/>
          <p:nvPr/>
        </p:nvSpPr>
        <p:spPr>
          <a:xfrm>
            <a:off x="7308759" y="3924300"/>
            <a:ext cx="274964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A100FF"/>
                </a:solidFill>
              </a:rPr>
              <a:t>1897</a:t>
            </a:r>
            <a:endParaRPr lang="en-US" b="1" dirty="0">
              <a:solidFill>
                <a:srgbClr val="A100FF"/>
              </a:solidFill>
            </a:endParaRPr>
          </a:p>
          <a:p>
            <a:pPr algn="ctr"/>
            <a:endParaRPr lang="en-US" sz="3200" b="1" dirty="0"/>
          </a:p>
          <a:p>
            <a:pPr algn="ctr"/>
            <a:r>
              <a:rPr lang="en-US" sz="3200" b="1" dirty="0"/>
              <a:t>REACTIONS ON ANIMAL POSTS</a:t>
            </a:r>
            <a:endParaRPr lang="en-IN" sz="3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EC9300-8370-E09A-083D-F8752517215F}"/>
              </a:ext>
            </a:extLst>
          </p:cNvPr>
          <p:cNvSpPr txBox="1"/>
          <p:nvPr/>
        </p:nvSpPr>
        <p:spPr>
          <a:xfrm>
            <a:off x="12670342" y="3928517"/>
            <a:ext cx="297221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A100FF"/>
                </a:solidFill>
              </a:rPr>
              <a:t>JANUARY</a:t>
            </a:r>
            <a:endParaRPr lang="en-US" b="1" dirty="0">
              <a:solidFill>
                <a:srgbClr val="A100FF"/>
              </a:solidFill>
            </a:endParaRPr>
          </a:p>
          <a:p>
            <a:pPr algn="ctr"/>
            <a:endParaRPr lang="en-US" sz="3200" b="1" dirty="0"/>
          </a:p>
          <a:p>
            <a:pPr algn="ctr"/>
            <a:r>
              <a:rPr lang="en-US" sz="3200" b="1" dirty="0"/>
              <a:t>MONTH WITH MOST POSTS</a:t>
            </a:r>
            <a:endParaRPr lang="en-IN" sz="32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65FBFB14-7A71-8AEE-2F62-B81A7C2538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9761675"/>
              </p:ext>
            </p:extLst>
          </p:nvPr>
        </p:nvGraphicFramePr>
        <p:xfrm>
          <a:off x="3169897" y="2023500"/>
          <a:ext cx="13975103" cy="6028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7D90C57A-ADD0-780E-4617-08E14BF269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8899035"/>
              </p:ext>
            </p:extLst>
          </p:nvPr>
        </p:nvGraphicFramePr>
        <p:xfrm>
          <a:off x="4724400" y="1498357"/>
          <a:ext cx="11790846" cy="6826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320</Words>
  <Application>Microsoft Office PowerPoint</Application>
  <PresentationFormat>Custom</PresentationFormat>
  <Paragraphs>81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Clear Sans Regular Bold</vt:lpstr>
      <vt:lpstr>Graphik Regular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Nirnay Basrur</cp:lastModifiedBy>
  <cp:revision>20</cp:revision>
  <dcterms:created xsi:type="dcterms:W3CDTF">2006-08-16T00:00:00Z</dcterms:created>
  <dcterms:modified xsi:type="dcterms:W3CDTF">2024-11-05T14:31:38Z</dcterms:modified>
  <dc:identifier>DAEhDyfaYKE</dc:identifier>
</cp:coreProperties>
</file>