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Raleway" panose="020B0604020202020204" charset="0"/>
      <p:regular r:id="rId17"/>
      <p:bold r:id="rId18"/>
      <p:italic r:id="rId19"/>
      <p:boldItalic r:id="rId20"/>
    </p:embeddedFont>
    <p:embeddedFont>
      <p:font typeface="Lato" panose="020B0604020202020204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Roboto" panose="020B0604020202020204" charset="0"/>
      <p:regular r:id="rId29"/>
      <p:bold r:id="rId30"/>
      <p:italic r:id="rId31"/>
      <p:boldItalic r:id="rId32"/>
    </p:embeddedFont>
    <p:embeddedFont>
      <p:font typeface="Lato Black" panose="020B0604020202020204" charset="0"/>
      <p:bold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58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2763"/>
            <a:ext cx="3429000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05.11.2024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2b788f4b27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2b788f4b27_0_186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32b788f4b27_0_186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2b788f4b27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2b788f4b27_0_246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32b788f4b27_0_246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2b788f4b27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2b788f4b27_0_219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32b788f4b27_0_219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2b788f4b27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2b788f4b27_0_205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32b788f4b27_0_205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2b788f4b27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2b788f4b27_0_252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32b788f4b27_0_252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3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05.11.2024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b788f4b2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b788f4b27_0_89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32b788f4b27_0_89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2b788f4b27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2b788f4b27_0_97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32b788f4b27_0_97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b788f4b27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2b788f4b27_0_106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32b788f4b27_0_106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b788f4b27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2b788f4b27_0_115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32b788f4b27_0_115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b788f4b27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b788f4b27_0_129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32b788f4b27_0_129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2b788f4b27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2b788f4b27_0_151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32b788f4b27_0_151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2b788f4b27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2b788f4b27_0_172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32b788f4b27_0_172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8288000" cy="97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660784" y="2382511"/>
            <a:ext cx="1491526" cy="9165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458900" y="2644900"/>
            <a:ext cx="15376200" cy="3329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459255" y="6345800"/>
            <a:ext cx="15376200" cy="1082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7072605" y="9499702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660784" y="8338260"/>
            <a:ext cx="1491526" cy="9165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1458900" y="1467900"/>
            <a:ext cx="15376800" cy="2489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1458900" y="4545776"/>
            <a:ext cx="15376800" cy="3160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3937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  <a:defRPr>
                <a:solidFill>
                  <a:schemeClr val="lt1"/>
                </a:solidFill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  <a:defRPr>
                <a:solidFill>
                  <a:schemeClr val="lt1"/>
                </a:solidFill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■"/>
              <a:defRPr>
                <a:solidFill>
                  <a:schemeClr val="lt1"/>
                </a:solidFill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  <a:defRPr>
                <a:solidFill>
                  <a:schemeClr val="lt1"/>
                </a:solidFill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  <a:defRPr>
                <a:solidFill>
                  <a:schemeClr val="lt1"/>
                </a:solidFill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■"/>
              <a:defRPr>
                <a:solidFill>
                  <a:schemeClr val="lt1"/>
                </a:solidFill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  <a:defRPr>
                <a:solidFill>
                  <a:schemeClr val="lt1"/>
                </a:solidFill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  <a:defRPr>
                <a:solidFill>
                  <a:schemeClr val="lt1"/>
                </a:solidFill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7072605" y="9499702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7072605" y="9499702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660784" y="2382511"/>
            <a:ext cx="1491526" cy="9165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458900" y="2644900"/>
            <a:ext cx="15376800" cy="3037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7072605" y="9499702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8288000" cy="97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660784" y="2382511"/>
            <a:ext cx="1491526" cy="9165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458900" y="2637300"/>
            <a:ext cx="15377400" cy="1070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1458900" y="4157750"/>
            <a:ext cx="15377400" cy="4522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7072605" y="9499702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8288000" cy="97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660784" y="2382511"/>
            <a:ext cx="1491526" cy="9165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1458900" y="2637300"/>
            <a:ext cx="15376800" cy="1070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1458650" y="4157750"/>
            <a:ext cx="7548600" cy="4522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9287207" y="4157750"/>
            <a:ext cx="7548600" cy="4522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7072605" y="9499702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8288000" cy="97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660784" y="2382511"/>
            <a:ext cx="1491526" cy="9165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458900" y="2637300"/>
            <a:ext cx="15376800" cy="1070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7072605" y="9499702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8288000" cy="97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660784" y="2382511"/>
            <a:ext cx="1491526" cy="9165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1460000" y="2637300"/>
            <a:ext cx="6601800" cy="2763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1442450" y="5563450"/>
            <a:ext cx="6601800" cy="3195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7072605" y="9499702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660784" y="8338260"/>
            <a:ext cx="1491526" cy="9165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1458900" y="1728600"/>
            <a:ext cx="14042400" cy="59700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7072605" y="9499702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660784" y="2382511"/>
            <a:ext cx="1491526" cy="9165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1460000" y="2637300"/>
            <a:ext cx="6601800" cy="3374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1449900" y="6323050"/>
            <a:ext cx="6601800" cy="1518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10348450" y="2705250"/>
            <a:ext cx="6748800" cy="60510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17072605" y="9499702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1449900" y="8745102"/>
            <a:ext cx="15394800" cy="9210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17072605" y="9499702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Raleway"/>
              <a:buNone/>
              <a:defRPr sz="5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Raleway"/>
              <a:buNone/>
              <a:defRPr sz="5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Raleway"/>
              <a:buNone/>
              <a:defRPr sz="5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Raleway"/>
              <a:buNone/>
              <a:defRPr sz="5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Raleway"/>
              <a:buNone/>
              <a:defRPr sz="5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Raleway"/>
              <a:buNone/>
              <a:defRPr sz="5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Raleway"/>
              <a:buNone/>
              <a:defRPr sz="5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Raleway"/>
              <a:buNone/>
              <a:defRPr sz="5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Raleway"/>
              <a:buNone/>
              <a:defRPr sz="5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marL="457200" lvl="0" indent="-3937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Lato"/>
              <a:buChar char="●"/>
              <a:defRPr sz="2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Lato"/>
              <a:buChar char="○"/>
              <a:defRPr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Lato"/>
              <a:buChar char="■"/>
              <a:defRPr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Lato"/>
              <a:buChar char="●"/>
              <a:defRPr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Lato"/>
              <a:buChar char="○"/>
              <a:defRPr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Lato"/>
              <a:buChar char="■"/>
              <a:defRPr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Lato"/>
              <a:buChar char="●"/>
              <a:defRPr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Lato"/>
              <a:buChar char="○"/>
              <a:defRPr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Lato"/>
              <a:buChar char="■"/>
              <a:defRPr sz="2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7072605" y="9499702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lvl="0" algn="r">
              <a:buNone/>
              <a:defRPr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ookerstudio.google.com/reporting/d97e4fbb-dec9-4c30-9117-5babdb058c44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ctrTitle"/>
          </p:nvPr>
        </p:nvSpPr>
        <p:spPr>
          <a:xfrm>
            <a:off x="1458900" y="2644900"/>
            <a:ext cx="15376200" cy="3329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EXCELERATE PRESENTATION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TEAM </a:t>
            </a:r>
            <a:r>
              <a:rPr lang="en-US" b="0" dirty="0">
                <a:latin typeface="Lato Black"/>
                <a:ea typeface="Lato Black"/>
                <a:cs typeface="Lato Black"/>
                <a:sym typeface="Lato Black"/>
              </a:rPr>
              <a:t>2</a:t>
            </a:r>
            <a:r>
              <a:rPr lang="en-US" dirty="0"/>
              <a:t>A</a:t>
            </a:r>
            <a:endParaRPr dirty="0"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"/>
          </p:nvPr>
        </p:nvSpPr>
        <p:spPr>
          <a:xfrm>
            <a:off x="1459255" y="6345800"/>
            <a:ext cx="15376200" cy="1082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2"/>
                </a:solidFill>
              </a:rPr>
              <a:t>Optimising Data for growth-driven solutions</a:t>
            </a:r>
            <a:endParaRPr sz="4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>
            <a:spLocks noGrp="1"/>
          </p:cNvSpPr>
          <p:nvPr>
            <p:ph type="title"/>
          </p:nvPr>
        </p:nvSpPr>
        <p:spPr>
          <a:xfrm>
            <a:off x="1458900" y="2637300"/>
            <a:ext cx="15377400" cy="1070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SKILLS GAINED &amp; SCHOLARSHIPS AWARDED</a:t>
            </a:r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1"/>
          </p:nvPr>
        </p:nvSpPr>
        <p:spPr>
          <a:xfrm>
            <a:off x="11194474" y="3707700"/>
            <a:ext cx="7093276" cy="1070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 fontScale="70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2400"/>
              </a:spcAft>
              <a:buNone/>
            </a:pPr>
            <a:r>
              <a:rPr lang="en-US" sz="3924" b="1" dirty="0">
                <a:solidFill>
                  <a:schemeClr val="dk2"/>
                </a:solidFill>
              </a:rPr>
              <a:t>Key Opportunities by Scholarship Amount</a:t>
            </a:r>
            <a:endParaRPr sz="3924" b="1" dirty="0">
              <a:solidFill>
                <a:schemeClr val="dk2"/>
              </a:solidFill>
            </a:endParaRPr>
          </a:p>
        </p:txBody>
      </p:sp>
      <p:pic>
        <p:nvPicPr>
          <p:cNvPr id="175" name="Google Shape;17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69" y="4157750"/>
            <a:ext cx="7349827" cy="6025342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6" name="Google Shape;17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45100" y="4732026"/>
            <a:ext cx="6790500" cy="545106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7" name="Google Shape;17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06146" y="6274157"/>
            <a:ext cx="3588328" cy="1367318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1458900" y="2637300"/>
            <a:ext cx="15377400" cy="1070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 Encountered &amp; Solutions</a:t>
            </a:r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body" idx="1"/>
          </p:nvPr>
        </p:nvSpPr>
        <p:spPr>
          <a:xfrm>
            <a:off x="1458900" y="4157750"/>
            <a:ext cx="15377400" cy="4522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 lnSpcReduction="10000"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</a:pPr>
            <a:r>
              <a:rPr lang="en-US" sz="3600" b="1">
                <a:solidFill>
                  <a:schemeClr val="dk2"/>
                </a:solidFill>
              </a:rPr>
              <a:t>Time Zone Conflicts: </a:t>
            </a:r>
            <a:r>
              <a:rPr lang="en-US" sz="3600">
                <a:solidFill>
                  <a:schemeClr val="dk2"/>
                </a:solidFill>
              </a:rPr>
              <a:t>Collaborated when all the time zones fell correctly for all of us as a group</a:t>
            </a:r>
            <a:endParaRPr sz="3600">
              <a:solidFill>
                <a:schemeClr val="dk2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</a:pPr>
            <a:r>
              <a:rPr lang="en-US" sz="3600" b="1">
                <a:solidFill>
                  <a:schemeClr val="dk2"/>
                </a:solidFill>
              </a:rPr>
              <a:t>Incomplete Data Pre Processing:</a:t>
            </a:r>
            <a:r>
              <a:rPr lang="en-US" sz="3600">
                <a:solidFill>
                  <a:schemeClr val="dk2"/>
                </a:solidFill>
              </a:rPr>
              <a:t> Ensured the team members got together and correctly formatted the data in a consistent flow.</a:t>
            </a:r>
            <a:endParaRPr sz="3600">
              <a:solidFill>
                <a:schemeClr val="dk2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</a:pPr>
            <a:r>
              <a:rPr lang="en-US" sz="3600" b="1">
                <a:solidFill>
                  <a:schemeClr val="dk2"/>
                </a:solidFill>
              </a:rPr>
              <a:t>Communication: </a:t>
            </a:r>
            <a:r>
              <a:rPr lang="en-US" sz="3600">
                <a:solidFill>
                  <a:schemeClr val="dk2"/>
                </a:solidFill>
              </a:rPr>
              <a:t>Task not properly discussed and communicated, hence held a con–call every week before each pending task and progress monitoring.  </a:t>
            </a:r>
            <a:endParaRPr sz="3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>
            <a:spLocks noGrp="1"/>
          </p:cNvSpPr>
          <p:nvPr>
            <p:ph type="title"/>
          </p:nvPr>
        </p:nvSpPr>
        <p:spPr>
          <a:xfrm>
            <a:off x="1458900" y="2637300"/>
            <a:ext cx="15377400" cy="1070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ORGANISATIONAL VALUE &amp; STAKEHOLDER DECISION-MAKING</a:t>
            </a:r>
            <a:endParaRPr/>
          </a:p>
        </p:txBody>
      </p:sp>
      <p:sp>
        <p:nvSpPr>
          <p:cNvPr id="191" name="Google Shape;191;p24"/>
          <p:cNvSpPr txBox="1">
            <a:spLocks noGrp="1"/>
          </p:cNvSpPr>
          <p:nvPr>
            <p:ph type="body" idx="1"/>
          </p:nvPr>
        </p:nvSpPr>
        <p:spPr>
          <a:xfrm>
            <a:off x="1458900" y="4569250"/>
            <a:ext cx="15377400" cy="4522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457200" lvl="0" indent="-4572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</a:pPr>
            <a:r>
              <a:rPr lang="en-US" sz="3600">
                <a:solidFill>
                  <a:srgbClr val="000000"/>
                </a:solidFill>
              </a:rPr>
              <a:t>User Growth &amp; Engagement.</a:t>
            </a:r>
            <a:endParaRPr sz="3600">
              <a:solidFill>
                <a:srgbClr val="000000"/>
              </a:solidFill>
            </a:endParaRPr>
          </a:p>
          <a:p>
            <a:pPr marL="45720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</a:pPr>
            <a:r>
              <a:rPr lang="en-US" sz="3600">
                <a:solidFill>
                  <a:srgbClr val="000000"/>
                </a:solidFill>
              </a:rPr>
              <a:t>Geographic Expansion Strategy</a:t>
            </a:r>
            <a:endParaRPr sz="3600">
              <a:solidFill>
                <a:srgbClr val="000000"/>
              </a:solidFill>
            </a:endParaRPr>
          </a:p>
          <a:p>
            <a:pPr marL="457200" lvl="0" indent="-457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</a:pPr>
            <a:r>
              <a:rPr lang="en-US" sz="3600">
                <a:solidFill>
                  <a:srgbClr val="000000"/>
                </a:solidFill>
              </a:rPr>
              <a:t>Opportunity Optimization</a:t>
            </a:r>
            <a:endParaRPr sz="3600">
              <a:solidFill>
                <a:srgbClr val="000000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</a:pPr>
            <a:r>
              <a:rPr lang="en-US" sz="3600">
                <a:solidFill>
                  <a:srgbClr val="000000"/>
                </a:solidFill>
              </a:rPr>
              <a:t>Demographic Insights for Personalization</a:t>
            </a:r>
            <a:endParaRPr sz="3600">
              <a:solidFill>
                <a:srgbClr val="000000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</a:pPr>
            <a:r>
              <a:rPr lang="en-US" sz="3600">
                <a:solidFill>
                  <a:srgbClr val="000000"/>
                </a:solidFill>
              </a:rPr>
              <a:t>Impact Measurement</a:t>
            </a:r>
            <a:endParaRPr sz="3600">
              <a:solidFill>
                <a:srgbClr val="000000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</a:pPr>
            <a:r>
              <a:rPr lang="en-US" sz="3600">
                <a:solidFill>
                  <a:srgbClr val="000000"/>
                </a:solidFill>
              </a:rPr>
              <a:t>Growth Strategy Planning</a:t>
            </a:r>
            <a:endParaRPr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>
            <a:spLocks noGrp="1"/>
          </p:cNvSpPr>
          <p:nvPr>
            <p:ph type="title"/>
          </p:nvPr>
        </p:nvSpPr>
        <p:spPr>
          <a:xfrm>
            <a:off x="1458900" y="2637300"/>
            <a:ext cx="15377400" cy="1070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UI INTERACTION &amp; VISUAL INSIGHTS </a:t>
            </a:r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body" idx="1"/>
          </p:nvPr>
        </p:nvSpPr>
        <p:spPr>
          <a:xfrm>
            <a:off x="1458900" y="4157750"/>
            <a:ext cx="15377400" cy="22791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400"/>
              </a:spcAft>
              <a:buNone/>
            </a:pPr>
            <a:r>
              <a:rPr lang="en-US" sz="3600">
                <a:solidFill>
                  <a:schemeClr val="dk2"/>
                </a:solidFill>
              </a:rPr>
              <a:t>Dashboard Link: </a:t>
            </a:r>
            <a:r>
              <a:rPr lang="en-US" sz="3600" u="sng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https://lookerstudio.google.com/reporting/d97e4fbb-dec9-4c30-9117-5babdb058c44</a:t>
            </a:r>
            <a:endParaRPr sz="3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>
            <a:spLocks noGrp="1"/>
          </p:cNvSpPr>
          <p:nvPr>
            <p:ph type="title"/>
          </p:nvPr>
        </p:nvSpPr>
        <p:spPr>
          <a:xfrm>
            <a:off x="1455600" y="4608300"/>
            <a:ext cx="15376800" cy="1070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1458900" y="4157750"/>
            <a:ext cx="15377400" cy="4522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</a:pPr>
            <a:r>
              <a:rPr lang="en-US" sz="3600" b="1">
                <a:solidFill>
                  <a:schemeClr val="dk2"/>
                </a:solidFill>
              </a:rPr>
              <a:t>Project Leads:</a:t>
            </a:r>
            <a:r>
              <a:rPr lang="en-US" sz="3600">
                <a:solidFill>
                  <a:schemeClr val="dk2"/>
                </a:solidFill>
              </a:rPr>
              <a:t> Nirnay Basrur, Sriya Reddy, Aravindh M</a:t>
            </a:r>
            <a:endParaRPr sz="3600">
              <a:solidFill>
                <a:schemeClr val="dk2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</a:pPr>
            <a:r>
              <a:rPr lang="en-US" sz="3600" b="1">
                <a:solidFill>
                  <a:schemeClr val="dk2"/>
                </a:solidFill>
              </a:rPr>
              <a:t>Project Scribe:</a:t>
            </a:r>
            <a:r>
              <a:rPr lang="en-US" sz="3600">
                <a:solidFill>
                  <a:schemeClr val="dk2"/>
                </a:solidFill>
              </a:rPr>
              <a:t> Keziah Asante</a:t>
            </a:r>
            <a:endParaRPr sz="3600">
              <a:solidFill>
                <a:schemeClr val="dk2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</a:pPr>
            <a:r>
              <a:rPr lang="en-US" sz="3600" b="1">
                <a:solidFill>
                  <a:schemeClr val="dk2"/>
                </a:solidFill>
              </a:rPr>
              <a:t>Project Members:</a:t>
            </a:r>
            <a:r>
              <a:rPr lang="en-US" sz="3600">
                <a:solidFill>
                  <a:schemeClr val="dk2"/>
                </a:solidFill>
              </a:rPr>
              <a:t> Lerato Moloto, Haadi Sanusi, Govardhan K, Winifred Agu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1458900" y="2637300"/>
            <a:ext cx="15377400" cy="1070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ANALYTICS TEAM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1455600" y="1255900"/>
            <a:ext cx="15376800" cy="1070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DASHBOARD OVERVIEW</a:t>
            </a:r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2"/>
          </p:nvPr>
        </p:nvSpPr>
        <p:spPr>
          <a:xfrm>
            <a:off x="9287207" y="4157750"/>
            <a:ext cx="7548600" cy="4522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400"/>
              </a:spcAft>
              <a:buNone/>
            </a:pPr>
            <a:endParaRPr/>
          </a:p>
        </p:txBody>
      </p:sp>
      <p:pic>
        <p:nvPicPr>
          <p:cNvPr id="113" name="Google Shape;11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7200" y="2703999"/>
            <a:ext cx="9000800" cy="755517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4" name="Google Shape;11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704000"/>
            <a:ext cx="9287201" cy="755517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1458900" y="2637300"/>
            <a:ext cx="15376800" cy="1070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CHOICE OF VISUALS &amp; KEY DESIGNS</a:t>
            </a:r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1458650" y="4157750"/>
            <a:ext cx="7548600" cy="4522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 lnSpcReduction="10000"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</a:pPr>
            <a:r>
              <a:rPr lang="en-US" sz="3600">
                <a:solidFill>
                  <a:schemeClr val="dk2"/>
                </a:solidFill>
              </a:rPr>
              <a:t>Use of Pie Charts for Distribution Metrics</a:t>
            </a:r>
            <a:endParaRPr sz="3600">
              <a:solidFill>
                <a:schemeClr val="dk2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</a:pPr>
            <a:r>
              <a:rPr lang="en-US" sz="3600">
                <a:solidFill>
                  <a:schemeClr val="dk2"/>
                </a:solidFill>
              </a:rPr>
              <a:t>Use of Bar Charts for Rankings &amp; Comparisons</a:t>
            </a:r>
            <a:endParaRPr sz="3600">
              <a:solidFill>
                <a:schemeClr val="dk2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</a:pPr>
            <a:r>
              <a:rPr lang="en-US" sz="3600">
                <a:solidFill>
                  <a:schemeClr val="dk2"/>
                </a:solidFill>
              </a:rPr>
              <a:t>Line Chart for Trends Over Time</a:t>
            </a:r>
            <a:endParaRPr sz="3600">
              <a:solidFill>
                <a:schemeClr val="dk2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</a:pPr>
            <a:r>
              <a:rPr lang="en-US" sz="3600">
                <a:solidFill>
                  <a:schemeClr val="dk2"/>
                </a:solidFill>
              </a:rPr>
              <a:t>Bubble Map for Global Outreach</a:t>
            </a:r>
            <a:endParaRPr sz="3600">
              <a:solidFill>
                <a:schemeClr val="dk2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</a:pPr>
            <a:r>
              <a:rPr lang="en-US" sz="3600">
                <a:solidFill>
                  <a:schemeClr val="dk2"/>
                </a:solidFill>
              </a:rPr>
              <a:t>Filters for Data Filtering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2"/>
          </p:nvPr>
        </p:nvSpPr>
        <p:spPr>
          <a:xfrm>
            <a:off x="9287207" y="4157750"/>
            <a:ext cx="7548600" cy="4522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</a:pPr>
            <a:r>
              <a:rPr lang="en-US" sz="3600">
                <a:solidFill>
                  <a:schemeClr val="dk2"/>
                </a:solidFill>
              </a:rPr>
              <a:t>Consistent Color Palette</a:t>
            </a:r>
            <a:endParaRPr sz="3600">
              <a:solidFill>
                <a:schemeClr val="dk2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</a:pPr>
            <a:r>
              <a:rPr lang="en-US" sz="3600">
                <a:solidFill>
                  <a:schemeClr val="dk2"/>
                </a:solidFill>
              </a:rPr>
              <a:t>Bold Fonts for Key Figures</a:t>
            </a:r>
            <a:endParaRPr sz="3600">
              <a:solidFill>
                <a:schemeClr val="dk2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</a:pPr>
            <a:r>
              <a:rPr lang="en-US" sz="3600">
                <a:solidFill>
                  <a:schemeClr val="dk2"/>
                </a:solidFill>
              </a:rPr>
              <a:t>Minimal Clutter</a:t>
            </a:r>
            <a:endParaRPr sz="3600">
              <a:solidFill>
                <a:schemeClr val="dk2"/>
              </a:solidFill>
            </a:endParaRP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</a:pPr>
            <a:r>
              <a:rPr lang="en-US" sz="3600">
                <a:solidFill>
                  <a:schemeClr val="dk2"/>
                </a:solidFill>
              </a:rPr>
              <a:t>Logical Flow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1458900" y="2637300"/>
            <a:ext cx="15377400" cy="1070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QUESTIONS &amp; ANSWERS</a:t>
            </a:r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body" idx="1"/>
          </p:nvPr>
        </p:nvSpPr>
        <p:spPr>
          <a:xfrm>
            <a:off x="1458900" y="4157750"/>
            <a:ext cx="15377400" cy="4522200"/>
          </a:xfrm>
          <a:prstGeom prst="rect">
            <a:avLst/>
          </a:prstGeom>
          <a:noFill/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How many people are signed up on the platform, and how many of those have signed up for opportunities?</a:t>
            </a:r>
            <a:endParaRPr sz="3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What are the top 10 countries learners have signed up from?</a:t>
            </a:r>
            <a:endParaRPr sz="3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What are the cities in the US learners have signed up from?</a:t>
            </a:r>
            <a:endParaRPr sz="3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Which is the most popular opportunity learners have signed up for?</a:t>
            </a:r>
            <a:endParaRPr sz="3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Which is the most popular opportunity learners have completed?</a:t>
            </a:r>
            <a:endParaRPr sz="3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What is the demographic (gender, student status, etc.) of those who have signed up and completed?</a:t>
            </a:r>
            <a:endParaRPr sz="3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What are the most gained skills on Excelerate?</a:t>
            </a:r>
            <a:endParaRPr sz="3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Char char="●"/>
            </a:pPr>
            <a:r>
              <a:rPr lang="en-US" sz="3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How much is the total scholarship awarded and through which opportunities?</a:t>
            </a:r>
            <a:endParaRPr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1458900" y="2637300"/>
            <a:ext cx="15377400" cy="1070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Total Learners &amp; Opportunity Signups</a:t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1458900" y="6411575"/>
            <a:ext cx="3527100" cy="45222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7384050" y="6411575"/>
            <a:ext cx="3527100" cy="45222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13309200" y="6411575"/>
            <a:ext cx="3527100" cy="45222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1352000" y="4937750"/>
            <a:ext cx="3633900" cy="13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Total Learner Signups</a:t>
            </a:r>
            <a:endParaRPr sz="26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17971</a:t>
            </a:r>
            <a:endParaRPr sz="60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7327050" y="4446600"/>
            <a:ext cx="3633900" cy="13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Total Learners by Opportunity Sign-ups</a:t>
            </a:r>
            <a:endParaRPr sz="26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11447</a:t>
            </a:r>
            <a:endParaRPr sz="60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13255800" y="4937750"/>
            <a:ext cx="3633900" cy="13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User Engagement Rate</a:t>
            </a:r>
            <a:endParaRPr sz="26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63.7%</a:t>
            </a:r>
            <a:endParaRPr sz="60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1458900" y="2637300"/>
            <a:ext cx="15376800" cy="1070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Learner Signups by Top 10 Countries &amp; US Cities</a:t>
            </a:r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"/>
          </p:nvPr>
        </p:nvSpPr>
        <p:spPr>
          <a:xfrm>
            <a:off x="1458650" y="3707700"/>
            <a:ext cx="7548600" cy="65793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/>
              <a:t>TOP 10 COUNTRIES</a:t>
            </a:r>
            <a:endParaRPr sz="3000" b="1" dirty="0"/>
          </a:p>
          <a:p>
            <a:pPr marL="457200" lvl="0" indent="-457200" algn="l" rtl="0">
              <a:spcBef>
                <a:spcPts val="2400"/>
              </a:spcBef>
              <a:spcAft>
                <a:spcPts val="0"/>
              </a:spcAft>
              <a:buSzPts val="3600"/>
              <a:buChar char="●"/>
            </a:pPr>
            <a:r>
              <a:rPr lang="en-US" sz="3000" dirty="0"/>
              <a:t>India: 8175 learners</a:t>
            </a:r>
            <a:endParaRPr sz="3000" dirty="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000" dirty="0"/>
              <a:t>Nigeria: 3047 learners</a:t>
            </a:r>
            <a:endParaRPr sz="3000" dirty="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000" dirty="0"/>
              <a:t>USA: 2545 learners</a:t>
            </a:r>
            <a:endParaRPr sz="3000" dirty="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000" dirty="0"/>
              <a:t>Pakistan: 1109 learners</a:t>
            </a:r>
            <a:endParaRPr sz="3000" dirty="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000" dirty="0"/>
              <a:t>Ghana: 732 learners</a:t>
            </a:r>
            <a:endParaRPr sz="3000" dirty="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000" dirty="0"/>
              <a:t>Egypt: 567 learners</a:t>
            </a:r>
            <a:endParaRPr sz="3000" dirty="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000" dirty="0"/>
              <a:t>Bangladesh: 180 learners</a:t>
            </a:r>
            <a:endParaRPr sz="3000" dirty="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000" dirty="0"/>
              <a:t>Vietnam: 178 learners</a:t>
            </a:r>
            <a:endParaRPr sz="3000" dirty="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000" dirty="0"/>
              <a:t>Kenya: 167 learners</a:t>
            </a:r>
            <a:endParaRPr sz="3000" dirty="0"/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US" sz="3000" dirty="0"/>
              <a:t>Nepal: 113 learners</a:t>
            </a:r>
            <a:endParaRPr sz="3000" dirty="0"/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7200" y="4761401"/>
            <a:ext cx="7548600" cy="542169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0" name="Google Shape;150;p19"/>
          <p:cNvSpPr txBox="1">
            <a:spLocks noGrp="1"/>
          </p:cNvSpPr>
          <p:nvPr>
            <p:ph type="body" idx="2"/>
          </p:nvPr>
        </p:nvSpPr>
        <p:spPr>
          <a:xfrm>
            <a:off x="9287207" y="3707700"/>
            <a:ext cx="7548600" cy="4522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400"/>
              </a:spcAft>
              <a:buNone/>
            </a:pPr>
            <a:r>
              <a:rPr lang="en-US" sz="3000" b="1" dirty="0"/>
              <a:t>TOP US CITIES</a:t>
            </a:r>
            <a:endParaRPr sz="3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1458900" y="2637300"/>
            <a:ext cx="15377400" cy="1070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4550"/>
              <a:t>Most Popular Opportunity Signed Up For &amp; Completed</a:t>
            </a:r>
            <a:endParaRPr sz="4550"/>
          </a:p>
        </p:txBody>
      </p:sp>
      <p:pic>
        <p:nvPicPr>
          <p:cNvPr id="157" name="Google Shape;1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900" y="4157750"/>
            <a:ext cx="7136975" cy="5983777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8" name="Google Shape;15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99325" y="4157750"/>
            <a:ext cx="7136975" cy="5983777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>
            <a:spLocks noGrp="1"/>
          </p:cNvSpPr>
          <p:nvPr>
            <p:ph type="title"/>
          </p:nvPr>
        </p:nvSpPr>
        <p:spPr>
          <a:xfrm>
            <a:off x="1458900" y="2637300"/>
            <a:ext cx="15377400" cy="1070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Demographics of Signups &amp; Completions</a:t>
            </a:r>
            <a:endParaRPr/>
          </a:p>
        </p:txBody>
      </p:sp>
      <p:pic>
        <p:nvPicPr>
          <p:cNvPr id="165" name="Google Shape;16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36" y="5437426"/>
            <a:ext cx="5591089" cy="474566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6" name="Google Shape;16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6075" y="5437426"/>
            <a:ext cx="5591089" cy="4745665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7" name="Google Shape;16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1925" y="5437426"/>
            <a:ext cx="6884150" cy="4745666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</Words>
  <Application>Microsoft Office PowerPoint</Application>
  <PresentationFormat>Custom</PresentationFormat>
  <Paragraphs>81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Raleway</vt:lpstr>
      <vt:lpstr>Arial</vt:lpstr>
      <vt:lpstr>Lato</vt:lpstr>
      <vt:lpstr>Calibri</vt:lpstr>
      <vt:lpstr>Roboto</vt:lpstr>
      <vt:lpstr>Lato Black</vt:lpstr>
      <vt:lpstr>Streamline</vt:lpstr>
      <vt:lpstr>EXCELERATE PRESENTATION TEAM 2A</vt:lpstr>
      <vt:lpstr>THE ANALYTICS TEAM</vt:lpstr>
      <vt:lpstr>DASHBOARD OVERVIEW</vt:lpstr>
      <vt:lpstr>CHOICE OF VISUALS &amp; KEY DESIGNS</vt:lpstr>
      <vt:lpstr>KEY QUESTIONS &amp; ANSWERS</vt:lpstr>
      <vt:lpstr>Total Learners &amp; Opportunity Signups</vt:lpstr>
      <vt:lpstr>Learner Signups by Top 10 Countries &amp; US Cities</vt:lpstr>
      <vt:lpstr>Most Popular Opportunity Signed Up For &amp; Completed</vt:lpstr>
      <vt:lpstr>Demographics of Signups &amp; Completions</vt:lpstr>
      <vt:lpstr>SKILLS GAINED &amp; SCHOLARSHIPS AWARDED</vt:lpstr>
      <vt:lpstr>Challenges Encountered &amp; Solutions</vt:lpstr>
      <vt:lpstr>ORGANISATIONAL VALUE &amp; STAKEHOLDER DECISION-MAKING</vt:lpstr>
      <vt:lpstr>UI INTERACTION &amp; VISUAL INSIGHTS 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EXCELERATE PRESENTATION TEAM 2A</dc:title>
  <cp:lastModifiedBy>Naveen Nutheti</cp:lastModifiedBy>
  <cp:revision>1</cp:revision>
  <dcterms:modified xsi:type="dcterms:W3CDTF">2025-05-16T04:41:52Z</dcterms:modified>
</cp:coreProperties>
</file>